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 id="2147483762" r:id="rId2"/>
  </p:sldMasterIdLst>
  <p:notesMasterIdLst>
    <p:notesMasterId r:id="rId101"/>
  </p:notesMasterIdLst>
  <p:handoutMasterIdLst>
    <p:handoutMasterId r:id="rId102"/>
  </p:handoutMasterIdLst>
  <p:sldIdLst>
    <p:sldId id="2092" r:id="rId3"/>
    <p:sldId id="2171" r:id="rId4"/>
    <p:sldId id="1430" r:id="rId5"/>
    <p:sldId id="1930" r:id="rId6"/>
    <p:sldId id="1928" r:id="rId7"/>
    <p:sldId id="1474" r:id="rId8"/>
    <p:sldId id="1477" r:id="rId9"/>
    <p:sldId id="1847" r:id="rId10"/>
    <p:sldId id="2126" r:id="rId11"/>
    <p:sldId id="2127" r:id="rId12"/>
    <p:sldId id="2128" r:id="rId13"/>
    <p:sldId id="2129" r:id="rId14"/>
    <p:sldId id="2105" r:id="rId15"/>
    <p:sldId id="2130" r:id="rId16"/>
    <p:sldId id="2132" r:id="rId17"/>
    <p:sldId id="1933" r:id="rId18"/>
    <p:sldId id="1959" r:id="rId19"/>
    <p:sldId id="1938" r:id="rId20"/>
    <p:sldId id="1937" r:id="rId21"/>
    <p:sldId id="1939" r:id="rId22"/>
    <p:sldId id="2174" r:id="rId23"/>
    <p:sldId id="2176" r:id="rId24"/>
    <p:sldId id="2175" r:id="rId25"/>
    <p:sldId id="2172" r:id="rId26"/>
    <p:sldId id="2173" r:id="rId27"/>
    <p:sldId id="1941" r:id="rId28"/>
    <p:sldId id="1965" r:id="rId29"/>
    <p:sldId id="1966" r:id="rId30"/>
    <p:sldId id="1954" r:id="rId31"/>
    <p:sldId id="2177" r:id="rId32"/>
    <p:sldId id="1957" r:id="rId33"/>
    <p:sldId id="2178" r:id="rId34"/>
    <p:sldId id="2169" r:id="rId35"/>
    <p:sldId id="2170" r:id="rId36"/>
    <p:sldId id="2067" r:id="rId37"/>
    <p:sldId id="2138" r:id="rId38"/>
    <p:sldId id="2179" r:id="rId39"/>
    <p:sldId id="2140" r:id="rId40"/>
    <p:sldId id="2141" r:id="rId41"/>
    <p:sldId id="2139" r:id="rId42"/>
    <p:sldId id="1987" r:id="rId43"/>
    <p:sldId id="2133" r:id="rId44"/>
    <p:sldId id="2134" r:id="rId45"/>
    <p:sldId id="1980" r:id="rId46"/>
    <p:sldId id="1981" r:id="rId47"/>
    <p:sldId id="2160" r:id="rId48"/>
    <p:sldId id="2161" r:id="rId49"/>
    <p:sldId id="2162" r:id="rId50"/>
    <p:sldId id="2163" r:id="rId51"/>
    <p:sldId id="2164" r:id="rId52"/>
    <p:sldId id="2165" r:id="rId53"/>
    <p:sldId id="2142" r:id="rId54"/>
    <p:sldId id="2143" r:id="rId55"/>
    <p:sldId id="1990" r:id="rId56"/>
    <p:sldId id="2166" r:id="rId57"/>
    <p:sldId id="2071" r:id="rId58"/>
    <p:sldId id="2073" r:id="rId59"/>
    <p:sldId id="2074" r:id="rId60"/>
    <p:sldId id="2075" r:id="rId61"/>
    <p:sldId id="2078" r:id="rId62"/>
    <p:sldId id="2079" r:id="rId63"/>
    <p:sldId id="2080" r:id="rId64"/>
    <p:sldId id="2081" r:id="rId65"/>
    <p:sldId id="2082" r:id="rId66"/>
    <p:sldId id="2083" r:id="rId67"/>
    <p:sldId id="2084" r:id="rId68"/>
    <p:sldId id="2085" r:id="rId69"/>
    <p:sldId id="2086" r:id="rId70"/>
    <p:sldId id="2087" r:id="rId71"/>
    <p:sldId id="2088" r:id="rId72"/>
    <p:sldId id="2089" r:id="rId73"/>
    <p:sldId id="2090" r:id="rId74"/>
    <p:sldId id="2050" r:id="rId75"/>
    <p:sldId id="2168" r:id="rId76"/>
    <p:sldId id="2052" r:id="rId77"/>
    <p:sldId id="2167" r:id="rId78"/>
    <p:sldId id="1993" r:id="rId79"/>
    <p:sldId id="2096" r:id="rId80"/>
    <p:sldId id="1994" r:id="rId81"/>
    <p:sldId id="2097" r:id="rId82"/>
    <p:sldId id="2053" r:id="rId83"/>
    <p:sldId id="2098" r:id="rId84"/>
    <p:sldId id="2145" r:id="rId85"/>
    <p:sldId id="2146" r:id="rId86"/>
    <p:sldId id="2144" r:id="rId87"/>
    <p:sldId id="2100" r:id="rId88"/>
    <p:sldId id="2147" r:id="rId89"/>
    <p:sldId id="2148" r:id="rId90"/>
    <p:sldId id="2149" r:id="rId91"/>
    <p:sldId id="2150" r:id="rId92"/>
    <p:sldId id="2152" r:id="rId93"/>
    <p:sldId id="2153" r:id="rId94"/>
    <p:sldId id="2155" r:id="rId95"/>
    <p:sldId id="2157" r:id="rId96"/>
    <p:sldId id="2158" r:id="rId97"/>
    <p:sldId id="2095" r:id="rId98"/>
    <p:sldId id="2094" r:id="rId99"/>
    <p:sldId id="2159" r:id="rId100"/>
  </p:sldIdLst>
  <p:sldSz cx="9144000" cy="6858000" type="screen4x3"/>
  <p:notesSz cx="7099300" cy="10234613"/>
  <p:defaultTextStyle>
    <a:defPPr>
      <a:defRPr lang="zh-CN"/>
    </a:defPPr>
    <a:lvl1pPr algn="l" rtl="0" eaLnBrk="0" fontAlgn="base" hangingPunct="0">
      <a:spcBef>
        <a:spcPct val="0"/>
      </a:spcBef>
      <a:spcAft>
        <a:spcPct val="0"/>
      </a:spcAft>
      <a:defRPr b="1"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a:srgbClr val="FFCC99"/>
    <a:srgbClr val="990000"/>
    <a:srgbClr val="CCFFCC"/>
    <a:srgbClr val="EAEAEA"/>
    <a:srgbClr val="FF0000"/>
    <a:srgbClr val="00006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4" d="100"/>
          <a:sy n="74" d="100"/>
        </p:scale>
        <p:origin x="504" y="64"/>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notesViewPr>
    <p:cSldViewPr snapToGrid="0" snapToObjects="1">
      <p:cViewPr varScale="1">
        <p:scale>
          <a:sx n="51" d="100"/>
          <a:sy n="51" d="100"/>
        </p:scale>
        <p:origin x="-2004" y="-96"/>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image" Target="../media/image3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451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460" tIns="48230" rIns="96460" bIns="48230" numCol="1" anchor="t" anchorCtr="0" compatLnSpc="1">
            <a:prstTxWarp prst="textNoShape">
              <a:avLst/>
            </a:prstTxWarp>
          </a:bodyPr>
          <a:lstStyle>
            <a:lvl1pPr defTabSz="965200" eaLnBrk="1" hangingPunct="1">
              <a:defRPr kumimoji="1" sz="1300" b="0">
                <a:latin typeface="Times New Roman" pitchFamily="18" charset="0"/>
                <a:ea typeface="宋体" pitchFamily="2" charset="-122"/>
                <a:cs typeface="+mn-cs"/>
              </a:defRPr>
            </a:lvl1pPr>
          </a:lstStyle>
          <a:p>
            <a:pPr>
              <a:defRPr/>
            </a:pPr>
            <a:endParaRPr lang="en-US" altLang="zh-CN"/>
          </a:p>
        </p:txBody>
      </p:sp>
      <p:sp>
        <p:nvSpPr>
          <p:cNvPr id="1344515" name="Rectangle 3"/>
          <p:cNvSpPr>
            <a:spLocks noGrp="1" noChangeArrowheads="1"/>
          </p:cNvSpPr>
          <p:nvPr>
            <p:ph type="dt" sz="quarter" idx="1"/>
          </p:nvPr>
        </p:nvSpPr>
        <p:spPr bwMode="auto">
          <a:xfrm>
            <a:off x="4022725" y="0"/>
            <a:ext cx="3076575" cy="511175"/>
          </a:xfrm>
          <a:prstGeom prst="rect">
            <a:avLst/>
          </a:prstGeom>
          <a:noFill/>
          <a:ln w="9525">
            <a:noFill/>
            <a:miter lim="800000"/>
            <a:headEnd/>
            <a:tailEnd/>
          </a:ln>
          <a:effectLst/>
        </p:spPr>
        <p:txBody>
          <a:bodyPr vert="horz" wrap="square" lIns="96460" tIns="48230" rIns="96460" bIns="48230" numCol="1" anchor="t" anchorCtr="0" compatLnSpc="1">
            <a:prstTxWarp prst="textNoShape">
              <a:avLst/>
            </a:prstTxWarp>
          </a:bodyPr>
          <a:lstStyle>
            <a:lvl1pPr algn="r" defTabSz="965200" eaLnBrk="1" hangingPunct="1">
              <a:defRPr kumimoji="1" sz="1300" b="0">
                <a:latin typeface="Times New Roman" pitchFamily="18" charset="0"/>
                <a:ea typeface="宋体" pitchFamily="2" charset="-122"/>
                <a:cs typeface="+mn-cs"/>
              </a:defRPr>
            </a:lvl1pPr>
          </a:lstStyle>
          <a:p>
            <a:pPr>
              <a:defRPr/>
            </a:pPr>
            <a:endParaRPr lang="en-US" altLang="zh-CN"/>
          </a:p>
        </p:txBody>
      </p:sp>
      <p:sp>
        <p:nvSpPr>
          <p:cNvPr id="1344516" name="Rectangle 4"/>
          <p:cNvSpPr>
            <a:spLocks noGrp="1" noChangeArrowheads="1"/>
          </p:cNvSpPr>
          <p:nvPr>
            <p:ph type="ftr" sz="quarter" idx="2"/>
          </p:nvPr>
        </p:nvSpPr>
        <p:spPr bwMode="auto">
          <a:xfrm>
            <a:off x="0" y="9723438"/>
            <a:ext cx="3076575" cy="511175"/>
          </a:xfrm>
          <a:prstGeom prst="rect">
            <a:avLst/>
          </a:prstGeom>
          <a:noFill/>
          <a:ln w="9525">
            <a:noFill/>
            <a:miter lim="800000"/>
            <a:headEnd/>
            <a:tailEnd/>
          </a:ln>
          <a:effectLst/>
        </p:spPr>
        <p:txBody>
          <a:bodyPr vert="horz" wrap="square" lIns="96460" tIns="48230" rIns="96460" bIns="48230" numCol="1" anchor="b" anchorCtr="0" compatLnSpc="1">
            <a:prstTxWarp prst="textNoShape">
              <a:avLst/>
            </a:prstTxWarp>
          </a:bodyPr>
          <a:lstStyle>
            <a:lvl1pPr defTabSz="965200" eaLnBrk="1" hangingPunct="1">
              <a:defRPr kumimoji="1" sz="1300" b="0">
                <a:latin typeface="Times New Roman" pitchFamily="18" charset="0"/>
                <a:ea typeface="宋体" pitchFamily="2" charset="-122"/>
                <a:cs typeface="+mn-cs"/>
              </a:defRPr>
            </a:lvl1pPr>
          </a:lstStyle>
          <a:p>
            <a:pPr>
              <a:defRPr/>
            </a:pPr>
            <a:endParaRPr lang="en-US" altLang="zh-CN"/>
          </a:p>
        </p:txBody>
      </p:sp>
      <p:sp>
        <p:nvSpPr>
          <p:cNvPr id="1344517" name="Rectangle 5"/>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a:effectLst/>
        </p:spPr>
        <p:txBody>
          <a:bodyPr vert="horz" wrap="square" lIns="96460" tIns="48230" rIns="96460" bIns="48230" numCol="1" anchor="b" anchorCtr="0" compatLnSpc="1">
            <a:prstTxWarp prst="textNoShape">
              <a:avLst/>
            </a:prstTxWarp>
          </a:bodyPr>
          <a:lstStyle>
            <a:lvl1pPr algn="r" defTabSz="965200" eaLnBrk="1" hangingPunct="1">
              <a:defRPr kumimoji="1" sz="1300" b="0">
                <a:latin typeface="Times New Roman" panose="02020603050405020304" pitchFamily="18" charset="0"/>
              </a:defRPr>
            </a:lvl1pPr>
          </a:lstStyle>
          <a:p>
            <a:pPr>
              <a:defRPr/>
            </a:pPr>
            <a:fld id="{6006AB0F-DD2A-4312-A036-A854D9F55CF9}" type="slidenum">
              <a:rPr lang="en-US" altLang="zh-CN"/>
              <a:pPr>
                <a:defRPr/>
              </a:pPr>
              <a:t>‹#›</a:t>
            </a:fld>
            <a:endParaRPr lang="en-US" altLang="zh-CN"/>
          </a:p>
        </p:txBody>
      </p:sp>
    </p:spTree>
    <p:extLst>
      <p:ext uri="{BB962C8B-B14F-4D97-AF65-F5344CB8AC3E}">
        <p14:creationId xmlns:p14="http://schemas.microsoft.com/office/powerpoint/2010/main" val="3233885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460" tIns="48230" rIns="96460" bIns="48230" numCol="1" anchor="t" anchorCtr="0" compatLnSpc="1">
            <a:prstTxWarp prst="textNoShape">
              <a:avLst/>
            </a:prstTxWarp>
          </a:bodyPr>
          <a:lstStyle>
            <a:lvl1pPr defTabSz="965200" eaLnBrk="1" hangingPunct="1">
              <a:defRPr kumimoji="1" sz="1300" b="0">
                <a:latin typeface="Times New Roman" pitchFamily="18" charset="0"/>
                <a:ea typeface="宋体" pitchFamily="2" charset="-122"/>
                <a:cs typeface="+mn-cs"/>
              </a:defRPr>
            </a:lvl1pPr>
          </a:lstStyle>
          <a:p>
            <a:pPr>
              <a:defRPr/>
            </a:pPr>
            <a:endParaRPr lang="en-US" altLang="zh-CN"/>
          </a:p>
        </p:txBody>
      </p:sp>
      <p:sp>
        <p:nvSpPr>
          <p:cNvPr id="33795" name="Rectangle 3"/>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6460" tIns="48230" rIns="96460" bIns="48230" numCol="1" anchor="t" anchorCtr="0" compatLnSpc="1">
            <a:prstTxWarp prst="textNoShape">
              <a:avLst/>
            </a:prstTxWarp>
          </a:bodyPr>
          <a:lstStyle>
            <a:lvl1pPr algn="r" defTabSz="965200" eaLnBrk="1" hangingPunct="1">
              <a:defRPr kumimoji="1" sz="1300" b="0">
                <a:latin typeface="Times New Roman" pitchFamily="18" charset="0"/>
                <a:ea typeface="宋体" pitchFamily="2" charset="-122"/>
                <a:cs typeface="+mn-cs"/>
              </a:defRPr>
            </a:lvl1pPr>
          </a:lstStyle>
          <a:p>
            <a:pPr>
              <a:defRPr/>
            </a:pPr>
            <a:endParaRPr lang="en-US" altLang="zh-CN"/>
          </a:p>
        </p:txBody>
      </p:sp>
      <p:sp>
        <p:nvSpPr>
          <p:cNvPr id="23556"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7" name="Rectangle 5"/>
          <p:cNvSpPr>
            <a:spLocks noGrp="1" noChangeArrowheads="1"/>
          </p:cNvSpPr>
          <p:nvPr>
            <p:ph type="body" sz="quarter" idx="3"/>
          </p:nvPr>
        </p:nvSpPr>
        <p:spPr bwMode="auto">
          <a:xfrm>
            <a:off x="946150" y="4860925"/>
            <a:ext cx="5207000" cy="4606925"/>
          </a:xfrm>
          <a:prstGeom prst="rect">
            <a:avLst/>
          </a:prstGeom>
          <a:noFill/>
          <a:ln w="9525">
            <a:noFill/>
            <a:miter lim="800000"/>
            <a:headEnd/>
            <a:tailEnd/>
          </a:ln>
          <a:effectLst/>
        </p:spPr>
        <p:txBody>
          <a:bodyPr vert="horz" wrap="square" lIns="96460" tIns="48230" rIns="96460" bIns="4823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3798"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6460" tIns="48230" rIns="96460" bIns="48230" numCol="1" anchor="b" anchorCtr="0" compatLnSpc="1">
            <a:prstTxWarp prst="textNoShape">
              <a:avLst/>
            </a:prstTxWarp>
          </a:bodyPr>
          <a:lstStyle>
            <a:lvl1pPr defTabSz="965200" eaLnBrk="1" hangingPunct="1">
              <a:defRPr kumimoji="1" sz="1300" b="0">
                <a:latin typeface="Times New Roman" pitchFamily="18" charset="0"/>
                <a:ea typeface="宋体" pitchFamily="2" charset="-122"/>
                <a:cs typeface="+mn-cs"/>
              </a:defRPr>
            </a:lvl1pPr>
          </a:lstStyle>
          <a:p>
            <a:pPr>
              <a:defRPr/>
            </a:pPr>
            <a:endParaRPr lang="en-US" altLang="zh-CN"/>
          </a:p>
        </p:txBody>
      </p:sp>
      <p:sp>
        <p:nvSpPr>
          <p:cNvPr id="33799"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6460" tIns="48230" rIns="96460" bIns="48230" numCol="1" anchor="b" anchorCtr="0" compatLnSpc="1">
            <a:prstTxWarp prst="textNoShape">
              <a:avLst/>
            </a:prstTxWarp>
          </a:bodyPr>
          <a:lstStyle>
            <a:lvl1pPr algn="r" defTabSz="965200" eaLnBrk="1" hangingPunct="1">
              <a:defRPr kumimoji="1" sz="1300" b="0">
                <a:latin typeface="Times New Roman" panose="02020603050405020304" pitchFamily="18" charset="0"/>
              </a:defRPr>
            </a:lvl1pPr>
          </a:lstStyle>
          <a:p>
            <a:pPr>
              <a:defRPr/>
            </a:pPr>
            <a:fld id="{817615E6-CBED-474B-A7FE-2CDC721BE1C2}" type="slidenum">
              <a:rPr lang="en-US" altLang="zh-CN"/>
              <a:pPr>
                <a:defRPr/>
              </a:pPr>
              <a:t>‹#›</a:t>
            </a:fld>
            <a:endParaRPr lang="en-US" altLang="zh-CN"/>
          </a:p>
        </p:txBody>
      </p:sp>
    </p:spTree>
    <p:extLst>
      <p:ext uri="{BB962C8B-B14F-4D97-AF65-F5344CB8AC3E}">
        <p14:creationId xmlns:p14="http://schemas.microsoft.com/office/powerpoint/2010/main" val="9232107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宋体" charset="0"/>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p:spPr>
      </p:sp>
      <p:sp>
        <p:nvSpPr>
          <p:cNvPr id="266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266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5B5C9882-B4B1-4ACF-B27D-0BB4298C2497}" type="slidenum">
              <a:rPr lang="en-US" altLang="zh-CN" b="0" smtClean="0">
                <a:latin typeface="Times New Roman" panose="02020603050405020304" pitchFamily="18" charset="0"/>
              </a:rPr>
              <a:pPr/>
              <a:t>1</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084549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46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CC04F3DB-1DE1-4C80-A591-3C2BB5BE8082}" type="slidenum">
              <a:rPr lang="en-US" altLang="zh-CN" b="0" smtClean="0">
                <a:latin typeface="Times New Roman" panose="02020603050405020304" pitchFamily="18" charset="0"/>
              </a:rPr>
              <a:pPr/>
              <a:t>11</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4249836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481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C3EE4C2C-5AD7-4F69-8662-B67A44FA59C0}" type="slidenum">
              <a:rPr lang="en-US" altLang="zh-CN" b="0" smtClean="0">
                <a:latin typeface="Times New Roman" panose="02020603050405020304" pitchFamily="18" charset="0"/>
              </a:rPr>
              <a:pPr/>
              <a:t>12</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942922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501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1F8CC0A2-4664-49D6-902A-842E2EFABCCC}" type="slidenum">
              <a:rPr lang="zh-CN" altLang="en-US" b="0" smtClean="0">
                <a:latin typeface="Times New Roman" panose="02020603050405020304" pitchFamily="18" charset="0"/>
              </a:rPr>
              <a:pPr/>
              <a:t>13</a:t>
            </a:fld>
            <a:endParaRPr lang="zh-CN" altLang="en-US" b="0" smtClean="0">
              <a:latin typeface="Times New Roman" panose="02020603050405020304" pitchFamily="18" charset="0"/>
            </a:endParaRPr>
          </a:p>
        </p:txBody>
      </p:sp>
    </p:spTree>
    <p:extLst>
      <p:ext uri="{BB962C8B-B14F-4D97-AF65-F5344CB8AC3E}">
        <p14:creationId xmlns:p14="http://schemas.microsoft.com/office/powerpoint/2010/main" val="2248336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a:ln/>
        </p:spPr>
      </p:sp>
      <p:sp>
        <p:nvSpPr>
          <p:cNvPr id="522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522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9EEC56B5-4881-49BF-AB78-04EAEF5B1CB0}" type="slidenum">
              <a:rPr lang="en-US" altLang="zh-CN" b="0" smtClean="0">
                <a:latin typeface="Times New Roman" panose="02020603050405020304" pitchFamily="18" charset="0"/>
              </a:rPr>
              <a:pPr/>
              <a:t>14</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253129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542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20B97AD6-D2A7-40A2-9287-EA4532E19D26}" type="slidenum">
              <a:rPr lang="en-US" altLang="zh-CN" b="0" smtClean="0">
                <a:latin typeface="Times New Roman" panose="02020603050405020304" pitchFamily="18" charset="0"/>
              </a:rPr>
              <a:pPr/>
              <a:t>15</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767487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563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35FA7D7F-7792-4B5D-A76D-863F59B03A92}" type="slidenum">
              <a:rPr lang="en-US" altLang="zh-CN" b="0" smtClean="0">
                <a:latin typeface="Times New Roman" panose="02020603050405020304" pitchFamily="18" charset="0"/>
              </a:rPr>
              <a:pPr/>
              <a:t>16</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014834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ln/>
        </p:spPr>
      </p:sp>
      <p:sp>
        <p:nvSpPr>
          <p:cNvPr id="583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583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92F4FFED-805E-4AF6-9E4F-06CCA33CE0A5}" type="slidenum">
              <a:rPr lang="en-US" altLang="zh-CN" b="0" smtClean="0">
                <a:latin typeface="Times New Roman" panose="02020603050405020304" pitchFamily="18" charset="0"/>
              </a:rPr>
              <a:pPr/>
              <a:t>17</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1726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5A9E963E-ECD5-49BE-94FD-FE5610516DA2}" type="slidenum">
              <a:rPr lang="en-US" altLang="zh-CN" b="0" smtClean="0">
                <a:latin typeface="Times New Roman" panose="02020603050405020304" pitchFamily="18" charset="0"/>
              </a:rPr>
              <a:pPr/>
              <a:t>18</a:t>
            </a:fld>
            <a:endParaRPr lang="en-US" altLang="zh-CN" b="0" smtClean="0">
              <a:latin typeface="Times New Roman" panose="02020603050405020304" pitchFamily="18"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smtClean="0">
                <a:ea typeface="华文新魏" panose="02010800040101010101" pitchFamily="2" charset="-122"/>
              </a:rPr>
              <a:t>嵌入式系统是将先进的计算机技术、半导体技术和电子技术和各个行业的具体应用相结合后的产物，这一点就决定了它必然是一个技术密集、资金密集、高度分散、不断创新的知识集成系统。</a:t>
            </a:r>
          </a:p>
          <a:p>
            <a:pPr eaLnBrk="1" hangingPunct="1"/>
            <a:endParaRPr kumimoji="0" lang="zh-CN" altLang="en-US" smtClean="0">
              <a:ea typeface="华文新魏" panose="02010800040101010101" pitchFamily="2" charset="-122"/>
            </a:endParaRPr>
          </a:p>
          <a:p>
            <a:pPr eaLnBrk="1" hangingPunct="1"/>
            <a:r>
              <a:rPr kumimoji="0" lang="zh-CN" altLang="en-US" smtClean="0"/>
              <a:t>嵌入在电子设备内部的计算系统</a:t>
            </a:r>
          </a:p>
          <a:p>
            <a:pPr eaLnBrk="1" hangingPunct="1"/>
            <a:r>
              <a:rPr kumimoji="0" lang="zh-CN" altLang="en-US" smtClean="0"/>
              <a:t>任何包含一个或多个专用的计算机、微处理器或微控制器的电子设备</a:t>
            </a:r>
          </a:p>
          <a:p>
            <a:pPr eaLnBrk="1" hangingPunct="1"/>
            <a:r>
              <a:rPr kumimoji="0" lang="zh-CN" altLang="en-US" smtClean="0"/>
              <a:t>能执行特定功能的计算机硬件和软件的结合体</a:t>
            </a:r>
          </a:p>
          <a:p>
            <a:pPr eaLnBrk="1" hangingPunct="1"/>
            <a:r>
              <a:rPr kumimoji="0" lang="zh-CN" altLang="en-US" smtClean="0"/>
              <a:t>软件巨头微软在</a:t>
            </a:r>
            <a:r>
              <a:rPr kumimoji="0" lang="en-US" altLang="zh-CN" smtClean="0"/>
              <a:t>2002</a:t>
            </a:r>
            <a:r>
              <a:rPr kumimoji="0" lang="zh-CN" altLang="en-US" smtClean="0"/>
              <a:t>年将嵌入式系统定义为完成某一特定功能、或是使用某一特定嵌入式应用软件的计算机或计算装置。 </a:t>
            </a:r>
          </a:p>
          <a:p>
            <a:pPr eaLnBrk="1" hangingPunct="1"/>
            <a:r>
              <a:rPr kumimoji="0" lang="zh-CN" altLang="en-US" smtClean="0">
                <a:solidFill>
                  <a:schemeClr val="tx2"/>
                </a:solidFill>
              </a:rPr>
              <a:t>广义定义</a:t>
            </a:r>
            <a:r>
              <a:rPr kumimoji="0" lang="en-US" altLang="zh-CN" smtClean="0">
                <a:solidFill>
                  <a:schemeClr val="tx2"/>
                </a:solidFill>
              </a:rPr>
              <a:t>:</a:t>
            </a:r>
            <a:r>
              <a:rPr kumimoji="0" lang="zh-CN" altLang="en-US" smtClean="0">
                <a:solidFill>
                  <a:schemeClr val="tx2"/>
                </a:solidFill>
              </a:rPr>
              <a:t>任何一个非计算机的计算系统</a:t>
            </a:r>
          </a:p>
          <a:p>
            <a:pPr eaLnBrk="1" hangingPunct="1"/>
            <a:endParaRPr kumimoji="0" lang="en-US" altLang="zh-CN" smtClean="0">
              <a:ea typeface="华文新魏" panose="02010800040101010101" pitchFamily="2" charset="-122"/>
            </a:endParaRPr>
          </a:p>
        </p:txBody>
      </p:sp>
    </p:spTree>
    <p:extLst>
      <p:ext uri="{BB962C8B-B14F-4D97-AF65-F5344CB8AC3E}">
        <p14:creationId xmlns:p14="http://schemas.microsoft.com/office/powerpoint/2010/main" val="488661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03BF8EB1-4FF7-437F-ADD6-289062121981}" type="slidenum">
              <a:rPr lang="en-US" altLang="zh-CN" b="0" smtClean="0">
                <a:latin typeface="Times New Roman" panose="02020603050405020304" pitchFamily="18" charset="0"/>
              </a:rPr>
              <a:pPr/>
              <a:t>19</a:t>
            </a:fld>
            <a:endParaRPr lang="en-US" altLang="zh-CN" b="0" smtClean="0">
              <a:latin typeface="Times New Roman" panose="02020603050405020304"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kumimoji="0" lang="zh-CN" altLang="en-US" smtClean="0"/>
              <a:t>实时多任务</a:t>
            </a:r>
          </a:p>
          <a:p>
            <a:pPr lvl="1" eaLnBrk="1" hangingPunct="1"/>
            <a:r>
              <a:rPr kumimoji="0" lang="zh-CN" altLang="en-US" smtClean="0"/>
              <a:t>存储区保护</a:t>
            </a:r>
          </a:p>
          <a:p>
            <a:pPr lvl="1" eaLnBrk="1" hangingPunct="1"/>
            <a:r>
              <a:rPr kumimoji="0" lang="zh-CN" altLang="en-US" smtClean="0"/>
              <a:t>可扩展的处理器结构</a:t>
            </a:r>
          </a:p>
          <a:p>
            <a:pPr lvl="1" eaLnBrk="1" hangingPunct="1"/>
            <a:r>
              <a:rPr kumimoji="0" lang="zh-CN" altLang="en-US" smtClean="0"/>
              <a:t>功耗低</a:t>
            </a:r>
          </a:p>
          <a:p>
            <a:pPr eaLnBrk="1" hangingPunct="1"/>
            <a:endParaRPr kumimoji="0" lang="en-US" altLang="zh-CN" smtClean="0"/>
          </a:p>
        </p:txBody>
      </p:sp>
    </p:spTree>
    <p:extLst>
      <p:ext uri="{BB962C8B-B14F-4D97-AF65-F5344CB8AC3E}">
        <p14:creationId xmlns:p14="http://schemas.microsoft.com/office/powerpoint/2010/main" val="3055751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ln/>
        </p:spPr>
      </p:sp>
      <p:sp>
        <p:nvSpPr>
          <p:cNvPr id="645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645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54F272A4-5188-4FAE-99C0-E25042F81DDF}" type="slidenum">
              <a:rPr lang="en-US" altLang="zh-CN" b="0" smtClean="0">
                <a:latin typeface="Times New Roman" panose="02020603050405020304" pitchFamily="18" charset="0"/>
              </a:rPr>
              <a:pPr/>
              <a:t>20</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2068287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297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1C9681E5-2329-4BAC-83B6-E7F0945230F7}" type="slidenum">
              <a:rPr lang="en-US" altLang="zh-CN" b="0" smtClean="0">
                <a:latin typeface="Times New Roman" panose="02020603050405020304" pitchFamily="18" charset="0"/>
              </a:rPr>
              <a:pPr/>
              <a:t>3</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2294879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a:ln/>
        </p:spPr>
      </p:sp>
      <p:sp>
        <p:nvSpPr>
          <p:cNvPr id="665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665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DA9C8204-D42E-4A1A-AFF3-4B6B0F7475B3}" type="slidenum">
              <a:rPr lang="en-US" altLang="zh-CN" b="0" smtClean="0">
                <a:latin typeface="Times New Roman" panose="02020603050405020304" pitchFamily="18" charset="0"/>
              </a:rPr>
              <a:pPr/>
              <a:t>21</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40999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p:spPr>
      </p:sp>
      <p:sp>
        <p:nvSpPr>
          <p:cNvPr id="69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69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B0CE3D73-61E8-4C63-82D3-D83C142846EB}" type="slidenum">
              <a:rPr lang="en-US" altLang="zh-CN" b="0" smtClean="0">
                <a:latin typeface="Times New Roman" panose="02020603050405020304" pitchFamily="18" charset="0"/>
              </a:rPr>
              <a:pPr/>
              <a:t>23</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2732549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43F901A6-75E7-4FB4-BAC7-07A270F9E351}" type="slidenum">
              <a:rPr lang="en-US" altLang="zh-CN" b="0" smtClean="0">
                <a:latin typeface="Times New Roman" panose="02020603050405020304" pitchFamily="18" charset="0"/>
              </a:rPr>
              <a:pPr/>
              <a:t>24</a:t>
            </a:fld>
            <a:endParaRPr lang="en-US" altLang="zh-CN" b="0" smtClean="0">
              <a:latin typeface="Times New Roman" panose="02020603050405020304"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smtClean="0"/>
              <a:t>但这些动作有些速度慢，有些速度快。如：多媒体应用系统就是多速率行为的典型例子，多媒体数据流的音频和视频部分以不同的速率播放，但是它们必须保持同步。</a:t>
            </a:r>
          </a:p>
        </p:txBody>
      </p:sp>
    </p:spTree>
    <p:extLst>
      <p:ext uri="{BB962C8B-B14F-4D97-AF65-F5344CB8AC3E}">
        <p14:creationId xmlns:p14="http://schemas.microsoft.com/office/powerpoint/2010/main" val="4150262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EDDBC79A-3061-4E1F-A7BA-0BBF197ED3E7}" type="slidenum">
              <a:rPr lang="en-US" altLang="zh-CN" b="0" smtClean="0">
                <a:latin typeface="Times New Roman" panose="02020603050405020304" pitchFamily="18" charset="0"/>
              </a:rPr>
              <a:pPr/>
              <a:t>25</a:t>
            </a:fld>
            <a:endParaRPr lang="en-US" altLang="zh-CN" b="0" smtClean="0">
              <a:latin typeface="Times New Roman" panose="02020603050405020304"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smtClean="0"/>
              <a:t>嵌入式系统是以微处理器为核心的，嵌入在其他设备中的专用计算机系统。它设计中所面临的问题有许多是计算机系统设计中所面临的共性问题。但由于嵌入式系统并不是独立的，它与所嵌入的设备紧密关联，因此，与通用台式计算机比较而言，它的设计还是具有许多特殊性。</a:t>
            </a:r>
          </a:p>
        </p:txBody>
      </p:sp>
    </p:spTree>
    <p:extLst>
      <p:ext uri="{BB962C8B-B14F-4D97-AF65-F5344CB8AC3E}">
        <p14:creationId xmlns:p14="http://schemas.microsoft.com/office/powerpoint/2010/main" val="3330414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ln/>
        </p:spPr>
      </p:sp>
      <p:sp>
        <p:nvSpPr>
          <p:cNvPr id="757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757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FFD8C082-7C19-47F2-9C99-84F939EAEA24}" type="slidenum">
              <a:rPr lang="en-US" altLang="zh-CN" b="0" smtClean="0">
                <a:latin typeface="Times New Roman" panose="02020603050405020304" pitchFamily="18" charset="0"/>
              </a:rPr>
              <a:pPr/>
              <a:t>26</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872803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778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A4C93877-172D-4F58-9FDD-8FB459721C83}" type="slidenum">
              <a:rPr lang="en-US" altLang="zh-CN" b="0" smtClean="0">
                <a:latin typeface="Times New Roman" panose="02020603050405020304" pitchFamily="18" charset="0"/>
              </a:rPr>
              <a:pPr/>
              <a:t>27</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45196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798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B1FABAF1-9196-4490-8861-CD6198FCD58B}" type="slidenum">
              <a:rPr lang="en-US" altLang="zh-CN" b="0" smtClean="0">
                <a:latin typeface="Times New Roman" panose="02020603050405020304" pitchFamily="18" charset="0"/>
              </a:rPr>
              <a:pPr/>
              <a:t>28</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706221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A9469C49-ADF6-4311-B7DB-46012190369F}" type="slidenum">
              <a:rPr lang="en-US" altLang="zh-CN" b="0" smtClean="0">
                <a:latin typeface="Times New Roman" panose="02020603050405020304" pitchFamily="18" charset="0"/>
              </a:rPr>
              <a:pPr/>
              <a:t>29</a:t>
            </a:fld>
            <a:endParaRPr lang="en-US" altLang="zh-CN" b="0" smtClean="0">
              <a:latin typeface="Times New Roman" panose="02020603050405020304" pitchFamily="18"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smtClean="0">
                <a:ea typeface="楷体_GB2312"/>
                <a:cs typeface="楷体_GB2312"/>
              </a:rPr>
              <a:t>任务执行的时间可以根据系统的软硬件的信息而进行确定性的预测。也就是说，如果硬件可以做这件工作，那么实时操作系统的软件将可以确定性的做这件工作。</a:t>
            </a:r>
          </a:p>
        </p:txBody>
      </p:sp>
    </p:spTree>
    <p:extLst>
      <p:ext uri="{BB962C8B-B14F-4D97-AF65-F5344CB8AC3E}">
        <p14:creationId xmlns:p14="http://schemas.microsoft.com/office/powerpoint/2010/main" val="2691705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a:ln/>
        </p:spPr>
      </p:sp>
      <p:sp>
        <p:nvSpPr>
          <p:cNvPr id="849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849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16A0DE1B-C2C2-410F-A240-F36D067C5154}" type="slidenum">
              <a:rPr lang="en-US" altLang="zh-CN" b="0" smtClean="0">
                <a:latin typeface="Times New Roman" panose="02020603050405020304" pitchFamily="18" charset="0"/>
              </a:rPr>
              <a:pPr/>
              <a:t>31</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890006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a:ln/>
        </p:spPr>
      </p:sp>
      <p:sp>
        <p:nvSpPr>
          <p:cNvPr id="870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870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992369CC-5BA9-44F4-ABC6-62F15220A240}" type="slidenum">
              <a:rPr lang="en-US" altLang="zh-CN" b="0" smtClean="0">
                <a:latin typeface="Times New Roman" panose="02020603050405020304" pitchFamily="18" charset="0"/>
              </a:rPr>
              <a:pPr/>
              <a:t>32</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519786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317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407F6269-DFFE-4B99-AE38-9A85F58211FB}" type="slidenum">
              <a:rPr lang="en-US" altLang="zh-CN" b="0" smtClean="0">
                <a:latin typeface="Times New Roman" panose="02020603050405020304" pitchFamily="18" charset="0"/>
              </a:rPr>
              <a:pPr/>
              <a:t>4</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4342145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ln/>
        </p:spPr>
      </p:sp>
      <p:sp>
        <p:nvSpPr>
          <p:cNvPr id="911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911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7BF69C86-23AE-41BA-ABC7-C50BE571E02D}" type="slidenum">
              <a:rPr lang="en-US" altLang="zh-CN" b="0" smtClean="0">
                <a:latin typeface="Times New Roman" panose="02020603050405020304" pitchFamily="18" charset="0"/>
              </a:rPr>
              <a:pPr/>
              <a:t>35</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584658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931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C7C17A93-8424-4DB2-A32D-C969EAF336BB}" type="slidenum">
              <a:rPr lang="en-US" altLang="zh-CN" b="0" smtClean="0">
                <a:latin typeface="Times New Roman" panose="02020603050405020304" pitchFamily="18" charset="0"/>
              </a:rPr>
              <a:pPr/>
              <a:t>36</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198602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ln/>
        </p:spPr>
      </p:sp>
      <p:sp>
        <p:nvSpPr>
          <p:cNvPr id="952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952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830ADA68-4655-4D12-B9DE-C80B86CB0FD5}" type="slidenum">
              <a:rPr lang="en-US" altLang="zh-CN" b="0" smtClean="0">
                <a:latin typeface="Times New Roman" panose="02020603050405020304" pitchFamily="18" charset="0"/>
              </a:rPr>
              <a:pPr/>
              <a:t>37</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080518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ln/>
        </p:spPr>
      </p:sp>
      <p:sp>
        <p:nvSpPr>
          <p:cNvPr id="972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972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4A944E24-A0D8-4B52-8602-A428C592E813}" type="slidenum">
              <a:rPr lang="en-US" altLang="zh-CN" b="0" smtClean="0">
                <a:latin typeface="Times New Roman" panose="02020603050405020304" pitchFamily="18" charset="0"/>
              </a:rPr>
              <a:pPr/>
              <a:t>38</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557943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a:ln/>
        </p:spPr>
      </p:sp>
      <p:sp>
        <p:nvSpPr>
          <p:cNvPr id="993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993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A7EACCF8-608C-4BF6-AB9A-0B72B43B597F}" type="slidenum">
              <a:rPr lang="en-US" altLang="zh-CN" b="0" smtClean="0">
                <a:latin typeface="Times New Roman" panose="02020603050405020304" pitchFamily="18" charset="0"/>
              </a:rPr>
              <a:pPr/>
              <a:t>39</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00545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ln/>
        </p:spPr>
      </p:sp>
      <p:sp>
        <p:nvSpPr>
          <p:cNvPr id="101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013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BADE2BC6-53B4-486D-817A-9BD0CBC3E7AD}" type="slidenum">
              <a:rPr lang="en-US" altLang="zh-CN" b="0" smtClean="0">
                <a:latin typeface="Times New Roman" panose="02020603050405020304" pitchFamily="18" charset="0"/>
              </a:rPr>
              <a:pPr/>
              <a:t>40</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901108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ln/>
        </p:spPr>
      </p:sp>
      <p:sp>
        <p:nvSpPr>
          <p:cNvPr id="1034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0" lang="zh-CN" altLang="en-US" smtClean="0"/>
              <a:t>特殊设计：</a:t>
            </a:r>
            <a:endParaRPr kumimoji="0" lang="en-US" altLang="zh-CN" smtClean="0"/>
          </a:p>
          <a:p>
            <a:r>
              <a:rPr kumimoji="0" lang="zh-CN" altLang="en-US" smtClean="0"/>
              <a:t>饱和算法</a:t>
            </a:r>
            <a:r>
              <a:rPr kumimoji="0" lang="en-US" altLang="zh-CN" smtClean="0"/>
              <a:t>VS</a:t>
            </a:r>
            <a:r>
              <a:rPr kumimoji="0" lang="zh-CN" altLang="en-US" smtClean="0"/>
              <a:t>环绕算法</a:t>
            </a:r>
          </a:p>
        </p:txBody>
      </p:sp>
      <p:sp>
        <p:nvSpPr>
          <p:cNvPr id="1034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8490E4CC-FA67-473B-994B-2C10AC739960}" type="slidenum">
              <a:rPr lang="en-US" altLang="zh-CN" b="0" smtClean="0">
                <a:latin typeface="Times New Roman" panose="02020603050405020304" pitchFamily="18" charset="0"/>
              </a:rPr>
              <a:pPr/>
              <a:t>41</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5911366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165F18C3-C650-4A86-AB63-3BA318C0F71C}" type="slidenum">
              <a:rPr lang="en-US" altLang="zh-CN" b="0" smtClean="0">
                <a:latin typeface="Times New Roman" panose="02020603050405020304" pitchFamily="18" charset="0"/>
              </a:rPr>
              <a:pPr/>
              <a:t>42</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2186686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F2E14B96-369B-4343-A79A-CE1538CBB504}" type="slidenum">
              <a:rPr lang="en-US" altLang="zh-CN" b="0" smtClean="0">
                <a:latin typeface="Times New Roman" panose="02020603050405020304" pitchFamily="18" charset="0"/>
              </a:rPr>
              <a:pPr/>
              <a:t>43</a:t>
            </a:fld>
            <a:endParaRPr lang="en-US" altLang="zh-CN" b="0" smtClean="0">
              <a:latin typeface="Times New Roman" panose="02020603050405020304"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smtClean="0"/>
              <a:t>MOTOROLA</a:t>
            </a:r>
            <a:r>
              <a:rPr kumimoji="0" lang="zh-CN" altLang="en-US" smtClean="0"/>
              <a:t>公司的 </a:t>
            </a:r>
            <a:r>
              <a:rPr kumimoji="0" lang="en-US" altLang="zh-CN" smtClean="0"/>
              <a:t>DSP56800</a:t>
            </a:r>
            <a:r>
              <a:rPr kumimoji="0" lang="zh-CN" altLang="en-US" smtClean="0"/>
              <a:t>， </a:t>
            </a:r>
            <a:r>
              <a:rPr kumimoji="0" lang="en-US" altLang="zh-CN" smtClean="0"/>
              <a:t>TI</a:t>
            </a:r>
            <a:r>
              <a:rPr kumimoji="0" lang="zh-CN" altLang="en-US" smtClean="0"/>
              <a:t>公司的</a:t>
            </a:r>
            <a:r>
              <a:rPr kumimoji="0" lang="en-US" altLang="zh-CN" smtClean="0"/>
              <a:t>C54XX</a:t>
            </a:r>
          </a:p>
        </p:txBody>
      </p:sp>
    </p:spTree>
    <p:extLst>
      <p:ext uri="{BB962C8B-B14F-4D97-AF65-F5344CB8AC3E}">
        <p14:creationId xmlns:p14="http://schemas.microsoft.com/office/powerpoint/2010/main" val="26338881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D7ADB0B5-CE46-43DA-905F-F6754D673E04}" type="slidenum">
              <a:rPr lang="en-US" altLang="zh-CN" b="0" smtClean="0">
                <a:latin typeface="Times New Roman" panose="02020603050405020304" pitchFamily="18" charset="0"/>
              </a:rPr>
              <a:pPr/>
              <a:t>44</a:t>
            </a:fld>
            <a:endParaRPr lang="en-US" altLang="zh-CN" b="0" smtClean="0">
              <a:latin typeface="Times New Roman" panose="02020603050405020304" pitchFamily="18"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smtClean="0"/>
              <a:t>由</a:t>
            </a:r>
            <a:r>
              <a:rPr kumimoji="0" lang="en-US" altLang="zh-CN" smtClean="0"/>
              <a:t>IBM</a:t>
            </a:r>
            <a:r>
              <a:rPr kumimoji="0" lang="zh-CN" altLang="en-US" smtClean="0"/>
              <a:t>、</a:t>
            </a:r>
            <a:r>
              <a:rPr kumimoji="0" lang="en-US" altLang="zh-CN" smtClean="0"/>
              <a:t>Motorola</a:t>
            </a:r>
            <a:r>
              <a:rPr kumimoji="0" lang="zh-CN" altLang="en-US" smtClean="0"/>
              <a:t>和</a:t>
            </a:r>
            <a:r>
              <a:rPr kumimoji="0" lang="en-US" altLang="zh-CN" smtClean="0"/>
              <a:t>Apple</a:t>
            </a:r>
            <a:r>
              <a:rPr kumimoji="0" lang="zh-CN" altLang="en-US" smtClean="0"/>
              <a:t>联合开发的高性能</a:t>
            </a:r>
            <a:r>
              <a:rPr kumimoji="0" lang="en-US" altLang="zh-CN" smtClean="0"/>
              <a:t>32</a:t>
            </a:r>
            <a:r>
              <a:rPr kumimoji="0" lang="zh-CN" altLang="en-US" smtClean="0"/>
              <a:t>位和</a:t>
            </a:r>
            <a:r>
              <a:rPr kumimoji="0" lang="en-US" altLang="zh-CN" smtClean="0"/>
              <a:t>64</a:t>
            </a:r>
            <a:r>
              <a:rPr kumimoji="0" lang="zh-CN" altLang="en-US" smtClean="0"/>
              <a:t>位</a:t>
            </a:r>
            <a:r>
              <a:rPr kumimoji="0" lang="en-US" altLang="zh-CN" smtClean="0"/>
              <a:t>RISC</a:t>
            </a:r>
            <a:r>
              <a:rPr kumimoji="0" lang="zh-CN" altLang="en-US" smtClean="0"/>
              <a:t>微处理器系列</a:t>
            </a:r>
            <a:r>
              <a:rPr kumimoji="0" lang="en-US" altLang="zh-CN" smtClean="0"/>
              <a:t>,</a:t>
            </a:r>
            <a:r>
              <a:rPr kumimoji="0" lang="zh-CN" altLang="en-US" smtClean="0"/>
              <a:t>以与垄断</a:t>
            </a:r>
            <a:r>
              <a:rPr kumimoji="0" lang="en-US" altLang="zh-CN" smtClean="0"/>
              <a:t>PC</a:t>
            </a:r>
            <a:r>
              <a:rPr kumimoji="0" lang="zh-CN" altLang="en-US" smtClean="0"/>
              <a:t>机市场的</a:t>
            </a:r>
            <a:r>
              <a:rPr kumimoji="0" lang="en-US" altLang="zh-CN" smtClean="0"/>
              <a:t>Intel</a:t>
            </a:r>
            <a:r>
              <a:rPr kumimoji="0" lang="zh-CN" altLang="en-US" smtClean="0"/>
              <a:t>微处理器和微软公司的软件相竞争。</a:t>
            </a:r>
            <a:r>
              <a:rPr kumimoji="0" lang="en-US" altLang="zh-CN" smtClean="0"/>
              <a:t>PowerPC</a:t>
            </a:r>
            <a:r>
              <a:rPr kumimoji="0" lang="zh-CN" altLang="en-US" smtClean="0"/>
              <a:t>微处理器</a:t>
            </a:r>
            <a:r>
              <a:rPr kumimoji="0" lang="en-US" altLang="zh-CN" smtClean="0"/>
              <a:t>1994</a:t>
            </a:r>
            <a:r>
              <a:rPr kumimoji="0" lang="zh-CN" altLang="en-US" smtClean="0"/>
              <a:t>年推出。因此</a:t>
            </a:r>
            <a:r>
              <a:rPr kumimoji="0" lang="en-US" altLang="zh-CN" smtClean="0"/>
              <a:t>,</a:t>
            </a:r>
            <a:r>
              <a:rPr kumimoji="0" lang="zh-CN" altLang="en-US" smtClean="0"/>
              <a:t>基于</a:t>
            </a:r>
            <a:r>
              <a:rPr kumimoji="0" lang="en-US" altLang="zh-CN" smtClean="0"/>
              <a:t>PowerPC</a:t>
            </a:r>
            <a:r>
              <a:rPr kumimoji="0" lang="zh-CN" altLang="en-US" smtClean="0"/>
              <a:t>的计算机通过在</a:t>
            </a:r>
            <a:r>
              <a:rPr kumimoji="0" lang="en-US" altLang="zh-CN" smtClean="0"/>
              <a:t>PowerPC</a:t>
            </a:r>
            <a:r>
              <a:rPr kumimoji="0" lang="zh-CN" altLang="en-US" smtClean="0"/>
              <a:t>上运行一个特殊程序就可运行</a:t>
            </a:r>
            <a:r>
              <a:rPr kumimoji="0" lang="en-US" altLang="zh-CN" smtClean="0"/>
              <a:t>DOS</a:t>
            </a:r>
            <a:r>
              <a:rPr kumimoji="0" lang="zh-CN" altLang="en-US" smtClean="0"/>
              <a:t>或传统的</a:t>
            </a:r>
            <a:r>
              <a:rPr kumimoji="0" lang="en-US" altLang="zh-CN" smtClean="0"/>
              <a:t>Macintosh</a:t>
            </a:r>
            <a:r>
              <a:rPr kumimoji="0" lang="zh-CN" altLang="en-US" smtClean="0"/>
              <a:t>软件</a:t>
            </a:r>
            <a:r>
              <a:rPr kumimoji="0" lang="en-US" altLang="zh-CN" smtClean="0"/>
              <a:t>,</a:t>
            </a:r>
            <a:r>
              <a:rPr kumimoji="0" lang="zh-CN" altLang="en-US" smtClean="0"/>
              <a:t>这种特殊程序可分别识别和执行</a:t>
            </a:r>
            <a:r>
              <a:rPr kumimoji="0" lang="en-US" altLang="zh-CN" smtClean="0"/>
              <a:t>80386</a:t>
            </a:r>
            <a:r>
              <a:rPr kumimoji="0" lang="zh-CN" altLang="en-US" smtClean="0"/>
              <a:t>或</a:t>
            </a:r>
            <a:r>
              <a:rPr kumimoji="0" lang="en-US" altLang="zh-CN" smtClean="0"/>
              <a:t>68030CPU </a:t>
            </a:r>
            <a:r>
              <a:rPr kumimoji="0" lang="zh-CN" altLang="en-US" smtClean="0"/>
              <a:t>的机器指令。 </a:t>
            </a:r>
          </a:p>
        </p:txBody>
      </p:sp>
    </p:spTree>
    <p:extLst>
      <p:ext uri="{BB962C8B-B14F-4D97-AF65-F5344CB8AC3E}">
        <p14:creationId xmlns:p14="http://schemas.microsoft.com/office/powerpoint/2010/main" val="2408429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ln/>
        </p:spPr>
      </p:sp>
      <p:sp>
        <p:nvSpPr>
          <p:cNvPr id="33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33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FBA7D095-D32E-4BA5-8829-8A64A433A0EB}" type="slidenum">
              <a:rPr lang="en-US" altLang="zh-CN" b="0" smtClean="0">
                <a:latin typeface="Times New Roman" panose="02020603050405020304" pitchFamily="18" charset="0"/>
              </a:rPr>
              <a:pPr/>
              <a:t>5</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522240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A5E84D0A-80CF-47C3-A648-6A53043D078A}" type="slidenum">
              <a:rPr lang="en-US" altLang="zh-CN" b="0" smtClean="0">
                <a:latin typeface="Times New Roman" panose="02020603050405020304" pitchFamily="18" charset="0"/>
              </a:rPr>
              <a:pPr/>
              <a:t>45</a:t>
            </a:fld>
            <a:endParaRPr lang="en-US" altLang="zh-CN" b="0" smtClean="0">
              <a:latin typeface="Times New Roman" panose="02020603050405020304"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smtClean="0"/>
              <a:t>随着</a:t>
            </a:r>
            <a:r>
              <a:rPr kumimoji="0" lang="en-US" altLang="zh-CN" smtClean="0"/>
              <a:t>EDA</a:t>
            </a:r>
            <a:r>
              <a:rPr kumimoji="0" lang="zh-CN" altLang="en-US" smtClean="0"/>
              <a:t>的推广和</a:t>
            </a:r>
            <a:r>
              <a:rPr kumimoji="0" lang="en-US" altLang="zh-CN" smtClean="0"/>
              <a:t>VLSI</a:t>
            </a:r>
            <a:r>
              <a:rPr kumimoji="0" lang="zh-CN" altLang="en-US" smtClean="0"/>
              <a:t>设计的普及化，及半导体工艺的迅速发展，在一个硅片上实现一个更为复杂的系统的时代已来临，这就是</a:t>
            </a:r>
            <a:r>
              <a:rPr kumimoji="0" lang="en-US" altLang="zh-CN" smtClean="0"/>
              <a:t>System On Chip(SOC)</a:t>
            </a:r>
            <a:r>
              <a:rPr kumimoji="0" lang="zh-CN" altLang="en-US" smtClean="0"/>
              <a:t>。各种通用处理器内核将作为</a:t>
            </a:r>
            <a:r>
              <a:rPr kumimoji="0" lang="en-US" altLang="zh-CN" smtClean="0"/>
              <a:t>SOC</a:t>
            </a:r>
            <a:r>
              <a:rPr kumimoji="0" lang="zh-CN" altLang="en-US" smtClean="0"/>
              <a:t>设计公司的标准库，和许多其它嵌入式系统外设一样，成为</a:t>
            </a:r>
            <a:r>
              <a:rPr kumimoji="0" lang="en-US" altLang="zh-CN" smtClean="0"/>
              <a:t>VLSI</a:t>
            </a:r>
            <a:r>
              <a:rPr kumimoji="0" lang="zh-CN" altLang="en-US" smtClean="0"/>
              <a:t>设计中一种标准的器件，用标准的</a:t>
            </a:r>
            <a:r>
              <a:rPr kumimoji="0" lang="en-US" altLang="zh-CN" smtClean="0"/>
              <a:t>VHDL</a:t>
            </a:r>
            <a:r>
              <a:rPr kumimoji="0" lang="zh-CN" altLang="en-US" smtClean="0"/>
              <a:t>等语言描述，存储在器件库中。用户只需定义出其整个应用系统，仿真通过后就可以将设计图交给半导体工厂制作样品。这样除个别无法集成的器件以外，整个嵌入式系统大部分均可集成到一块或几块芯片中去，应用系统电路板将变得很简洁，对于减小体积和功耗、提高可靠性非常有利。 </a:t>
            </a:r>
          </a:p>
          <a:p>
            <a:pPr eaLnBrk="1" hangingPunct="1"/>
            <a:r>
              <a:rPr kumimoji="0" lang="en-US" altLang="zh-CN" smtClean="0"/>
              <a:t>SOC</a:t>
            </a:r>
            <a:r>
              <a:rPr kumimoji="0" lang="zh-CN" altLang="en-US" smtClean="0"/>
              <a:t>可以分为通用和专用两类。通用系列包括</a:t>
            </a:r>
            <a:r>
              <a:rPr kumimoji="0" lang="en-US" altLang="zh-CN" smtClean="0"/>
              <a:t>Infineon(Siemens)</a:t>
            </a:r>
            <a:r>
              <a:rPr kumimoji="0" lang="zh-CN" altLang="en-US" smtClean="0"/>
              <a:t>的</a:t>
            </a:r>
            <a:r>
              <a:rPr kumimoji="0" lang="en-US" altLang="zh-CN" smtClean="0"/>
              <a:t>TriCore</a:t>
            </a:r>
            <a:r>
              <a:rPr kumimoji="0" lang="zh-CN" altLang="en-US" smtClean="0"/>
              <a:t>，</a:t>
            </a:r>
            <a:r>
              <a:rPr kumimoji="0" lang="en-US" altLang="zh-CN" smtClean="0"/>
              <a:t>Motorola</a:t>
            </a:r>
            <a:r>
              <a:rPr kumimoji="0" lang="zh-CN" altLang="en-US" smtClean="0"/>
              <a:t>的</a:t>
            </a:r>
            <a:r>
              <a:rPr kumimoji="0" lang="en-US" altLang="zh-CN" smtClean="0"/>
              <a:t>M-Core</a:t>
            </a:r>
            <a:r>
              <a:rPr kumimoji="0" lang="zh-CN" altLang="en-US" smtClean="0"/>
              <a:t>，某些</a:t>
            </a:r>
            <a:r>
              <a:rPr kumimoji="0" lang="en-US" altLang="zh-CN" smtClean="0"/>
              <a:t>ARM</a:t>
            </a:r>
            <a:r>
              <a:rPr kumimoji="0" lang="zh-CN" altLang="en-US" smtClean="0"/>
              <a:t>系列器件，</a:t>
            </a:r>
            <a:r>
              <a:rPr kumimoji="0" lang="en-US" altLang="zh-CN" smtClean="0"/>
              <a:t>Echelon</a:t>
            </a:r>
            <a:r>
              <a:rPr kumimoji="0" lang="zh-CN" altLang="en-US" smtClean="0"/>
              <a:t>和</a:t>
            </a:r>
            <a:r>
              <a:rPr kumimoji="0" lang="en-US" altLang="zh-CN" smtClean="0"/>
              <a:t>Motorola</a:t>
            </a:r>
            <a:r>
              <a:rPr kumimoji="0" lang="zh-CN" altLang="en-US" smtClean="0"/>
              <a:t>联合研制的</a:t>
            </a:r>
            <a:r>
              <a:rPr kumimoji="0" lang="en-US" altLang="zh-CN" smtClean="0"/>
              <a:t>Neuron</a:t>
            </a:r>
            <a:r>
              <a:rPr kumimoji="0" lang="zh-CN" altLang="en-US" smtClean="0"/>
              <a:t>芯片等。专用</a:t>
            </a:r>
            <a:r>
              <a:rPr kumimoji="0" lang="en-US" altLang="zh-CN" smtClean="0"/>
              <a:t>SOC</a:t>
            </a:r>
            <a:r>
              <a:rPr kumimoji="0" lang="zh-CN" altLang="en-US" smtClean="0"/>
              <a:t>一般专用于某个或某类系统中，不为一般用户所知。一个有代表性的产品是</a:t>
            </a:r>
            <a:r>
              <a:rPr kumimoji="0" lang="en-US" altLang="zh-CN" smtClean="0"/>
              <a:t>Philips</a:t>
            </a:r>
            <a:r>
              <a:rPr kumimoji="0" lang="zh-CN" altLang="en-US" smtClean="0"/>
              <a:t>的</a:t>
            </a:r>
            <a:r>
              <a:rPr kumimoji="0" lang="en-US" altLang="zh-CN" smtClean="0"/>
              <a:t>Smart XA</a:t>
            </a:r>
            <a:r>
              <a:rPr kumimoji="0" lang="zh-CN" altLang="en-US" smtClean="0"/>
              <a:t>，它将</a:t>
            </a:r>
            <a:r>
              <a:rPr kumimoji="0" lang="en-US" altLang="zh-CN" smtClean="0"/>
              <a:t>XA</a:t>
            </a:r>
            <a:r>
              <a:rPr kumimoji="0" lang="zh-CN" altLang="en-US" smtClean="0"/>
              <a:t>单片机内核和支持超过</a:t>
            </a:r>
            <a:r>
              <a:rPr kumimoji="0" lang="en-US" altLang="zh-CN" smtClean="0"/>
              <a:t>2048</a:t>
            </a:r>
            <a:r>
              <a:rPr kumimoji="0" lang="zh-CN" altLang="en-US" smtClean="0"/>
              <a:t>位复杂</a:t>
            </a:r>
            <a:r>
              <a:rPr kumimoji="0" lang="en-US" altLang="zh-CN" smtClean="0"/>
              <a:t>RSA</a:t>
            </a:r>
            <a:r>
              <a:rPr kumimoji="0" lang="zh-CN" altLang="en-US" smtClean="0"/>
              <a:t>算法的</a:t>
            </a:r>
            <a:r>
              <a:rPr kumimoji="0" lang="en-US" altLang="zh-CN" smtClean="0"/>
              <a:t>CCU</a:t>
            </a:r>
            <a:r>
              <a:rPr kumimoji="0" lang="zh-CN" altLang="en-US" smtClean="0"/>
              <a:t>单元制作在一块硅片上，形成一个可加载</a:t>
            </a:r>
            <a:r>
              <a:rPr kumimoji="0" lang="en-US" altLang="zh-CN" smtClean="0"/>
              <a:t>JAVA</a:t>
            </a:r>
            <a:r>
              <a:rPr kumimoji="0" lang="zh-CN" altLang="en-US" smtClean="0"/>
              <a:t>或</a:t>
            </a:r>
            <a:r>
              <a:rPr kumimoji="0" lang="en-US" altLang="zh-CN" smtClean="0"/>
              <a:t>C</a:t>
            </a:r>
            <a:r>
              <a:rPr kumimoji="0" lang="zh-CN" altLang="en-US" smtClean="0"/>
              <a:t>语言的专用的</a:t>
            </a:r>
            <a:r>
              <a:rPr kumimoji="0" lang="en-US" altLang="zh-CN" smtClean="0"/>
              <a:t>SOC</a:t>
            </a:r>
            <a:r>
              <a:rPr kumimoji="0" lang="zh-CN" altLang="en-US" smtClean="0"/>
              <a:t>，可用于公众互联网如</a:t>
            </a:r>
            <a:r>
              <a:rPr kumimoji="0" lang="en-US" altLang="zh-CN" smtClean="0"/>
              <a:t>Internet</a:t>
            </a:r>
            <a:r>
              <a:rPr kumimoji="0" lang="zh-CN" altLang="en-US" smtClean="0"/>
              <a:t>安全方面。</a:t>
            </a:r>
          </a:p>
        </p:txBody>
      </p:sp>
    </p:spTree>
    <p:extLst>
      <p:ext uri="{BB962C8B-B14F-4D97-AF65-F5344CB8AC3E}">
        <p14:creationId xmlns:p14="http://schemas.microsoft.com/office/powerpoint/2010/main" val="6000470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5FD30A3E-473A-492E-8DC7-C25F6FFB8748}" type="slidenum">
              <a:rPr lang="en-US" altLang="zh-CN" b="0" smtClean="0">
                <a:latin typeface="Times New Roman" panose="02020603050405020304" pitchFamily="18" charset="0"/>
              </a:rPr>
              <a:pPr/>
              <a:t>46</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814263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a:ln/>
        </p:spPr>
      </p:sp>
      <p:sp>
        <p:nvSpPr>
          <p:cNvPr id="1157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157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FE77EF12-C326-4FB2-9CE5-ADDAA82763FB}" type="slidenum">
              <a:rPr lang="en-US" altLang="zh-CN" b="0" smtClean="0">
                <a:latin typeface="Times New Roman" panose="02020603050405020304" pitchFamily="18" charset="0"/>
              </a:rPr>
              <a:pPr/>
              <a:t>47</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8976482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a:ln/>
        </p:spPr>
      </p:sp>
      <p:sp>
        <p:nvSpPr>
          <p:cNvPr id="1177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177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3D95CEF7-0076-4041-BDE4-31AC39875A12}" type="slidenum">
              <a:rPr lang="en-US" altLang="zh-CN" b="0" smtClean="0">
                <a:latin typeface="Times New Roman" panose="02020603050405020304" pitchFamily="18" charset="0"/>
              </a:rPr>
              <a:pPr/>
              <a:t>48</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6429505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a:ln/>
        </p:spPr>
      </p:sp>
      <p:sp>
        <p:nvSpPr>
          <p:cNvPr id="1198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198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209E01E6-8C78-41B1-8651-5030E34F2E64}" type="slidenum">
              <a:rPr lang="en-US" altLang="zh-CN" b="0" smtClean="0">
                <a:latin typeface="Times New Roman" panose="02020603050405020304" pitchFamily="18" charset="0"/>
              </a:rPr>
              <a:pPr/>
              <a:t>49</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6842776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a:ln/>
        </p:spPr>
      </p:sp>
      <p:sp>
        <p:nvSpPr>
          <p:cNvPr id="1218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218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5E255715-4225-47CC-A24B-676FA3D78C49}" type="slidenum">
              <a:rPr lang="en-US" altLang="zh-CN" b="0" smtClean="0">
                <a:latin typeface="Times New Roman" panose="02020603050405020304" pitchFamily="18" charset="0"/>
              </a:rPr>
              <a:pPr/>
              <a:t>50</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42418199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a:ln/>
        </p:spPr>
      </p:sp>
      <p:sp>
        <p:nvSpPr>
          <p:cNvPr id="1239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239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AEE5A16E-5F77-47DF-902F-A1A98EE128C5}" type="slidenum">
              <a:rPr lang="en-US" altLang="zh-CN" b="0" smtClean="0">
                <a:latin typeface="Times New Roman" panose="02020603050405020304" pitchFamily="18" charset="0"/>
              </a:rPr>
              <a:pPr/>
              <a:t>51</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5677417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a:ln/>
        </p:spPr>
      </p:sp>
      <p:sp>
        <p:nvSpPr>
          <p:cNvPr id="1259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259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741E3BEE-B638-4A71-B21F-FF82736D0EEF}" type="slidenum">
              <a:rPr lang="en-US" altLang="zh-CN" b="0" smtClean="0">
                <a:latin typeface="Times New Roman" panose="02020603050405020304" pitchFamily="18" charset="0"/>
              </a:rPr>
              <a:pPr/>
              <a:t>52</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9137838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a:ln/>
        </p:spPr>
      </p:sp>
      <p:sp>
        <p:nvSpPr>
          <p:cNvPr id="1280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280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512B6549-91CC-48FB-A827-79E95C7E1683}" type="slidenum">
              <a:rPr lang="en-US" altLang="zh-CN" b="0" smtClean="0">
                <a:latin typeface="Times New Roman" panose="02020603050405020304" pitchFamily="18" charset="0"/>
              </a:rPr>
              <a:pPr/>
              <a:t>53</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1391232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97A756D6-B880-4A3A-BBD8-4850D69F94BF}" type="slidenum">
              <a:rPr lang="en-US" altLang="zh-CN" b="0" smtClean="0">
                <a:latin typeface="Times New Roman" panose="02020603050405020304" pitchFamily="18" charset="0"/>
              </a:rPr>
              <a:pPr/>
              <a:t>54</a:t>
            </a:fld>
            <a:endParaRPr lang="en-US" altLang="zh-CN" b="0" smtClean="0">
              <a:latin typeface="Times New Roman" panose="02020603050405020304"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20000"/>
              </a:lnSpc>
            </a:pPr>
            <a:r>
              <a:rPr kumimoji="0" lang="zh-CN" altLang="en-US" smtClean="0">
                <a:latin typeface="楷体_GB2312"/>
                <a:ea typeface="楷体_GB2312"/>
                <a:cs typeface="楷体_GB2312"/>
              </a:rPr>
              <a:t>微内核结构，内核实现对</a:t>
            </a:r>
            <a:r>
              <a:rPr kumimoji="0" lang="en-US" altLang="zh-CN" smtClean="0">
                <a:latin typeface="楷体_GB2312"/>
                <a:ea typeface="楷体_GB2312"/>
                <a:cs typeface="楷体_GB2312"/>
              </a:rPr>
              <a:t>CPU</a:t>
            </a:r>
            <a:r>
              <a:rPr kumimoji="0" lang="zh-CN" altLang="en-US" smtClean="0">
                <a:latin typeface="楷体_GB2312"/>
                <a:ea typeface="楷体_GB2312"/>
                <a:cs typeface="楷体_GB2312"/>
              </a:rPr>
              <a:t>的管理，即进程（线程）管理。</a:t>
            </a:r>
          </a:p>
          <a:p>
            <a:pPr eaLnBrk="1" hangingPunct="1">
              <a:lnSpc>
                <a:spcPct val="120000"/>
              </a:lnSpc>
            </a:pPr>
            <a:r>
              <a:rPr kumimoji="0" lang="en-US" altLang="zh-CN" smtClean="0">
                <a:latin typeface="楷体_GB2312"/>
                <a:ea typeface="楷体_GB2312"/>
                <a:cs typeface="楷体_GB2312"/>
              </a:rPr>
              <a:t>RTOS</a:t>
            </a:r>
            <a:r>
              <a:rPr kumimoji="0" lang="zh-CN" altLang="en-US" smtClean="0">
                <a:latin typeface="楷体_GB2312"/>
                <a:ea typeface="楷体_GB2312"/>
                <a:cs typeface="楷体_GB2312"/>
              </a:rPr>
              <a:t>提供</a:t>
            </a:r>
            <a:r>
              <a:rPr kumimoji="0" lang="en-US" altLang="zh-CN" smtClean="0">
                <a:latin typeface="楷体_GB2312"/>
                <a:ea typeface="楷体_GB2312"/>
                <a:cs typeface="楷体_GB2312"/>
              </a:rPr>
              <a:t>CPU</a:t>
            </a:r>
            <a:r>
              <a:rPr kumimoji="0" lang="zh-CN" altLang="en-US" smtClean="0">
                <a:latin typeface="楷体_GB2312"/>
                <a:ea typeface="楷体_GB2312"/>
                <a:cs typeface="楷体_GB2312"/>
              </a:rPr>
              <a:t>的管理</a:t>
            </a:r>
          </a:p>
          <a:p>
            <a:pPr lvl="1" eaLnBrk="1" hangingPunct="1">
              <a:lnSpc>
                <a:spcPct val="120000"/>
              </a:lnSpc>
            </a:pPr>
            <a:r>
              <a:rPr kumimoji="0" lang="zh-CN" altLang="en-US" smtClean="0">
                <a:solidFill>
                  <a:srgbClr val="FF0000"/>
                </a:solidFill>
                <a:latin typeface="楷体_GB2312"/>
                <a:ea typeface="楷体_GB2312"/>
                <a:cs typeface="楷体_GB2312"/>
              </a:rPr>
              <a:t>硬件初时化，</a:t>
            </a:r>
            <a:r>
              <a:rPr kumimoji="0" lang="en-US" altLang="zh-CN" smtClean="0">
                <a:solidFill>
                  <a:srgbClr val="FF0000"/>
                </a:solidFill>
                <a:latin typeface="楷体_GB2312"/>
                <a:ea typeface="楷体_GB2312"/>
                <a:cs typeface="楷体_GB2312"/>
              </a:rPr>
              <a:t>MMU</a:t>
            </a:r>
            <a:r>
              <a:rPr kumimoji="0" lang="zh-CN" altLang="en-US" smtClean="0">
                <a:solidFill>
                  <a:srgbClr val="FF0000"/>
                </a:solidFill>
                <a:latin typeface="楷体_GB2312"/>
                <a:ea typeface="楷体_GB2312"/>
                <a:cs typeface="楷体_GB2312"/>
              </a:rPr>
              <a:t>，定时器，中断</a:t>
            </a:r>
          </a:p>
          <a:p>
            <a:pPr eaLnBrk="1" hangingPunct="1">
              <a:lnSpc>
                <a:spcPct val="120000"/>
              </a:lnSpc>
            </a:pPr>
            <a:r>
              <a:rPr kumimoji="0" lang="en-US" altLang="zh-CN" smtClean="0">
                <a:latin typeface="楷体_GB2312"/>
                <a:ea typeface="楷体_GB2312"/>
                <a:cs typeface="楷体_GB2312"/>
              </a:rPr>
              <a:t>RTOS</a:t>
            </a:r>
            <a:r>
              <a:rPr kumimoji="0" lang="zh-CN" altLang="en-US" smtClean="0">
                <a:latin typeface="楷体_GB2312"/>
                <a:ea typeface="楷体_GB2312"/>
                <a:cs typeface="楷体_GB2312"/>
              </a:rPr>
              <a:t>内核提供任务，内存管理</a:t>
            </a:r>
          </a:p>
          <a:p>
            <a:pPr eaLnBrk="1" hangingPunct="1">
              <a:lnSpc>
                <a:spcPct val="120000"/>
              </a:lnSpc>
            </a:pPr>
            <a:r>
              <a:rPr kumimoji="0" lang="en-US" altLang="zh-CN" smtClean="0">
                <a:latin typeface="楷体_GB2312"/>
                <a:ea typeface="楷体_GB2312"/>
                <a:cs typeface="楷体_GB2312"/>
              </a:rPr>
              <a:t>RTOS</a:t>
            </a:r>
            <a:r>
              <a:rPr kumimoji="0" lang="zh-CN" altLang="en-US" smtClean="0">
                <a:latin typeface="楷体_GB2312"/>
                <a:ea typeface="楷体_GB2312"/>
                <a:cs typeface="楷体_GB2312"/>
              </a:rPr>
              <a:t>提供设备管理，文件和网络的支持</a:t>
            </a:r>
          </a:p>
          <a:p>
            <a:pPr eaLnBrk="1" hangingPunct="1">
              <a:lnSpc>
                <a:spcPct val="120000"/>
              </a:lnSpc>
            </a:pPr>
            <a:r>
              <a:rPr kumimoji="0" lang="en-US" altLang="zh-CN" smtClean="0">
                <a:latin typeface="楷体_GB2312"/>
                <a:ea typeface="楷体_GB2312"/>
                <a:cs typeface="楷体_GB2312"/>
              </a:rPr>
              <a:t>RTOS</a:t>
            </a:r>
            <a:r>
              <a:rPr kumimoji="0" lang="zh-CN" altLang="en-US" smtClean="0">
                <a:latin typeface="楷体_GB2312"/>
                <a:ea typeface="楷体_GB2312"/>
                <a:cs typeface="楷体_GB2312"/>
              </a:rPr>
              <a:t>提供</a:t>
            </a:r>
            <a:r>
              <a:rPr kumimoji="0" lang="en-US" altLang="zh-CN" smtClean="0">
                <a:latin typeface="楷体_GB2312"/>
                <a:ea typeface="楷体_GB2312"/>
                <a:cs typeface="楷体_GB2312"/>
              </a:rPr>
              <a:t>C/C++</a:t>
            </a:r>
            <a:r>
              <a:rPr kumimoji="0" lang="zh-CN" altLang="en-US" smtClean="0">
                <a:latin typeface="楷体_GB2312"/>
                <a:ea typeface="楷体_GB2312"/>
                <a:cs typeface="楷体_GB2312"/>
              </a:rPr>
              <a:t>，</a:t>
            </a:r>
            <a:r>
              <a:rPr kumimoji="0" lang="en-US" altLang="zh-CN" smtClean="0">
                <a:latin typeface="楷体_GB2312"/>
                <a:ea typeface="楷体_GB2312"/>
                <a:cs typeface="楷体_GB2312"/>
              </a:rPr>
              <a:t>JAVA</a:t>
            </a:r>
            <a:r>
              <a:rPr kumimoji="0" lang="zh-CN" altLang="en-US" smtClean="0">
                <a:latin typeface="楷体_GB2312"/>
                <a:ea typeface="楷体_GB2312"/>
                <a:cs typeface="楷体_GB2312"/>
              </a:rPr>
              <a:t>，图形模块等编程接口</a:t>
            </a:r>
          </a:p>
          <a:p>
            <a:pPr eaLnBrk="1" hangingPunct="1"/>
            <a:endParaRPr kumimoji="0" lang="en-US" altLang="zh-CN" smtClean="0"/>
          </a:p>
        </p:txBody>
      </p:sp>
    </p:spTree>
    <p:extLst>
      <p:ext uri="{BB962C8B-B14F-4D97-AF65-F5344CB8AC3E}">
        <p14:creationId xmlns:p14="http://schemas.microsoft.com/office/powerpoint/2010/main" val="421064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DB48A683-0338-45EE-A82F-6EB72C4E543D}" type="slidenum">
              <a:rPr lang="en-US" altLang="zh-CN" b="0" smtClean="0">
                <a:latin typeface="Times New Roman" panose="02020603050405020304" pitchFamily="18" charset="0"/>
              </a:rPr>
              <a:pPr/>
              <a:t>6</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24801451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a:ln/>
        </p:spPr>
      </p:sp>
      <p:sp>
        <p:nvSpPr>
          <p:cNvPr id="1320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321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0BDF1519-728F-45EB-829B-DA605F22967B}" type="slidenum">
              <a:rPr lang="en-US" altLang="zh-CN" b="0" smtClean="0">
                <a:latin typeface="Times New Roman" panose="02020603050405020304" pitchFamily="18" charset="0"/>
              </a:rPr>
              <a:pPr/>
              <a:t>55</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4759799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a:ln/>
        </p:spPr>
      </p:sp>
      <p:sp>
        <p:nvSpPr>
          <p:cNvPr id="1341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0" lang="en-US" altLang="zh-CN" smtClean="0"/>
              <a:t>1)</a:t>
            </a:r>
            <a:r>
              <a:rPr kumimoji="0" lang="zh-CN" altLang="en-US" smtClean="0"/>
              <a:t>非抢占方式。采用这种调度方式，一旦把处理机分配给某进程后，便让该进程一直执行，直到该进程完成或发生某事件而被阻塞，才再把处理机分配给其他进程，决不允许某进程抢占已经分配出去的处理机。显然它难于满足紧急任务的要求，实时系统中不宜采用这种调度方式。 </a:t>
            </a:r>
            <a:br>
              <a:rPr kumimoji="0" lang="zh-CN" altLang="en-US" smtClean="0"/>
            </a:br>
            <a:r>
              <a:rPr kumimoji="0" lang="zh-CN" altLang="en-US" smtClean="0"/>
              <a:t>　　</a:t>
            </a:r>
            <a:r>
              <a:rPr kumimoji="0" lang="en-US" altLang="zh-CN" smtClean="0"/>
              <a:t>2)</a:t>
            </a:r>
            <a:r>
              <a:rPr kumimoji="0" lang="zh-CN" altLang="en-US" smtClean="0"/>
              <a:t>抢占方式。允许调度程序根据某种原则，去停止某个正在执行的进程，将已分配给该进程的处理机，重新分配给另一进程。抢占的原则有： </a:t>
            </a:r>
            <a:br>
              <a:rPr kumimoji="0" lang="zh-CN" altLang="en-US" smtClean="0"/>
            </a:br>
            <a:r>
              <a:rPr kumimoji="0" lang="zh-CN" altLang="en-US" smtClean="0"/>
              <a:t>① 时间片原则。各进程按时间片运行，当一个时间片用完后，便停止该进程的执行而重新进行调度。 </a:t>
            </a:r>
            <a:br>
              <a:rPr kumimoji="0" lang="zh-CN" altLang="en-US" smtClean="0"/>
            </a:br>
            <a:r>
              <a:rPr kumimoji="0" lang="zh-CN" altLang="en-US" smtClean="0"/>
              <a:t>② 优先权原则。当一个进程到来时，如果其优先级比正在执行的进程的优先级高，便停止正在执行的进程，将处理机分配　　给优先级高的进程，使之执行。实时系统中一般采用基于优先级的抢占式调度和轮转调度的进程调度和中程调度相结合的调度策略。因此既可具有较大的灵活性，又能获得极小的调度延迟。 </a:t>
            </a:r>
            <a:endParaRPr kumimoji="0" lang="en-US" altLang="zh-CN" smtClean="0"/>
          </a:p>
          <a:p>
            <a:endParaRPr kumimoji="0" lang="en-US" altLang="zh-CN" smtClean="0"/>
          </a:p>
          <a:p>
            <a:r>
              <a:rPr kumimoji="0" lang="zh-CN" altLang="en-US" smtClean="0"/>
              <a:t>内存锁定功能，以避免在实时处理中存储页被换出 </a:t>
            </a:r>
          </a:p>
        </p:txBody>
      </p:sp>
      <p:sp>
        <p:nvSpPr>
          <p:cNvPr id="1341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28CA5B5D-5E1D-4CB1-8CA8-4051A38D0DC1}" type="slidenum">
              <a:rPr lang="en-US" altLang="zh-CN" b="0" smtClean="0">
                <a:latin typeface="Times New Roman" panose="02020603050405020304" pitchFamily="18" charset="0"/>
              </a:rPr>
              <a:pPr/>
              <a:t>56</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24277562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a:ln/>
        </p:spPr>
      </p:sp>
      <p:sp>
        <p:nvSpPr>
          <p:cNvPr id="1361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0" lang="zh-CN" altLang="en-US" smtClean="0"/>
              <a:t>上位机为管理计算机，下位机为系统控制器。</a:t>
            </a:r>
          </a:p>
        </p:txBody>
      </p:sp>
      <p:sp>
        <p:nvSpPr>
          <p:cNvPr id="1361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286C4BE8-5A4E-44ED-BAA5-A93039B3755C}" type="slidenum">
              <a:rPr lang="en-US" altLang="zh-CN" b="0" smtClean="0">
                <a:latin typeface="Times New Roman" panose="02020603050405020304" pitchFamily="18" charset="0"/>
              </a:rPr>
              <a:pPr/>
              <a:t>57</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3587692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382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19A07113-823A-4055-9842-CDFC5E4BF219}" type="slidenum">
              <a:rPr lang="en-US" altLang="zh-CN" b="0" smtClean="0">
                <a:latin typeface="Times New Roman" panose="02020603050405020304" pitchFamily="18" charset="0"/>
              </a:rPr>
              <a:pPr/>
              <a:t>58</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071829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a:ln/>
        </p:spPr>
      </p:sp>
      <p:sp>
        <p:nvSpPr>
          <p:cNvPr id="1402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402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997F8EEA-B34F-4EC2-9E79-FC31BA228B10}" type="slidenum">
              <a:rPr lang="en-US" altLang="zh-CN" b="0" smtClean="0">
                <a:latin typeface="Times New Roman" panose="02020603050405020304" pitchFamily="18" charset="0"/>
              </a:rPr>
              <a:pPr/>
              <a:t>59</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21312349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a:ln/>
        </p:spPr>
      </p:sp>
      <p:sp>
        <p:nvSpPr>
          <p:cNvPr id="1423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423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F0D036FC-BFDF-4A22-8E0A-FA7AB82B818C}" type="slidenum">
              <a:rPr lang="en-US" altLang="zh-CN" b="0" smtClean="0">
                <a:latin typeface="Times New Roman" panose="02020603050405020304" pitchFamily="18" charset="0"/>
              </a:rPr>
              <a:pPr/>
              <a:t>60</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6354404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a:ln/>
        </p:spPr>
      </p:sp>
      <p:sp>
        <p:nvSpPr>
          <p:cNvPr id="1443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443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48F48030-8B0D-439C-8B3D-F01D818520BF}" type="slidenum">
              <a:rPr lang="en-US" altLang="zh-CN" b="0" smtClean="0">
                <a:latin typeface="Times New Roman" panose="02020603050405020304" pitchFamily="18" charset="0"/>
              </a:rPr>
              <a:pPr/>
              <a:t>61</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984806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a:ln/>
        </p:spPr>
      </p:sp>
      <p:sp>
        <p:nvSpPr>
          <p:cNvPr id="146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46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1482B3E1-8CA7-4B95-8026-D7193ADE77D1}" type="slidenum">
              <a:rPr lang="en-US" altLang="zh-CN" b="0" smtClean="0">
                <a:latin typeface="Times New Roman" panose="02020603050405020304" pitchFamily="18" charset="0"/>
              </a:rPr>
              <a:pPr/>
              <a:t>62</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7052030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a:ln/>
        </p:spPr>
      </p:sp>
      <p:sp>
        <p:nvSpPr>
          <p:cNvPr id="1484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484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45822586-496B-4D4A-812F-65FCCBAB349F}" type="slidenum">
              <a:rPr lang="en-US" altLang="zh-CN" b="0" smtClean="0">
                <a:latin typeface="Times New Roman" panose="02020603050405020304" pitchFamily="18" charset="0"/>
              </a:rPr>
              <a:pPr/>
              <a:t>63</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41183934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a:ln/>
        </p:spPr>
      </p:sp>
      <p:sp>
        <p:nvSpPr>
          <p:cNvPr id="1505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505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0D1327BC-1411-40C2-8E03-1D2C73DE6EEB}" type="slidenum">
              <a:rPr lang="en-US" altLang="zh-CN" b="0" smtClean="0">
                <a:latin typeface="Times New Roman" panose="02020603050405020304" pitchFamily="18" charset="0"/>
              </a:rPr>
              <a:pPr/>
              <a:t>64</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941530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ln/>
        </p:spPr>
      </p:sp>
      <p:sp>
        <p:nvSpPr>
          <p:cNvPr id="37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378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8E715502-66D9-4708-882F-BA207FBC897D}" type="slidenum">
              <a:rPr lang="en-US" altLang="zh-CN" b="0" smtClean="0">
                <a:latin typeface="Times New Roman" panose="02020603050405020304" pitchFamily="18" charset="0"/>
              </a:rPr>
              <a:pPr/>
              <a:t>7</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4282219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a:ln/>
        </p:spPr>
      </p:sp>
      <p:sp>
        <p:nvSpPr>
          <p:cNvPr id="152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52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91ABD129-307C-4899-A241-82AD994E7DBB}" type="slidenum">
              <a:rPr lang="en-US" altLang="zh-CN" b="0" smtClean="0">
                <a:latin typeface="Times New Roman" panose="02020603050405020304" pitchFamily="18" charset="0"/>
              </a:rPr>
              <a:pPr/>
              <a:t>65</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5717996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a:ln/>
        </p:spPr>
      </p:sp>
      <p:sp>
        <p:nvSpPr>
          <p:cNvPr id="1546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546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6F51F40F-F675-43A8-95D8-BD5BDEE0C8F2}" type="slidenum">
              <a:rPr lang="en-US" altLang="zh-CN" b="0" smtClean="0">
                <a:latin typeface="Times New Roman" panose="02020603050405020304" pitchFamily="18" charset="0"/>
              </a:rPr>
              <a:pPr/>
              <a:t>66</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28070993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a:ln/>
        </p:spPr>
      </p:sp>
      <p:sp>
        <p:nvSpPr>
          <p:cNvPr id="1566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566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8416FE94-458A-4A98-BCC3-7D4EFDF8EF05}" type="slidenum">
              <a:rPr lang="en-US" altLang="zh-CN" b="0" smtClean="0">
                <a:latin typeface="Times New Roman" panose="02020603050405020304" pitchFamily="18" charset="0"/>
              </a:rPr>
              <a:pPr/>
              <a:t>67</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2616896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a:ln/>
        </p:spPr>
      </p:sp>
      <p:sp>
        <p:nvSpPr>
          <p:cNvPr id="1587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587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F3E39C29-5BA8-4980-8BD3-2A84061241AE}" type="slidenum">
              <a:rPr lang="en-US" altLang="zh-CN" b="0" smtClean="0">
                <a:latin typeface="Times New Roman" panose="02020603050405020304" pitchFamily="18" charset="0"/>
              </a:rPr>
              <a:pPr/>
              <a:t>68</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0833485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ln/>
        </p:spPr>
      </p:sp>
      <p:sp>
        <p:nvSpPr>
          <p:cNvPr id="160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60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3B6F86E2-4F42-4DAC-AA24-6FFC2604F9E5}" type="slidenum">
              <a:rPr lang="en-US" altLang="zh-CN" b="0" smtClean="0">
                <a:latin typeface="Times New Roman" panose="02020603050405020304" pitchFamily="18" charset="0"/>
              </a:rPr>
              <a:pPr/>
              <a:t>69</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4792446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ln/>
        </p:spPr>
      </p:sp>
      <p:sp>
        <p:nvSpPr>
          <p:cNvPr id="1628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628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142B131F-2CB5-431B-8DB0-59071567140F}" type="slidenum">
              <a:rPr lang="en-US" altLang="zh-CN" b="0" smtClean="0">
                <a:latin typeface="Times New Roman" panose="02020603050405020304" pitchFamily="18" charset="0"/>
              </a:rPr>
              <a:pPr/>
              <a:t>70</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5603461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a:ln/>
        </p:spPr>
      </p:sp>
      <p:sp>
        <p:nvSpPr>
          <p:cNvPr id="164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64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A2CF5592-51C3-451F-9289-19AA64BFAD68}" type="slidenum">
              <a:rPr lang="en-US" altLang="zh-CN" b="0" smtClean="0">
                <a:latin typeface="Times New Roman" panose="02020603050405020304" pitchFamily="18" charset="0"/>
              </a:rPr>
              <a:pPr/>
              <a:t>71</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9066647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a:ln/>
        </p:spPr>
      </p:sp>
      <p:sp>
        <p:nvSpPr>
          <p:cNvPr id="166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669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AF527FE8-2F17-45DA-9D39-242B9C09AFFA}" type="slidenum">
              <a:rPr lang="en-US" altLang="zh-CN" b="0" smtClean="0">
                <a:latin typeface="Times New Roman" panose="02020603050405020304" pitchFamily="18" charset="0"/>
              </a:rPr>
              <a:pPr/>
              <a:t>72</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5725950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5EAAA51F-C445-4A3F-83E6-F2BA537BA25B}" type="slidenum">
              <a:rPr lang="en-US" altLang="zh-CN" b="0" smtClean="0">
                <a:latin typeface="Times New Roman" panose="02020603050405020304" pitchFamily="18" charset="0"/>
              </a:rPr>
              <a:pPr/>
              <a:t>73</a:t>
            </a:fld>
            <a:endParaRPr lang="en-US" altLang="zh-CN" b="0" smtClean="0">
              <a:latin typeface="Times New Roman" panose="02020603050405020304" pitchFamily="18"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lnSpc>
                <a:spcPct val="120000"/>
              </a:lnSpc>
            </a:pPr>
            <a:r>
              <a:rPr kumimoji="0" lang="zh-CN" altLang="en-US" smtClean="0">
                <a:latin typeface="楷体_GB2312"/>
                <a:ea typeface="楷体_GB2312"/>
                <a:cs typeface="楷体_GB2312"/>
              </a:rPr>
              <a:t>商用型的实操作系统功能稳定、可靠，有完善的技术支持和售后服务，但往往价格昂贵。</a:t>
            </a:r>
          </a:p>
          <a:p>
            <a:pPr lvl="1" eaLnBrk="1" hangingPunct="1">
              <a:lnSpc>
                <a:spcPct val="120000"/>
              </a:lnSpc>
            </a:pPr>
            <a:r>
              <a:rPr kumimoji="0" lang="zh-CN" altLang="en-US" smtClean="0">
                <a:latin typeface="楷体_GB2312"/>
                <a:ea typeface="楷体_GB2312"/>
                <a:cs typeface="楷体_GB2312"/>
              </a:rPr>
              <a:t>免费型的实时操作系统在价格方面具有优势，目前主要有</a:t>
            </a:r>
            <a:r>
              <a:rPr kumimoji="0" lang="en-US" altLang="zh-CN" smtClean="0">
                <a:latin typeface="楷体_GB2312"/>
                <a:ea typeface="楷体_GB2312"/>
                <a:cs typeface="楷体_GB2312"/>
              </a:rPr>
              <a:t>Linux</a:t>
            </a:r>
            <a:r>
              <a:rPr kumimoji="0" lang="zh-CN" altLang="en-US" smtClean="0">
                <a:latin typeface="楷体_GB2312"/>
                <a:ea typeface="楷体_GB2312"/>
                <a:cs typeface="楷体_GB2312"/>
              </a:rPr>
              <a:t>和</a:t>
            </a:r>
            <a:r>
              <a:rPr kumimoji="0" lang="en-US" altLang="zh-CN" smtClean="0">
                <a:latin typeface="楷体_GB2312"/>
                <a:ea typeface="楷体_GB2312"/>
                <a:cs typeface="楷体_GB2312"/>
              </a:rPr>
              <a:t>μC/OS</a:t>
            </a:r>
            <a:r>
              <a:rPr kumimoji="0" lang="zh-CN" altLang="en-US" smtClean="0">
                <a:latin typeface="楷体_GB2312"/>
                <a:ea typeface="楷体_GB2312"/>
                <a:cs typeface="楷体_GB2312"/>
              </a:rPr>
              <a:t>，稳定性与服务性存在挑战。</a:t>
            </a:r>
          </a:p>
          <a:p>
            <a:pPr eaLnBrk="1" hangingPunct="1"/>
            <a:r>
              <a:rPr kumimoji="0" lang="en-US" altLang="zh-CN" smtClean="0"/>
              <a:t>Ready system</a:t>
            </a:r>
            <a:r>
              <a:rPr kumimoji="0" lang="en-US" altLang="zh-CN" smtClean="0">
                <a:latin typeface="Arial" panose="020B0604020202020204" pitchFamily="34" charset="0"/>
              </a:rPr>
              <a:t>’</a:t>
            </a:r>
            <a:r>
              <a:rPr kumimoji="0" lang="en-US" altLang="zh-CN" smtClean="0"/>
              <a:t>s VRTX</a:t>
            </a:r>
          </a:p>
        </p:txBody>
      </p:sp>
    </p:spTree>
    <p:extLst>
      <p:ext uri="{BB962C8B-B14F-4D97-AF65-F5344CB8AC3E}">
        <p14:creationId xmlns:p14="http://schemas.microsoft.com/office/powerpoint/2010/main" val="34926179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a:ln/>
        </p:spPr>
      </p:sp>
      <p:sp>
        <p:nvSpPr>
          <p:cNvPr id="171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710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92411990-78D1-4C90-A988-F4BA5E468AD5}" type="slidenum">
              <a:rPr lang="en-US" altLang="zh-CN" b="0" smtClean="0">
                <a:latin typeface="Times New Roman" panose="02020603050405020304" pitchFamily="18" charset="0"/>
              </a:rPr>
              <a:pPr/>
              <a:t>74</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2678268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a:ln/>
        </p:spPr>
      </p:sp>
      <p:sp>
        <p:nvSpPr>
          <p:cNvPr id="399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399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FADEFF8C-B06D-4953-8C33-9E9569C2378B}" type="slidenum">
              <a:rPr lang="en-US" altLang="zh-CN" b="0" smtClean="0">
                <a:latin typeface="Times New Roman" panose="02020603050405020304" pitchFamily="18" charset="0"/>
              </a:rPr>
              <a:pPr/>
              <a:t>8</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42272694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32838547-B6C6-4BD8-9FB8-421CDD199945}" type="slidenum">
              <a:rPr lang="en-US" altLang="zh-CN" b="0" smtClean="0">
                <a:latin typeface="Times New Roman" panose="02020603050405020304" pitchFamily="18" charset="0"/>
              </a:rPr>
              <a:pPr/>
              <a:t>75</a:t>
            </a:fld>
            <a:endParaRPr lang="en-US" altLang="zh-CN" b="0" smtClean="0">
              <a:latin typeface="Times New Roman" panose="02020603050405020304" pitchFamily="18" charset="0"/>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smtClean="0"/>
              <a:t>Linux</a:t>
            </a:r>
            <a:r>
              <a:rPr kumimoji="0" lang="zh-CN" altLang="en-US" smtClean="0"/>
              <a:t>凭借其自由、免费、开放源代码的优势，经过来自互联网、遍布全球的程序员的努力，再加上</a:t>
            </a:r>
            <a:r>
              <a:rPr kumimoji="0" lang="en-US" altLang="zh-CN" smtClean="0"/>
              <a:t>IBM</a:t>
            </a:r>
            <a:r>
              <a:rPr kumimoji="0" lang="zh-CN" altLang="en-US" smtClean="0"/>
              <a:t>、</a:t>
            </a:r>
            <a:r>
              <a:rPr kumimoji="0" lang="en-US" altLang="zh-CN" smtClean="0"/>
              <a:t>Sun</a:t>
            </a:r>
            <a:r>
              <a:rPr kumimoji="0" lang="zh-CN" altLang="en-US" smtClean="0"/>
              <a:t>等计算机巨头的支持，</a:t>
            </a:r>
            <a:r>
              <a:rPr kumimoji="0" lang="en-US" altLang="zh-CN" smtClean="0"/>
              <a:t>Linux</a:t>
            </a:r>
            <a:r>
              <a:rPr kumimoji="0" lang="zh-CN" altLang="en-US" smtClean="0"/>
              <a:t>在手机操作系统市场中异军突起，尤其是在众多知名厂商宣布支持</a:t>
            </a:r>
            <a:r>
              <a:rPr kumimoji="0" lang="en-US" altLang="zh-CN" smtClean="0"/>
              <a:t>Linux</a:t>
            </a:r>
            <a:r>
              <a:rPr kumimoji="0" lang="zh-CN" altLang="en-US" smtClean="0"/>
              <a:t>手机操作系统之后，</a:t>
            </a:r>
            <a:r>
              <a:rPr kumimoji="0" lang="en-US" altLang="zh-CN" smtClean="0"/>
              <a:t>Linux</a:t>
            </a:r>
            <a:r>
              <a:rPr kumimoji="0" lang="zh-CN" altLang="en-US" smtClean="0"/>
              <a:t>的发展将不容忽视。 </a:t>
            </a:r>
            <a:br>
              <a:rPr kumimoji="0" lang="zh-CN" altLang="en-US" smtClean="0"/>
            </a:br>
            <a:r>
              <a:rPr kumimoji="0" lang="zh-CN" altLang="en-US" smtClean="0"/>
              <a:t/>
            </a:r>
            <a:br>
              <a:rPr kumimoji="0" lang="zh-CN" altLang="en-US" smtClean="0"/>
            </a:br>
            <a:r>
              <a:rPr kumimoji="0" lang="zh-CN" altLang="en-US" smtClean="0"/>
              <a:t>由于</a:t>
            </a:r>
            <a:r>
              <a:rPr kumimoji="0" lang="en-US" altLang="zh-CN" smtClean="0"/>
              <a:t>Linux</a:t>
            </a:r>
            <a:r>
              <a:rPr kumimoji="0" lang="zh-CN" altLang="en-US" smtClean="0"/>
              <a:t>具有源代码开放、软件授权费用低、应用开发人才资源丰富等优点，便于开发个人和行业应用。这一特点非常重要，因为丰富的应用是智能手机的优越性体现和关键卖点所在。从应用开发的角度看，由于</a:t>
            </a:r>
            <a:r>
              <a:rPr kumimoji="0" lang="en-US" altLang="zh-CN" smtClean="0"/>
              <a:t>Linux</a:t>
            </a:r>
            <a:r>
              <a:rPr kumimoji="0" lang="zh-CN" altLang="en-US" smtClean="0"/>
              <a:t>的源代码是开放的，有利于独立软件开发商</a:t>
            </a:r>
            <a:r>
              <a:rPr kumimoji="0" lang="en-US" altLang="zh-CN" smtClean="0"/>
              <a:t>(ISV)</a:t>
            </a:r>
            <a:r>
              <a:rPr kumimoji="0" lang="zh-CN" altLang="en-US" smtClean="0"/>
              <a:t>开发出硬件利用效率高、功能更强大的应用软件，也方便行业用户开发自己的安全、可控认证系统。特别是当智能手机大量用作行业应用的移动终端时，使用</a:t>
            </a:r>
            <a:r>
              <a:rPr kumimoji="0" lang="en-US" altLang="zh-CN" smtClean="0"/>
              <a:t>Linux</a:t>
            </a:r>
            <a:r>
              <a:rPr kumimoji="0" lang="zh-CN" altLang="en-US" smtClean="0"/>
              <a:t>便于实施系统一体化的安全策略。 </a:t>
            </a:r>
            <a:br>
              <a:rPr kumimoji="0" lang="zh-CN" altLang="en-US" smtClean="0"/>
            </a:br>
            <a:r>
              <a:rPr kumimoji="0" lang="zh-CN" altLang="en-US" smtClean="0"/>
              <a:t/>
            </a:r>
            <a:br>
              <a:rPr kumimoji="0" lang="zh-CN" altLang="en-US" smtClean="0"/>
            </a:br>
            <a:r>
              <a:rPr kumimoji="0" lang="zh-CN" altLang="en-US" smtClean="0"/>
              <a:t>嵌入式</a:t>
            </a:r>
            <a:r>
              <a:rPr kumimoji="0" lang="en-US" altLang="zh-CN" smtClean="0"/>
              <a:t>Linux</a:t>
            </a:r>
            <a:r>
              <a:rPr kumimoji="0" lang="zh-CN" altLang="en-US" smtClean="0"/>
              <a:t>系统的典型代表是摩托罗拉在智能手机</a:t>
            </a:r>
            <a:r>
              <a:rPr kumimoji="0" lang="en-US" altLang="zh-CN" smtClean="0"/>
              <a:t>A760</a:t>
            </a:r>
            <a:r>
              <a:rPr kumimoji="0" lang="zh-CN" altLang="en-US" smtClean="0"/>
              <a:t>。 </a:t>
            </a:r>
            <a:br>
              <a:rPr kumimoji="0" lang="zh-CN" altLang="en-US" smtClean="0"/>
            </a:br>
            <a:endParaRPr kumimoji="0" lang="zh-CN" altLang="en-US" smtClean="0"/>
          </a:p>
        </p:txBody>
      </p:sp>
    </p:spTree>
    <p:extLst>
      <p:ext uri="{BB962C8B-B14F-4D97-AF65-F5344CB8AC3E}">
        <p14:creationId xmlns:p14="http://schemas.microsoft.com/office/powerpoint/2010/main" val="21669418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a:ln/>
        </p:spPr>
      </p:sp>
      <p:sp>
        <p:nvSpPr>
          <p:cNvPr id="175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751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6EE5CAA0-2FA1-4753-BB61-CF011F9E5108}" type="slidenum">
              <a:rPr lang="en-US" altLang="zh-CN" b="0" smtClean="0">
                <a:latin typeface="Times New Roman" panose="02020603050405020304" pitchFamily="18" charset="0"/>
              </a:rPr>
              <a:pPr/>
              <a:t>76</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1269088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03A8A8F6-8D18-4F37-AF12-932D6A85E660}" type="slidenum">
              <a:rPr lang="en-US" altLang="zh-CN" b="0" smtClean="0">
                <a:latin typeface="Times New Roman" panose="02020603050405020304" pitchFamily="18" charset="0"/>
              </a:rPr>
              <a:pPr/>
              <a:t>77</a:t>
            </a:fld>
            <a:endParaRPr lang="en-US" altLang="zh-CN" b="0" smtClean="0">
              <a:latin typeface="Times New Roman" panose="02020603050405020304" pitchFamily="18" charset="0"/>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kumimoji="0" lang="en-US" altLang="zh-CN" sz="1000" smtClean="0"/>
              <a:t>Windows Mobile</a:t>
            </a:r>
            <a:r>
              <a:rPr kumimoji="0" lang="zh-CN" altLang="en-US" sz="1000" smtClean="0"/>
              <a:t>包括</a:t>
            </a:r>
            <a:r>
              <a:rPr kumimoji="0" lang="en-US" altLang="zh-CN" sz="1000" smtClean="0"/>
              <a:t>Pocket PC</a:t>
            </a:r>
            <a:r>
              <a:rPr kumimoji="0" lang="zh-CN" altLang="en-US" sz="1000" smtClean="0"/>
              <a:t>、</a:t>
            </a:r>
            <a:r>
              <a:rPr kumimoji="0" lang="en-US" altLang="zh-CN" sz="1000" smtClean="0"/>
              <a:t>SmartPhone</a:t>
            </a:r>
            <a:r>
              <a:rPr kumimoji="0" lang="zh-CN" altLang="en-US" sz="1000" smtClean="0"/>
              <a:t>以及</a:t>
            </a:r>
            <a:r>
              <a:rPr kumimoji="0" lang="en-US" altLang="zh-CN" sz="1000" smtClean="0"/>
              <a:t>Pocket PC Phone</a:t>
            </a:r>
            <a:r>
              <a:rPr kumimoji="0" lang="zh-CN" altLang="en-US" sz="1000" smtClean="0"/>
              <a:t>三大平台体系，</a:t>
            </a:r>
            <a:r>
              <a:rPr kumimoji="0" lang="en-US" altLang="zh-CN" sz="1000" smtClean="0"/>
              <a:t>Windows Mobile</a:t>
            </a:r>
            <a:r>
              <a:rPr kumimoji="0" lang="zh-CN" altLang="en-US" sz="1000" smtClean="0"/>
              <a:t>具有录音、音视频播放等多媒体功能。由于大多数机型支持彩色显示，因此耗电量极大，并且由于</a:t>
            </a:r>
            <a:r>
              <a:rPr kumimoji="0" lang="en-US" altLang="zh-CN" sz="1000" smtClean="0"/>
              <a:t>Windows CE</a:t>
            </a:r>
            <a:r>
              <a:rPr kumimoji="0" lang="zh-CN" altLang="en-US" sz="1000" smtClean="0"/>
              <a:t>本身对于资源的巨大吞噬作用，所以在能耗方面</a:t>
            </a:r>
            <a:r>
              <a:rPr kumimoji="0" lang="en-US" altLang="zh-CN" sz="1000" smtClean="0"/>
              <a:t>Windows CE</a:t>
            </a:r>
            <a:r>
              <a:rPr kumimoji="0" lang="zh-CN" altLang="en-US" sz="1000" smtClean="0"/>
              <a:t>系统要明显逊于</a:t>
            </a:r>
            <a:r>
              <a:rPr kumimoji="0" lang="en-US" altLang="zh-CN" sz="1000" smtClean="0"/>
              <a:t>Palm</a:t>
            </a:r>
            <a:r>
              <a:rPr kumimoji="0" lang="zh-CN" altLang="en-US" sz="1000" smtClean="0"/>
              <a:t>操作系统。在功能扩展方面微软比较倾向于集成使用，大多具有标准的</a:t>
            </a:r>
            <a:r>
              <a:rPr kumimoji="0" lang="en-US" altLang="zh-CN" sz="1000" smtClean="0"/>
              <a:t>CF</a:t>
            </a:r>
            <a:r>
              <a:rPr kumimoji="0" lang="zh-CN" altLang="en-US" sz="1000" smtClean="0"/>
              <a:t>卡插槽，用户可以根据自己的需要增加内存、加装摄像头、调制解调器等设备。 </a:t>
            </a:r>
            <a:br>
              <a:rPr kumimoji="0" lang="zh-CN" altLang="en-US" sz="1000" smtClean="0"/>
            </a:br>
            <a:r>
              <a:rPr kumimoji="0" lang="zh-CN" altLang="en-US" sz="1000" smtClean="0"/>
              <a:t/>
            </a:r>
            <a:br>
              <a:rPr kumimoji="0" lang="zh-CN" altLang="en-US" sz="1000" smtClean="0"/>
            </a:br>
            <a:r>
              <a:rPr kumimoji="0" lang="zh-CN" altLang="en-US" sz="1000" smtClean="0"/>
              <a:t>针对中国用户而言，</a:t>
            </a:r>
            <a:r>
              <a:rPr kumimoji="0" lang="en-US" altLang="zh-CN" sz="1000" smtClean="0"/>
              <a:t>Windows Moblie</a:t>
            </a:r>
            <a:r>
              <a:rPr kumimoji="0" lang="zh-CN" altLang="en-US" sz="1000" smtClean="0"/>
              <a:t>的中文操作系统已经比较成熟。目前，摩托罗拉、</a:t>
            </a:r>
            <a:r>
              <a:rPr kumimoji="0" lang="en-US" altLang="zh-CN" sz="1000" smtClean="0"/>
              <a:t>ARM</a:t>
            </a:r>
            <a:r>
              <a:rPr kumimoji="0" lang="zh-CN" altLang="en-US" sz="1000" smtClean="0"/>
              <a:t>、</a:t>
            </a:r>
            <a:r>
              <a:rPr kumimoji="0" lang="en-US" altLang="zh-CN" sz="1000" smtClean="0"/>
              <a:t>ST</a:t>
            </a:r>
            <a:r>
              <a:rPr kumimoji="0" lang="zh-CN" altLang="en-US" sz="1000" smtClean="0"/>
              <a:t>、</a:t>
            </a:r>
            <a:r>
              <a:rPr kumimoji="0" lang="en-US" altLang="zh-CN" sz="1000" smtClean="0"/>
              <a:t>NeoMagic</a:t>
            </a:r>
            <a:r>
              <a:rPr kumimoji="0" lang="zh-CN" altLang="en-US" sz="1000" smtClean="0"/>
              <a:t>、德州仪器、</a:t>
            </a:r>
            <a:r>
              <a:rPr kumimoji="0" lang="en-US" altLang="zh-CN" sz="1000" smtClean="0"/>
              <a:t>Intel</a:t>
            </a:r>
            <a:r>
              <a:rPr kumimoji="0" lang="zh-CN" altLang="en-US" sz="1000" smtClean="0"/>
              <a:t>、三星、现代都已经生产了针对该系统的处理器；有数十家制造商生产基于</a:t>
            </a:r>
            <a:r>
              <a:rPr kumimoji="0" lang="en-US" altLang="zh-CN" sz="1000" smtClean="0"/>
              <a:t>Smartphone</a:t>
            </a:r>
            <a:r>
              <a:rPr kumimoji="0" lang="zh-CN" altLang="en-US" sz="1000" smtClean="0"/>
              <a:t>和</a:t>
            </a:r>
            <a:r>
              <a:rPr kumimoji="0" lang="en-US" altLang="zh-CN" sz="1000" smtClean="0"/>
              <a:t>Pocket PC</a:t>
            </a:r>
            <a:r>
              <a:rPr kumimoji="0" lang="zh-CN" altLang="en-US" sz="1000" smtClean="0"/>
              <a:t>技术的移动设备，有</a:t>
            </a:r>
            <a:r>
              <a:rPr kumimoji="0" lang="en-US" altLang="zh-CN" sz="1000" smtClean="0"/>
              <a:t>35</a:t>
            </a:r>
            <a:r>
              <a:rPr kumimoji="0" lang="zh-CN" altLang="en-US" sz="1000" smtClean="0"/>
              <a:t>家运营商分销这些产品。欧洲、东亚和加拿大已经销售</a:t>
            </a:r>
            <a:r>
              <a:rPr kumimoji="0" lang="en-US" altLang="zh-CN" sz="1000" smtClean="0"/>
              <a:t>Smartphone</a:t>
            </a:r>
            <a:r>
              <a:rPr kumimoji="0" lang="zh-CN" altLang="en-US" sz="1000" smtClean="0"/>
              <a:t>智能手机。 </a:t>
            </a:r>
            <a:br>
              <a:rPr kumimoji="0" lang="zh-CN" altLang="en-US" sz="1000" smtClean="0"/>
            </a:br>
            <a:r>
              <a:rPr kumimoji="0" lang="zh-CN" altLang="en-US" sz="1000" smtClean="0"/>
              <a:t/>
            </a:r>
            <a:br>
              <a:rPr kumimoji="0" lang="zh-CN" altLang="en-US" sz="1000" smtClean="0"/>
            </a:br>
            <a:r>
              <a:rPr kumimoji="0" lang="en-US" altLang="zh-CN" sz="1000" smtClean="0"/>
              <a:t>Windows CE </a:t>
            </a:r>
            <a:br>
              <a:rPr kumimoji="0" lang="en-US" altLang="zh-CN" sz="1000" smtClean="0"/>
            </a:br>
            <a:r>
              <a:rPr kumimoji="0" lang="en-US" altLang="zh-CN" sz="1000" smtClean="0"/>
              <a:t/>
            </a:r>
            <a:br>
              <a:rPr kumimoji="0" lang="en-US" altLang="zh-CN" sz="1000" smtClean="0"/>
            </a:br>
            <a:r>
              <a:rPr kumimoji="0" lang="en-US" altLang="zh-CN" sz="1000" smtClean="0"/>
              <a:t>Windows CE(</a:t>
            </a:r>
            <a:r>
              <a:rPr kumimoji="0" lang="zh-CN" altLang="en-US" sz="1000" smtClean="0"/>
              <a:t>俗称蜥蜴</a:t>
            </a:r>
            <a:r>
              <a:rPr kumimoji="0" lang="en-US" altLang="zh-CN" sz="1000" smtClean="0"/>
              <a:t>)</a:t>
            </a:r>
            <a:r>
              <a:rPr kumimoji="0" lang="zh-CN" altLang="en-US" sz="1000" smtClean="0"/>
              <a:t>是微软消费电子设备操作系统</a:t>
            </a:r>
            <a:r>
              <a:rPr kumimoji="0" lang="en-US" altLang="zh-CN" sz="1000" smtClean="0"/>
              <a:t>OS</a:t>
            </a:r>
            <a:r>
              <a:rPr kumimoji="0" lang="zh-CN" altLang="en-US" sz="1000" smtClean="0"/>
              <a:t>的总称。它是一个抢先式多任务并具有强大通信能力的嵌入式操作系统，是微软专门为信息设备、移动应用、消费类电子产品、嵌入式应用等非</a:t>
            </a:r>
            <a:r>
              <a:rPr kumimoji="0" lang="en-US" altLang="zh-CN" sz="1000" smtClean="0"/>
              <a:t>PC</a:t>
            </a:r>
            <a:r>
              <a:rPr kumimoji="0" lang="zh-CN" altLang="en-US" sz="1000" smtClean="0"/>
              <a:t>领域而精心设计的战略性操作系统产品。 </a:t>
            </a:r>
            <a:br>
              <a:rPr kumimoji="0" lang="zh-CN" altLang="en-US" sz="1000" smtClean="0"/>
            </a:br>
            <a:r>
              <a:rPr kumimoji="0" lang="zh-CN" altLang="en-US" sz="1000" smtClean="0"/>
              <a:t/>
            </a:r>
            <a:br>
              <a:rPr kumimoji="0" lang="zh-CN" altLang="en-US" sz="1000" smtClean="0"/>
            </a:br>
            <a:r>
              <a:rPr kumimoji="0" lang="en-US" altLang="zh-CN" sz="1000" smtClean="0"/>
              <a:t>Smartphone </a:t>
            </a:r>
            <a:br>
              <a:rPr kumimoji="0" lang="en-US" altLang="zh-CN" sz="1000" smtClean="0"/>
            </a:br>
            <a:r>
              <a:rPr kumimoji="0" lang="en-US" altLang="zh-CN" sz="1000" smtClean="0"/>
              <a:t/>
            </a:r>
            <a:br>
              <a:rPr kumimoji="0" lang="en-US" altLang="zh-CN" sz="1000" smtClean="0"/>
            </a:br>
            <a:r>
              <a:rPr kumimoji="0" lang="en-US" altLang="zh-CN" sz="1000" smtClean="0"/>
              <a:t>Smartphone</a:t>
            </a:r>
            <a:r>
              <a:rPr kumimoji="0" lang="zh-CN" altLang="en-US" sz="1000" smtClean="0"/>
              <a:t>则是</a:t>
            </a:r>
            <a:r>
              <a:rPr kumimoji="0" lang="en-US" altLang="zh-CN" sz="1000" smtClean="0"/>
              <a:t>Microsoft</a:t>
            </a:r>
            <a:r>
              <a:rPr kumimoji="0" lang="zh-CN" altLang="en-US" sz="1000" smtClean="0"/>
              <a:t>开发的新一代手机操作系统平台，这一智能电话解决方案为手机用户提供了语音、数据及多媒体功能，通过与微软的后端服务器及服务相结合，能够成为移动商务人士以及公司用户利用小型移动电话实现移动服务和互联网访问的主要平台。 </a:t>
            </a:r>
            <a:br>
              <a:rPr kumimoji="0" lang="zh-CN" altLang="en-US" sz="1000" smtClean="0"/>
            </a:br>
            <a:r>
              <a:rPr kumimoji="0" lang="zh-CN" altLang="en-US" sz="1000" smtClean="0"/>
              <a:t/>
            </a:r>
            <a:br>
              <a:rPr kumimoji="0" lang="zh-CN" altLang="en-US" sz="1000" smtClean="0"/>
            </a:br>
            <a:r>
              <a:rPr kumimoji="0" lang="zh-CN" altLang="en-US" sz="1000" smtClean="0"/>
              <a:t>与旗下另一款操作系统</a:t>
            </a:r>
            <a:r>
              <a:rPr kumimoji="0" lang="en-US" altLang="zh-CN" sz="1000" smtClean="0"/>
              <a:t>Pocket PC Phone Edition</a:t>
            </a:r>
            <a:r>
              <a:rPr kumimoji="0" lang="zh-CN" altLang="en-US" sz="1000" smtClean="0"/>
              <a:t>不同的是，以</a:t>
            </a:r>
            <a:r>
              <a:rPr kumimoji="0" lang="en-US" altLang="zh-CN" sz="1000" smtClean="0"/>
              <a:t>Windows Powered Smartphone</a:t>
            </a:r>
            <a:r>
              <a:rPr kumimoji="0" lang="zh-CN" altLang="en-US" sz="1000" smtClean="0"/>
              <a:t>为操作系统的智能手机，没有触控笔和触摸屏，全以数字键盘代替，体现单手操控的理念。也不支持</a:t>
            </a:r>
            <a:r>
              <a:rPr kumimoji="0" lang="en-US" altLang="zh-CN" sz="1000" smtClean="0"/>
              <a:t>Pocket Word</a:t>
            </a:r>
            <a:r>
              <a:rPr kumimoji="0" lang="zh-CN" altLang="en-US" sz="1000" smtClean="0"/>
              <a:t>及</a:t>
            </a:r>
            <a:r>
              <a:rPr kumimoji="0" lang="en-US" altLang="zh-CN" sz="1000" smtClean="0"/>
              <a:t>Excel</a:t>
            </a:r>
            <a:r>
              <a:rPr kumimoji="0" lang="zh-CN" altLang="en-US" sz="1000" smtClean="0"/>
              <a:t>等文档编辑功能，更注重的是移动互联和娱乐功能。 </a:t>
            </a:r>
            <a:br>
              <a:rPr kumimoji="0" lang="zh-CN" altLang="en-US" sz="1000" smtClean="0"/>
            </a:br>
            <a:r>
              <a:rPr kumimoji="0" lang="zh-CN" altLang="en-US" sz="1000" smtClean="0"/>
              <a:t/>
            </a:r>
            <a:br>
              <a:rPr kumimoji="0" lang="zh-CN" altLang="en-US" sz="1000" smtClean="0"/>
            </a:br>
            <a:endParaRPr kumimoji="0" lang="zh-CN" altLang="en-US" sz="1000" smtClean="0"/>
          </a:p>
        </p:txBody>
      </p:sp>
    </p:spTree>
    <p:extLst>
      <p:ext uri="{BB962C8B-B14F-4D97-AF65-F5344CB8AC3E}">
        <p14:creationId xmlns:p14="http://schemas.microsoft.com/office/powerpoint/2010/main" val="3334505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a:ln/>
        </p:spPr>
      </p:sp>
      <p:sp>
        <p:nvSpPr>
          <p:cNvPr id="1792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792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FAA23699-8623-4E32-B6FD-BA53468FA36F}" type="slidenum">
              <a:rPr lang="en-US" altLang="zh-CN" b="0" smtClean="0">
                <a:latin typeface="Times New Roman" panose="02020603050405020304" pitchFamily="18" charset="0"/>
              </a:rPr>
              <a:pPr/>
              <a:t>78</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8545541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31F26243-6A8C-45A6-BA0D-E446AADC9BFA}" type="slidenum">
              <a:rPr lang="en-US" altLang="zh-CN" b="0" smtClean="0">
                <a:latin typeface="Times New Roman" panose="02020603050405020304" pitchFamily="18" charset="0"/>
              </a:rPr>
              <a:pPr/>
              <a:t>79</a:t>
            </a:fld>
            <a:endParaRPr lang="en-US" altLang="zh-CN" b="0" smtClean="0">
              <a:latin typeface="Times New Roman" panose="02020603050405020304" pitchFamily="18" charset="0"/>
            </a:endParaRPr>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sz="1000" smtClean="0"/>
              <a:t>Symbian</a:t>
            </a:r>
            <a:r>
              <a:rPr kumimoji="0" lang="zh-CN" altLang="en-US" sz="1000" smtClean="0"/>
              <a:t>由摩托罗拉、西门子、诺基亚等几家大型移动通讯设备商共同出资组建的一个合资公司，专门研发手机操作系统。而</a:t>
            </a:r>
            <a:r>
              <a:rPr kumimoji="0" lang="en-US" altLang="zh-CN" sz="1000" smtClean="0"/>
              <a:t>Symbian</a:t>
            </a:r>
            <a:r>
              <a:rPr kumimoji="0" lang="zh-CN" altLang="en-US" sz="1000" smtClean="0"/>
              <a:t>操作系统的前身是</a:t>
            </a:r>
            <a:r>
              <a:rPr kumimoji="0" lang="en-US" altLang="zh-CN" sz="1000" smtClean="0"/>
              <a:t>EPOC</a:t>
            </a:r>
            <a:r>
              <a:rPr kumimoji="0" lang="zh-CN" altLang="en-US" sz="1000" smtClean="0"/>
              <a:t>，而</a:t>
            </a:r>
            <a:r>
              <a:rPr kumimoji="0" lang="en-US" altLang="zh-CN" sz="1000" smtClean="0"/>
              <a:t>EPOC</a:t>
            </a:r>
            <a:r>
              <a:rPr kumimoji="0" lang="zh-CN" altLang="en-US" sz="1000" smtClean="0"/>
              <a:t>是 </a:t>
            </a:r>
            <a:r>
              <a:rPr kumimoji="0" lang="en-US" altLang="zh-CN" sz="1000" smtClean="0"/>
              <a:t>Electronic Piece of Cheese</a:t>
            </a:r>
            <a:r>
              <a:rPr kumimoji="0" lang="zh-CN" altLang="en-US" sz="1000" smtClean="0"/>
              <a:t>取第一个字母而来的，其原意为</a:t>
            </a:r>
            <a:r>
              <a:rPr kumimoji="0" lang="en-US" altLang="zh-CN" sz="1000" smtClean="0"/>
              <a:t>"</a:t>
            </a:r>
            <a:r>
              <a:rPr kumimoji="0" lang="zh-CN" altLang="en-US" sz="1000" smtClean="0"/>
              <a:t>使用电子产品时可以像吃乳酪一样简单</a:t>
            </a:r>
            <a:r>
              <a:rPr kumimoji="0" lang="en-US" altLang="zh-CN" sz="1000" smtClean="0"/>
              <a:t>"</a:t>
            </a:r>
            <a:r>
              <a:rPr kumimoji="0" lang="zh-CN" altLang="en-US" sz="1000" smtClean="0"/>
              <a:t>，这就是它在设计时所坚持的理念。 </a:t>
            </a:r>
            <a:br>
              <a:rPr kumimoji="0" lang="zh-CN" altLang="en-US" sz="1000" smtClean="0"/>
            </a:br>
            <a:r>
              <a:rPr kumimoji="0" lang="en-US" altLang="zh-CN" sz="1000" smtClean="0"/>
              <a:t>Symbian</a:t>
            </a:r>
            <a:r>
              <a:rPr kumimoji="0" lang="zh-CN" altLang="en-US" sz="1000" smtClean="0"/>
              <a:t>操作系统在智能移动终端上拥有强大的应用程序以及通信能力，这都要归功于它有一个非常健全的核心</a:t>
            </a:r>
            <a:r>
              <a:rPr kumimoji="0" lang="en-US" altLang="zh-CN" sz="1000" smtClean="0"/>
              <a:t>--</a:t>
            </a:r>
            <a:r>
              <a:rPr kumimoji="0" lang="zh-CN" altLang="en-US" sz="1000" smtClean="0"/>
              <a:t>强大的对象导向系统、企业用标准通信传输协议以及完美的</a:t>
            </a:r>
            <a:r>
              <a:rPr kumimoji="0" lang="en-US" altLang="zh-CN" sz="1000" smtClean="0"/>
              <a:t>sun java</a:t>
            </a:r>
            <a:r>
              <a:rPr kumimoji="0" lang="zh-CN" altLang="en-US" sz="1000" smtClean="0"/>
              <a:t>语言。</a:t>
            </a:r>
            <a:r>
              <a:rPr kumimoji="0" lang="en-US" altLang="zh-CN" sz="1000" smtClean="0"/>
              <a:t>Symbian</a:t>
            </a:r>
            <a:r>
              <a:rPr kumimoji="0" lang="zh-CN" altLang="en-US" sz="1000" smtClean="0"/>
              <a:t>认为无线通讯装置除了要提供声音沟通的功能外，同时也应具有其它种沟通方式，如触笔、键盘等。在硬件设计上，它可以提供许多不同风格的外型，像使用真实或虚拟的键盘，在软件功能上可以容纳许多功能，包括和他人互相分享信息、浏览网页、传输、接收电子信件、传真以及个人生活行程管理等。此外，</a:t>
            </a:r>
            <a:r>
              <a:rPr kumimoji="0" lang="en-US" altLang="zh-CN" sz="1000" smtClean="0"/>
              <a:t>Symbian</a:t>
            </a:r>
            <a:r>
              <a:rPr kumimoji="0" lang="zh-CN" altLang="en-US" sz="1000" smtClean="0"/>
              <a:t>操作系统在扩展性方面为制造商预留了多种接口，而且</a:t>
            </a:r>
            <a:r>
              <a:rPr kumimoji="0" lang="en-US" altLang="zh-CN" sz="1000" smtClean="0"/>
              <a:t>EPOC </a:t>
            </a:r>
            <a:r>
              <a:rPr kumimoji="0" lang="zh-CN" altLang="en-US" sz="1000" smtClean="0"/>
              <a:t>操作系统还可以细分成三种类型：</a:t>
            </a:r>
            <a:r>
              <a:rPr kumimoji="0" lang="en-US" altLang="zh-CN" sz="1000" smtClean="0"/>
              <a:t>Pearl</a:t>
            </a:r>
            <a:r>
              <a:rPr kumimoji="0" lang="zh-CN" altLang="en-US" sz="1000" smtClean="0"/>
              <a:t>／</a:t>
            </a:r>
            <a:r>
              <a:rPr kumimoji="0" lang="en-US" altLang="zh-CN" sz="1000" smtClean="0"/>
              <a:t>Quartz</a:t>
            </a:r>
            <a:r>
              <a:rPr kumimoji="0" lang="zh-CN" altLang="en-US" sz="1000" smtClean="0"/>
              <a:t>／</a:t>
            </a:r>
            <a:r>
              <a:rPr kumimoji="0" lang="en-US" altLang="zh-CN" sz="1000" smtClean="0"/>
              <a:t>Crystal</a:t>
            </a:r>
            <a:r>
              <a:rPr kumimoji="0" lang="zh-CN" altLang="en-US" sz="1000" smtClean="0"/>
              <a:t>，分别对应普通手机、智能手机、</a:t>
            </a:r>
            <a:r>
              <a:rPr kumimoji="0" lang="en-US" altLang="zh-CN" sz="1000" smtClean="0"/>
              <a:t>Hand Held PC</a:t>
            </a:r>
            <a:r>
              <a:rPr kumimoji="0" lang="zh-CN" altLang="en-US" sz="1000" smtClean="0"/>
              <a:t>场合的应用。 </a:t>
            </a:r>
            <a:br>
              <a:rPr kumimoji="0" lang="zh-CN" altLang="en-US" sz="1000" smtClean="0"/>
            </a:br>
            <a:r>
              <a:rPr kumimoji="0" lang="en-US" altLang="zh-CN" sz="1000" smtClean="0"/>
              <a:t>Symbian</a:t>
            </a:r>
            <a:r>
              <a:rPr kumimoji="0" lang="zh-CN" altLang="en-US" sz="1000" smtClean="0"/>
              <a:t>分两个主要的智能平台，一个是适于单手操作的</a:t>
            </a:r>
            <a:r>
              <a:rPr kumimoji="0" lang="en-US" altLang="zh-CN" sz="1000" smtClean="0"/>
              <a:t>S60</a:t>
            </a:r>
            <a:r>
              <a:rPr kumimoji="0" lang="zh-CN" altLang="en-US" sz="1000" smtClean="0"/>
              <a:t>，代表产品是诺基亚</a:t>
            </a:r>
            <a:r>
              <a:rPr kumimoji="0" lang="en-US" altLang="zh-CN" sz="1000" smtClean="0"/>
              <a:t>7650</a:t>
            </a:r>
            <a:r>
              <a:rPr kumimoji="0" lang="zh-CN" altLang="en-US" sz="1000" smtClean="0"/>
              <a:t>、</a:t>
            </a:r>
            <a:r>
              <a:rPr kumimoji="0" lang="en-US" altLang="zh-CN" sz="1000" smtClean="0"/>
              <a:t>3650</a:t>
            </a:r>
            <a:r>
              <a:rPr kumimoji="0" lang="zh-CN" altLang="en-US" sz="1000" smtClean="0"/>
              <a:t>；另一个是双手操作的</a:t>
            </a:r>
            <a:r>
              <a:rPr kumimoji="0" lang="en-US" altLang="zh-CN" sz="1000" smtClean="0"/>
              <a:t>S80</a:t>
            </a:r>
            <a:r>
              <a:rPr kumimoji="0" lang="zh-CN" altLang="en-US" sz="1000" smtClean="0"/>
              <a:t>，代表产品是诺基亚的</a:t>
            </a:r>
            <a:r>
              <a:rPr kumimoji="0" lang="en-US" altLang="zh-CN" sz="1000" smtClean="0"/>
              <a:t>9210</a:t>
            </a:r>
            <a:r>
              <a:rPr kumimoji="0" lang="zh-CN" altLang="en-US" sz="1000" smtClean="0"/>
              <a:t>，主要针对商务用户。此外</a:t>
            </a:r>
            <a:r>
              <a:rPr kumimoji="0" lang="en-US" altLang="zh-CN" sz="1000" smtClean="0"/>
              <a:t>Symbian</a:t>
            </a:r>
            <a:r>
              <a:rPr kumimoji="0" lang="zh-CN" altLang="en-US" sz="1000" smtClean="0"/>
              <a:t>上还有另一个平台</a:t>
            </a:r>
            <a:r>
              <a:rPr kumimoji="0" lang="en-US" altLang="zh-CN" sz="1000" smtClean="0"/>
              <a:t>UIQ</a:t>
            </a:r>
            <a:r>
              <a:rPr kumimoji="0" lang="zh-CN" altLang="en-US" sz="1000" smtClean="0"/>
              <a:t>，以笔操作为主，代表产品是索尼爱立信的</a:t>
            </a:r>
            <a:r>
              <a:rPr kumimoji="0" lang="en-US" altLang="zh-CN" sz="1000" smtClean="0"/>
              <a:t>P802</a:t>
            </a:r>
            <a:r>
              <a:rPr kumimoji="0" lang="zh-CN" altLang="en-US" sz="1000" smtClean="0"/>
              <a:t>。 </a:t>
            </a:r>
            <a:br>
              <a:rPr kumimoji="0" lang="zh-CN" altLang="en-US" sz="1000" smtClean="0"/>
            </a:br>
            <a:r>
              <a:rPr kumimoji="0" lang="zh-CN" altLang="en-US" sz="1000" smtClean="0"/>
              <a:t>到</a:t>
            </a:r>
            <a:r>
              <a:rPr kumimoji="0" lang="en-US" altLang="zh-CN" sz="1000" smtClean="0"/>
              <a:t>2004</a:t>
            </a:r>
            <a:r>
              <a:rPr kumimoji="0" lang="zh-CN" altLang="en-US" sz="1000" smtClean="0"/>
              <a:t>年</a:t>
            </a:r>
            <a:r>
              <a:rPr kumimoji="0" lang="en-US" altLang="zh-CN" sz="1000" smtClean="0"/>
              <a:t>6 </a:t>
            </a:r>
            <a:r>
              <a:rPr kumimoji="0" lang="zh-CN" altLang="en-US" sz="1000" smtClean="0"/>
              <a:t>月</a:t>
            </a:r>
            <a:r>
              <a:rPr kumimoji="0" lang="en-US" altLang="zh-CN" sz="1000" smtClean="0"/>
              <a:t>30</a:t>
            </a:r>
            <a:r>
              <a:rPr kumimoji="0" lang="zh-CN" altLang="en-US" sz="1000" smtClean="0"/>
              <a:t>日，</a:t>
            </a:r>
            <a:r>
              <a:rPr kumimoji="0" lang="en-US" altLang="zh-CN" sz="1000" smtClean="0"/>
              <a:t>10</a:t>
            </a:r>
            <a:r>
              <a:rPr kumimoji="0" lang="zh-CN" altLang="en-US" sz="1000" smtClean="0"/>
              <a:t>家被授权公司开发的基于</a:t>
            </a:r>
            <a:r>
              <a:rPr kumimoji="0" lang="en-US" altLang="zh-CN" sz="1000" smtClean="0"/>
              <a:t>Symbian </a:t>
            </a:r>
            <a:r>
              <a:rPr kumimoji="0" lang="zh-CN" altLang="en-US" sz="1000" smtClean="0"/>
              <a:t>操作系统的手机和相关产品有</a:t>
            </a:r>
            <a:r>
              <a:rPr kumimoji="0" lang="en-US" altLang="zh-CN" sz="1000" smtClean="0"/>
              <a:t>34</a:t>
            </a:r>
            <a:r>
              <a:rPr kumimoji="0" lang="zh-CN" altLang="en-US" sz="1000" smtClean="0"/>
              <a:t>款准备进入市场。</a:t>
            </a:r>
            <a:r>
              <a:rPr kumimoji="0" lang="en-US" altLang="zh-CN" sz="1000" smtClean="0"/>
              <a:t>(2003</a:t>
            </a:r>
            <a:r>
              <a:rPr kumimoji="0" lang="zh-CN" altLang="en-US" sz="1000" smtClean="0"/>
              <a:t>年第二季度： </a:t>
            </a:r>
            <a:r>
              <a:rPr kumimoji="0" lang="en-US" altLang="zh-CN" sz="1000" smtClean="0"/>
              <a:t>26 </a:t>
            </a:r>
            <a:r>
              <a:rPr kumimoji="0" lang="zh-CN" altLang="en-US" sz="1000" smtClean="0"/>
              <a:t>款手机、</a:t>
            </a:r>
            <a:r>
              <a:rPr kumimoji="0" lang="en-US" altLang="zh-CN" sz="1000" smtClean="0"/>
              <a:t>9 </a:t>
            </a:r>
            <a:r>
              <a:rPr kumimoji="0" lang="zh-CN" altLang="en-US" sz="1000" smtClean="0"/>
              <a:t>家被授权公司</a:t>
            </a:r>
            <a:r>
              <a:rPr kumimoji="0" lang="en-US" altLang="zh-CN" sz="1000" smtClean="0"/>
              <a:t>)</a:t>
            </a:r>
            <a:r>
              <a:rPr kumimoji="0" lang="zh-CN" altLang="en-US" sz="1000" smtClean="0"/>
              <a:t>。 </a:t>
            </a:r>
            <a:br>
              <a:rPr kumimoji="0" lang="zh-CN" altLang="en-US" sz="1000" smtClean="0"/>
            </a:br>
            <a:r>
              <a:rPr kumimoji="0" lang="zh-CN" altLang="en-US" sz="1000" smtClean="0"/>
              <a:t/>
            </a:r>
            <a:br>
              <a:rPr kumimoji="0" lang="zh-CN" altLang="en-US" sz="1000" smtClean="0"/>
            </a:br>
            <a:r>
              <a:rPr kumimoji="0" lang="en-US" altLang="zh-CN" sz="1000" smtClean="0"/>
              <a:t>7</a:t>
            </a:r>
            <a:r>
              <a:rPr kumimoji="0" lang="zh-CN" altLang="en-US" sz="1000" smtClean="0"/>
              <a:t>月初，</a:t>
            </a:r>
            <a:r>
              <a:rPr kumimoji="0" lang="en-US" altLang="zh-CN" sz="1000" smtClean="0"/>
              <a:t>Symbian </a:t>
            </a:r>
            <a:r>
              <a:rPr kumimoji="0" lang="zh-CN" altLang="en-US" sz="1000" smtClean="0"/>
              <a:t>新的股权变化</a:t>
            </a:r>
            <a:r>
              <a:rPr kumimoji="0" lang="en-US" altLang="zh-CN" sz="1000" smtClean="0"/>
              <a:t>,</a:t>
            </a:r>
            <a:r>
              <a:rPr kumimoji="0" lang="zh-CN" altLang="en-US" sz="1000" smtClean="0"/>
              <a:t>结构如下： </a:t>
            </a:r>
            <a:br>
              <a:rPr kumimoji="0" lang="zh-CN" altLang="en-US" sz="1000" smtClean="0"/>
            </a:br>
            <a:r>
              <a:rPr kumimoji="0" lang="zh-CN" altLang="en-US" sz="1000" smtClean="0"/>
              <a:t>爱立信所持股份由</a:t>
            </a:r>
            <a:r>
              <a:rPr kumimoji="0" lang="en-US" altLang="zh-CN" sz="1000" smtClean="0"/>
              <a:t>17.5%</a:t>
            </a:r>
            <a:r>
              <a:rPr kumimoji="0" lang="zh-CN" altLang="en-US" sz="1000" smtClean="0"/>
              <a:t>变为</a:t>
            </a:r>
            <a:r>
              <a:rPr kumimoji="0" lang="en-US" altLang="zh-CN" sz="1000" smtClean="0"/>
              <a:t>15.6%</a:t>
            </a:r>
            <a:r>
              <a:rPr kumimoji="0" lang="zh-CN" altLang="en-US" sz="1000" smtClean="0"/>
              <a:t>；索尼爱立信由</a:t>
            </a:r>
            <a:r>
              <a:rPr kumimoji="0" lang="en-US" altLang="zh-CN" sz="1000" smtClean="0"/>
              <a:t>1.5 %</a:t>
            </a:r>
            <a:r>
              <a:rPr kumimoji="0" lang="zh-CN" altLang="en-US" sz="1000" smtClean="0"/>
              <a:t>变为</a:t>
            </a:r>
            <a:r>
              <a:rPr kumimoji="0" lang="en-US" altLang="zh-CN" sz="1000" smtClean="0"/>
              <a:t>13.1%</a:t>
            </a:r>
            <a:r>
              <a:rPr kumimoji="0" lang="zh-CN" altLang="en-US" sz="1000" smtClean="0"/>
              <a:t>；诺基亚由</a:t>
            </a:r>
            <a:r>
              <a:rPr kumimoji="0" lang="en-US" altLang="zh-CN" sz="1000" smtClean="0"/>
              <a:t>32.2%</a:t>
            </a:r>
            <a:r>
              <a:rPr kumimoji="0" lang="zh-CN" altLang="en-US" sz="1000" smtClean="0"/>
              <a:t>变为</a:t>
            </a:r>
            <a:r>
              <a:rPr kumimoji="0" lang="en-US" altLang="zh-CN" sz="1000" smtClean="0"/>
              <a:t>47.9%</a:t>
            </a:r>
            <a:r>
              <a:rPr kumimoji="0" lang="zh-CN" altLang="en-US" sz="1000" smtClean="0"/>
              <a:t>；松下由</a:t>
            </a:r>
            <a:r>
              <a:rPr kumimoji="0" lang="en-US" altLang="zh-CN" sz="1000" smtClean="0"/>
              <a:t>7.9 </a:t>
            </a:r>
            <a:r>
              <a:rPr kumimoji="0" lang="zh-CN" altLang="en-US" sz="1000" smtClean="0"/>
              <a:t>变为</a:t>
            </a:r>
            <a:r>
              <a:rPr kumimoji="0" lang="en-US" altLang="zh-CN" sz="1000" smtClean="0"/>
              <a:t>10.5%</a:t>
            </a:r>
            <a:r>
              <a:rPr kumimoji="0" lang="zh-CN" altLang="en-US" sz="1000" smtClean="0"/>
              <a:t>；</a:t>
            </a:r>
            <a:r>
              <a:rPr kumimoji="0" lang="en-US" altLang="zh-CN" sz="1000" smtClean="0"/>
              <a:t>Psion </a:t>
            </a:r>
            <a:r>
              <a:rPr kumimoji="0" lang="zh-CN" altLang="en-US" sz="1000" smtClean="0"/>
              <a:t>由</a:t>
            </a:r>
            <a:r>
              <a:rPr kumimoji="0" lang="en-US" altLang="zh-CN" sz="1000" smtClean="0"/>
              <a:t>31.1%</a:t>
            </a:r>
            <a:r>
              <a:rPr kumimoji="0" lang="zh-CN" altLang="en-US" sz="1000" smtClean="0"/>
              <a:t>变为</a:t>
            </a:r>
            <a:r>
              <a:rPr kumimoji="0" lang="en-US" altLang="zh-CN" sz="1000" smtClean="0"/>
              <a:t>0.0 %</a:t>
            </a:r>
            <a:r>
              <a:rPr kumimoji="0" lang="zh-CN" altLang="en-US" sz="1000" smtClean="0"/>
              <a:t>；三星由</a:t>
            </a:r>
            <a:r>
              <a:rPr kumimoji="0" lang="en-US" altLang="zh-CN" sz="1000" smtClean="0"/>
              <a:t>5.0 %</a:t>
            </a:r>
            <a:r>
              <a:rPr kumimoji="0" lang="zh-CN" altLang="en-US" sz="1000" smtClean="0"/>
              <a:t>变为</a:t>
            </a:r>
            <a:r>
              <a:rPr kumimoji="0" lang="en-US" altLang="zh-CN" sz="1000" smtClean="0"/>
              <a:t>4.5 %</a:t>
            </a:r>
            <a:r>
              <a:rPr kumimoji="0" lang="zh-CN" altLang="en-US" sz="1000" smtClean="0"/>
              <a:t>，西门子由</a:t>
            </a:r>
            <a:r>
              <a:rPr kumimoji="0" lang="en-US" altLang="zh-CN" sz="1000" smtClean="0"/>
              <a:t>4.8 %</a:t>
            </a:r>
            <a:r>
              <a:rPr kumimoji="0" lang="zh-CN" altLang="en-US" sz="1000" smtClean="0"/>
              <a:t>变为</a:t>
            </a:r>
            <a:r>
              <a:rPr kumimoji="0" lang="en-US" altLang="zh-CN" sz="1000" smtClean="0"/>
              <a:t>8.4 %</a:t>
            </a:r>
            <a:r>
              <a:rPr kumimoji="0" lang="zh-CN" altLang="en-US" sz="1000" smtClean="0"/>
              <a:t>。摩托罗拉年初卖掉了所持</a:t>
            </a:r>
            <a:r>
              <a:rPr kumimoji="0" lang="en-US" altLang="zh-CN" sz="1000" smtClean="0"/>
              <a:t>Symbian</a:t>
            </a:r>
            <a:r>
              <a:rPr kumimoji="0" lang="zh-CN" altLang="en-US" sz="1000" smtClean="0"/>
              <a:t>股份。 </a:t>
            </a:r>
          </a:p>
          <a:p>
            <a:pPr eaLnBrk="1" hangingPunct="1"/>
            <a:endParaRPr kumimoji="0" lang="en-US" altLang="zh-CN" sz="1000" smtClean="0"/>
          </a:p>
        </p:txBody>
      </p:sp>
    </p:spTree>
    <p:extLst>
      <p:ext uri="{BB962C8B-B14F-4D97-AF65-F5344CB8AC3E}">
        <p14:creationId xmlns:p14="http://schemas.microsoft.com/office/powerpoint/2010/main" val="11282009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a:ln/>
        </p:spPr>
      </p:sp>
      <p:sp>
        <p:nvSpPr>
          <p:cNvPr id="1832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833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5D47C3FC-F74D-4C49-AEE2-E32FBDB37045}" type="slidenum">
              <a:rPr lang="en-US" altLang="zh-CN" b="0" smtClean="0">
                <a:latin typeface="Times New Roman" panose="02020603050405020304" pitchFamily="18" charset="0"/>
              </a:rPr>
              <a:pPr/>
              <a:t>80</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94907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EC8C39FA-9459-4E38-AB4E-C09838CF6155}" type="slidenum">
              <a:rPr lang="en-US" altLang="zh-CN" b="0" smtClean="0">
                <a:latin typeface="Times New Roman" panose="02020603050405020304" pitchFamily="18" charset="0"/>
              </a:rPr>
              <a:pPr/>
              <a:t>81</a:t>
            </a:fld>
            <a:endParaRPr lang="en-US" altLang="zh-CN" b="0" smtClean="0">
              <a:latin typeface="Times New Roman" panose="02020603050405020304" pitchFamily="18" charset="0"/>
            </a:endParaRPr>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smtClean="0"/>
              <a:t>Palm OS</a:t>
            </a:r>
            <a:r>
              <a:rPr kumimoji="0" lang="zh-CN" altLang="en-US" smtClean="0"/>
              <a:t>是</a:t>
            </a:r>
            <a:r>
              <a:rPr kumimoji="0" lang="en-US" altLang="zh-CN" smtClean="0"/>
              <a:t>Palm</a:t>
            </a:r>
            <a:r>
              <a:rPr kumimoji="0" lang="zh-CN" altLang="en-US" smtClean="0"/>
              <a:t>公司的是一种</a:t>
            </a:r>
            <a:r>
              <a:rPr kumimoji="0" lang="en-US" altLang="zh-CN" smtClean="0"/>
              <a:t>32</a:t>
            </a:r>
            <a:r>
              <a:rPr kumimoji="0" lang="zh-CN" altLang="en-US" smtClean="0"/>
              <a:t>位的嵌入式操作系统，它的操作界面采用触控式，差不多所有的控制选项都排列在屏幕上，使用触控笔便可进行所有操作。作为一套极具开放性的系统，开发商向用户免费提供</a:t>
            </a:r>
            <a:r>
              <a:rPr kumimoji="0" lang="en-US" altLang="zh-CN" smtClean="0"/>
              <a:t>Palm</a:t>
            </a:r>
            <a:r>
              <a:rPr kumimoji="0" lang="zh-CN" altLang="en-US" smtClean="0"/>
              <a:t>操作系统的开发工具，允许用户利用该工具在</a:t>
            </a:r>
            <a:r>
              <a:rPr kumimoji="0" lang="en-US" altLang="zh-CN" smtClean="0"/>
              <a:t>Palm</a:t>
            </a:r>
            <a:r>
              <a:rPr kumimoji="0" lang="zh-CN" altLang="en-US" smtClean="0"/>
              <a:t>操作系统的基础上编写、修改相关软件，使支持</a:t>
            </a:r>
            <a:r>
              <a:rPr kumimoji="0" lang="en-US" altLang="zh-CN" smtClean="0"/>
              <a:t>Palm</a:t>
            </a:r>
            <a:r>
              <a:rPr kumimoji="0" lang="zh-CN" altLang="en-US" smtClean="0"/>
              <a:t>的应用程序丰富多彩、应有尽有。 </a:t>
            </a:r>
            <a:br>
              <a:rPr kumimoji="0" lang="zh-CN" altLang="en-US" smtClean="0"/>
            </a:br>
            <a:r>
              <a:rPr kumimoji="0" lang="zh-CN" altLang="en-US" smtClean="0"/>
              <a:t/>
            </a:r>
            <a:br>
              <a:rPr kumimoji="0" lang="zh-CN" altLang="en-US" smtClean="0"/>
            </a:br>
            <a:r>
              <a:rPr kumimoji="0" lang="en-US" altLang="zh-CN" smtClean="0"/>
              <a:t>Palm</a:t>
            </a:r>
            <a:r>
              <a:rPr kumimoji="0" lang="zh-CN" altLang="en-US" smtClean="0"/>
              <a:t>操作系统最明显的优势还在于其本身是一套专门为掌上电脑编写的操作系统，在编写时充分考虑到了掌上电脑内存相对较小的情况，所以</a:t>
            </a:r>
            <a:r>
              <a:rPr kumimoji="0" lang="en-US" altLang="zh-CN" smtClean="0"/>
              <a:t>Palm</a:t>
            </a:r>
            <a:r>
              <a:rPr kumimoji="0" lang="zh-CN" altLang="en-US" smtClean="0"/>
              <a:t>操作系统本身所占的内存极小，基于</a:t>
            </a:r>
            <a:r>
              <a:rPr kumimoji="0" lang="en-US" altLang="zh-CN" smtClean="0"/>
              <a:t>Palm</a:t>
            </a:r>
            <a:r>
              <a:rPr kumimoji="0" lang="zh-CN" altLang="en-US" smtClean="0"/>
              <a:t>操作系统编写的应用程序所占的空间也很小，通常只有几十</a:t>
            </a:r>
            <a:r>
              <a:rPr kumimoji="0" lang="en-US" altLang="zh-CN" smtClean="0"/>
              <a:t>KB</a:t>
            </a:r>
            <a:r>
              <a:rPr kumimoji="0" lang="zh-CN" altLang="en-US" smtClean="0"/>
              <a:t>，所以基于</a:t>
            </a:r>
            <a:r>
              <a:rPr kumimoji="0" lang="en-US" altLang="zh-CN" smtClean="0"/>
              <a:t>Palm</a:t>
            </a:r>
            <a:r>
              <a:rPr kumimoji="0" lang="zh-CN" altLang="en-US" smtClean="0"/>
              <a:t>操作系统的掌上电脑虽然只有几兆内存却可以运行众多的应用程序。</a:t>
            </a:r>
            <a:r>
              <a:rPr kumimoji="0" lang="en-US" altLang="zh-CN" smtClean="0"/>
              <a:t>Palm</a:t>
            </a:r>
            <a:r>
              <a:rPr kumimoji="0" lang="zh-CN" altLang="en-US" smtClean="0"/>
              <a:t>在其它方面还存在一些不足，</a:t>
            </a:r>
            <a:r>
              <a:rPr kumimoji="0" lang="en-US" altLang="zh-CN" smtClean="0"/>
              <a:t>Palm</a:t>
            </a:r>
            <a:r>
              <a:rPr kumimoji="0" lang="zh-CN" altLang="en-US" smtClean="0"/>
              <a:t>操作系统本身不具有录音、</a:t>
            </a:r>
            <a:r>
              <a:rPr kumimoji="0" lang="en-US" altLang="zh-CN" smtClean="0"/>
              <a:t>MP3</a:t>
            </a:r>
            <a:r>
              <a:rPr kumimoji="0" lang="zh-CN" altLang="en-US" smtClean="0"/>
              <a:t>播放功能等，如果你需要使用这些功能，就需要另外加入第三方软件或硬件设备方可实现。对于中国用户而言，另一个不足之处在于</a:t>
            </a:r>
            <a:r>
              <a:rPr kumimoji="0" lang="en-US" altLang="zh-CN" smtClean="0"/>
              <a:t>Palm</a:t>
            </a:r>
            <a:r>
              <a:rPr kumimoji="0" lang="zh-CN" altLang="en-US" smtClean="0"/>
              <a:t>操作系统起初在中国销售的产品仍然要使用中文外挂平台，有相当部分依然是以英文界面为主，在一定程度上影响了基于</a:t>
            </a:r>
            <a:r>
              <a:rPr kumimoji="0" lang="en-US" altLang="zh-CN" smtClean="0"/>
              <a:t>Palm</a:t>
            </a:r>
            <a:r>
              <a:rPr kumimoji="0" lang="zh-CN" altLang="en-US" smtClean="0"/>
              <a:t>操作系统的产品在中国市场的大面积进入。其代表性的产品有</a:t>
            </a:r>
            <a:r>
              <a:rPr kumimoji="0" lang="en-US" altLang="zh-CN" smtClean="0"/>
              <a:t>Palm m505</a:t>
            </a:r>
            <a:r>
              <a:rPr kumimoji="0" lang="zh-CN" altLang="en-US" smtClean="0"/>
              <a:t>、</a:t>
            </a:r>
            <a:r>
              <a:rPr kumimoji="0" lang="en-US" altLang="zh-CN" smtClean="0"/>
              <a:t>Palm m500</a:t>
            </a:r>
            <a:r>
              <a:rPr kumimoji="0" lang="zh-CN" altLang="en-US" smtClean="0"/>
              <a:t>、</a:t>
            </a:r>
            <a:r>
              <a:rPr kumimoji="0" lang="en-US" altLang="zh-CN" smtClean="0"/>
              <a:t>Palm III</a:t>
            </a:r>
            <a:r>
              <a:rPr kumimoji="0" lang="zh-CN" altLang="en-US" smtClean="0"/>
              <a:t>等。 </a:t>
            </a:r>
          </a:p>
        </p:txBody>
      </p:sp>
    </p:spTree>
    <p:extLst>
      <p:ext uri="{BB962C8B-B14F-4D97-AF65-F5344CB8AC3E}">
        <p14:creationId xmlns:p14="http://schemas.microsoft.com/office/powerpoint/2010/main" val="30327545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a:ln/>
        </p:spPr>
      </p:sp>
      <p:sp>
        <p:nvSpPr>
          <p:cNvPr id="187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873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0320FD07-3E67-419F-AE5F-E7BCEE3AAD77}" type="slidenum">
              <a:rPr lang="en-US" altLang="zh-CN" b="0" smtClean="0">
                <a:latin typeface="Times New Roman" panose="02020603050405020304" pitchFamily="18" charset="0"/>
              </a:rPr>
              <a:pPr/>
              <a:t>82</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27137908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a:ln/>
        </p:spPr>
      </p:sp>
      <p:sp>
        <p:nvSpPr>
          <p:cNvPr id="1894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894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843D7E9D-7031-41B5-9D59-DC98B2362A10}" type="slidenum">
              <a:rPr lang="en-US" altLang="zh-CN" b="0" smtClean="0">
                <a:latin typeface="Times New Roman" panose="02020603050405020304" pitchFamily="18" charset="0"/>
              </a:rPr>
              <a:pPr/>
              <a:t>83</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1986148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a:ln/>
        </p:spPr>
      </p:sp>
      <p:sp>
        <p:nvSpPr>
          <p:cNvPr id="1914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914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42EB7495-4D36-43E3-846E-166A44CCA218}" type="slidenum">
              <a:rPr lang="en-US" altLang="zh-CN" b="0" smtClean="0">
                <a:latin typeface="Times New Roman" panose="02020603050405020304" pitchFamily="18" charset="0"/>
              </a:rPr>
              <a:pPr/>
              <a:t>84</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2503492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a:ln/>
        </p:spPr>
      </p:sp>
      <p:sp>
        <p:nvSpPr>
          <p:cNvPr id="419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419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D074C838-7A71-47B8-A07A-C5BD3D5F3651}" type="slidenum">
              <a:rPr lang="en-US" altLang="zh-CN" b="0" smtClean="0">
                <a:latin typeface="Times New Roman" panose="02020603050405020304" pitchFamily="18" charset="0"/>
              </a:rPr>
              <a:pPr/>
              <a:t>9</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884996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a:ln/>
        </p:spPr>
      </p:sp>
      <p:sp>
        <p:nvSpPr>
          <p:cNvPr id="1935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935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A39FF783-5EC8-4CA3-A774-5CA6839F04BD}" type="slidenum">
              <a:rPr lang="en-US" altLang="zh-CN" b="0" smtClean="0">
                <a:latin typeface="Times New Roman" panose="02020603050405020304" pitchFamily="18" charset="0"/>
              </a:rPr>
              <a:pPr/>
              <a:t>85</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620721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a:ln/>
        </p:spPr>
      </p:sp>
      <p:sp>
        <p:nvSpPr>
          <p:cNvPr id="1955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955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69D70F6C-5029-48F0-BBED-862869BDD68E}" type="slidenum">
              <a:rPr lang="en-US" altLang="zh-CN" b="0" smtClean="0">
                <a:latin typeface="Times New Roman" panose="02020603050405020304" pitchFamily="18" charset="0"/>
              </a:rPr>
              <a:pPr/>
              <a:t>86</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8607647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97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E77AD1D5-DF99-4E31-B326-04A99100F5D8}" type="slidenum">
              <a:rPr lang="en-US" altLang="zh-CN" b="0" smtClean="0">
                <a:latin typeface="Times New Roman" panose="02020603050405020304" pitchFamily="18" charset="0"/>
              </a:rPr>
              <a:pPr/>
              <a:t>87</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24477897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a:ln/>
        </p:spPr>
      </p:sp>
      <p:sp>
        <p:nvSpPr>
          <p:cNvPr id="1996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996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448B6102-6569-48CA-868C-9C320CEAA15E}" type="slidenum">
              <a:rPr lang="en-US" altLang="zh-CN" b="0" smtClean="0">
                <a:latin typeface="Times New Roman" panose="02020603050405020304" pitchFamily="18" charset="0"/>
              </a:rPr>
              <a:pPr/>
              <a:t>88</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6472560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a:ln/>
        </p:spPr>
      </p:sp>
      <p:sp>
        <p:nvSpPr>
          <p:cNvPr id="2017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2017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B6BEC93D-01CD-44CF-AD58-0981767F4E2D}" type="slidenum">
              <a:rPr lang="en-US" altLang="zh-CN" b="0" smtClean="0">
                <a:latin typeface="Times New Roman" panose="02020603050405020304" pitchFamily="18" charset="0"/>
              </a:rPr>
              <a:pPr/>
              <a:t>89</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8403253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幻灯片图像占位符 1"/>
          <p:cNvSpPr>
            <a:spLocks noGrp="1" noRot="1" noChangeAspect="1" noTextEdit="1"/>
          </p:cNvSpPr>
          <p:nvPr>
            <p:ph type="sldImg"/>
          </p:nvPr>
        </p:nvSpPr>
        <p:spPr>
          <a:ln/>
        </p:spPr>
      </p:sp>
      <p:sp>
        <p:nvSpPr>
          <p:cNvPr id="2037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2037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55876477-0FDD-46C4-9853-27D838D50577}" type="slidenum">
              <a:rPr lang="en-US" altLang="zh-CN" b="0" smtClean="0">
                <a:latin typeface="Times New Roman" panose="02020603050405020304" pitchFamily="18" charset="0"/>
              </a:rPr>
              <a:pPr/>
              <a:t>90</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13789995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幻灯片图像占位符 1"/>
          <p:cNvSpPr>
            <a:spLocks noGrp="1" noRot="1" noChangeAspect="1" noTextEdit="1"/>
          </p:cNvSpPr>
          <p:nvPr>
            <p:ph type="sldImg"/>
          </p:nvPr>
        </p:nvSpPr>
        <p:spPr>
          <a:ln/>
        </p:spPr>
      </p:sp>
      <p:sp>
        <p:nvSpPr>
          <p:cNvPr id="2058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2058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93C1ADB6-C282-47C7-A788-D6A4F692699F}" type="slidenum">
              <a:rPr lang="en-US" altLang="zh-CN" b="0" smtClean="0">
                <a:latin typeface="Times New Roman" panose="02020603050405020304" pitchFamily="18" charset="0"/>
              </a:rPr>
              <a:pPr/>
              <a:t>91</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40356443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幻灯片图像占位符 1"/>
          <p:cNvSpPr>
            <a:spLocks noGrp="1" noRot="1" noChangeAspect="1" noTextEdit="1"/>
          </p:cNvSpPr>
          <p:nvPr>
            <p:ph type="sldImg"/>
          </p:nvPr>
        </p:nvSpPr>
        <p:spPr>
          <a:ln/>
        </p:spPr>
      </p:sp>
      <p:sp>
        <p:nvSpPr>
          <p:cNvPr id="2078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2078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3F9DF0BF-E553-4C71-AE5B-41612764F320}" type="slidenum">
              <a:rPr lang="en-US" altLang="zh-CN" b="0" smtClean="0">
                <a:latin typeface="Times New Roman" panose="02020603050405020304" pitchFamily="18" charset="0"/>
              </a:rPr>
              <a:pPr/>
              <a:t>92</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40407105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p:cNvSpPr>
            <a:spLocks noGrp="1" noRot="1" noChangeAspect="1" noTextEdit="1"/>
          </p:cNvSpPr>
          <p:nvPr>
            <p:ph type="sldImg"/>
          </p:nvPr>
        </p:nvSpPr>
        <p:spPr>
          <a:ln/>
        </p:spPr>
      </p:sp>
      <p:sp>
        <p:nvSpPr>
          <p:cNvPr id="2099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2099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102A2890-C73A-4594-B86D-40B21305BBC9}" type="slidenum">
              <a:rPr lang="en-US" altLang="zh-CN" b="0" smtClean="0">
                <a:latin typeface="Times New Roman" panose="02020603050405020304" pitchFamily="18" charset="0"/>
              </a:rPr>
              <a:pPr/>
              <a:t>93</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4271722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p:cNvSpPr>
            <a:spLocks noGrp="1" noRot="1" noChangeAspect="1" noTextEdit="1"/>
          </p:cNvSpPr>
          <p:nvPr>
            <p:ph type="sldImg"/>
          </p:nvPr>
        </p:nvSpPr>
        <p:spPr>
          <a:ln/>
        </p:spPr>
      </p:sp>
      <p:sp>
        <p:nvSpPr>
          <p:cNvPr id="2119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2119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3FF72CBC-A35D-4719-A490-EF3B4CF4FB2D}" type="slidenum">
              <a:rPr lang="en-US" altLang="zh-CN" b="0" smtClean="0">
                <a:latin typeface="Times New Roman" panose="02020603050405020304" pitchFamily="18" charset="0"/>
              </a:rPr>
              <a:pPr/>
              <a:t>94</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928281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a:ln/>
        </p:spPr>
      </p:sp>
      <p:sp>
        <p:nvSpPr>
          <p:cNvPr id="440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440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0C5376FB-AF6A-4970-87B2-E67D0F8EE6F2}" type="slidenum">
              <a:rPr lang="en-US" altLang="zh-CN" b="0" smtClean="0">
                <a:latin typeface="Times New Roman" panose="02020603050405020304" pitchFamily="18" charset="0"/>
              </a:rPr>
              <a:pPr/>
              <a:t>10</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2936403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幻灯片图像占位符 1"/>
          <p:cNvSpPr>
            <a:spLocks noGrp="1" noRot="1" noChangeAspect="1" noTextEdit="1"/>
          </p:cNvSpPr>
          <p:nvPr>
            <p:ph type="sldImg"/>
          </p:nvPr>
        </p:nvSpPr>
        <p:spPr>
          <a:ln/>
        </p:spPr>
      </p:sp>
      <p:sp>
        <p:nvSpPr>
          <p:cNvPr id="2140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2140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03A20A22-F8EE-466D-9C49-4B92B86BEFC9}" type="slidenum">
              <a:rPr lang="en-US" altLang="zh-CN" b="0" smtClean="0">
                <a:latin typeface="Times New Roman" panose="02020603050405020304" pitchFamily="18" charset="0"/>
              </a:rPr>
              <a:pPr/>
              <a:t>95</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2555065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幻灯片图像占位符 1"/>
          <p:cNvSpPr>
            <a:spLocks noGrp="1" noRot="1" noChangeAspect="1" noTextEdit="1"/>
          </p:cNvSpPr>
          <p:nvPr>
            <p:ph type="sldImg"/>
          </p:nvPr>
        </p:nvSpPr>
        <p:spPr>
          <a:ln/>
        </p:spPr>
      </p:sp>
      <p:sp>
        <p:nvSpPr>
          <p:cNvPr id="216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216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7FDAF9D9-CD40-4747-94C4-5D404419E4B3}" type="slidenum">
              <a:rPr lang="en-US" altLang="zh-CN" b="0" smtClean="0">
                <a:latin typeface="Times New Roman" panose="02020603050405020304" pitchFamily="18" charset="0"/>
              </a:rPr>
              <a:pPr/>
              <a:t>96</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9919740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幻灯片图像占位符 1"/>
          <p:cNvSpPr>
            <a:spLocks noGrp="1" noRot="1" noChangeAspect="1" noTextEdit="1"/>
          </p:cNvSpPr>
          <p:nvPr>
            <p:ph type="sldImg"/>
          </p:nvPr>
        </p:nvSpPr>
        <p:spPr>
          <a:ln/>
        </p:spPr>
      </p:sp>
      <p:sp>
        <p:nvSpPr>
          <p:cNvPr id="2181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2181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0EBE4F8B-FB23-420D-B1C3-645FBF1DB31D}" type="slidenum">
              <a:rPr lang="en-US" altLang="zh-CN" b="0" smtClean="0">
                <a:latin typeface="Times New Roman" panose="02020603050405020304" pitchFamily="18" charset="0"/>
              </a:rPr>
              <a:pPr/>
              <a:t>97</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26809903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幻灯片图像占位符 1"/>
          <p:cNvSpPr>
            <a:spLocks noGrp="1" noRot="1" noChangeAspect="1" noTextEdit="1"/>
          </p:cNvSpPr>
          <p:nvPr>
            <p:ph type="sldImg"/>
          </p:nvPr>
        </p:nvSpPr>
        <p:spPr>
          <a:ln/>
        </p:spPr>
      </p:sp>
      <p:sp>
        <p:nvSpPr>
          <p:cNvPr id="2201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2201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ahoma" panose="020B0604030504040204" pitchFamily="34" charset="0"/>
                <a:ea typeface="宋体" panose="02010600030101010101" pitchFamily="2" charset="-122"/>
              </a:defRPr>
            </a:lvl1pPr>
            <a:lvl2pPr marL="742950" indent="-285750" defTabSz="965200">
              <a:defRPr b="1">
                <a:solidFill>
                  <a:schemeClr val="tx1"/>
                </a:solidFill>
                <a:latin typeface="Tahoma" panose="020B0604030504040204" pitchFamily="34" charset="0"/>
                <a:ea typeface="宋体" panose="02010600030101010101" pitchFamily="2" charset="-122"/>
              </a:defRPr>
            </a:lvl2pPr>
            <a:lvl3pPr marL="1143000" indent="-228600" defTabSz="965200">
              <a:defRPr b="1">
                <a:solidFill>
                  <a:schemeClr val="tx1"/>
                </a:solidFill>
                <a:latin typeface="Tahoma" panose="020B0604030504040204" pitchFamily="34" charset="0"/>
                <a:ea typeface="宋体" panose="02010600030101010101" pitchFamily="2" charset="-122"/>
              </a:defRPr>
            </a:lvl3pPr>
            <a:lvl4pPr marL="1600200" indent="-228600" defTabSz="965200">
              <a:defRPr b="1">
                <a:solidFill>
                  <a:schemeClr val="tx1"/>
                </a:solidFill>
                <a:latin typeface="Tahoma" panose="020B0604030504040204" pitchFamily="34" charset="0"/>
                <a:ea typeface="宋体" panose="02010600030101010101" pitchFamily="2" charset="-122"/>
              </a:defRPr>
            </a:lvl4pPr>
            <a:lvl5pPr marL="2057400" indent="-228600" defTabSz="965200">
              <a:defRPr b="1">
                <a:solidFill>
                  <a:schemeClr val="tx1"/>
                </a:solidFill>
                <a:latin typeface="Tahoma" panose="020B0604030504040204" pitchFamily="34" charset="0"/>
                <a:ea typeface="宋体" panose="02010600030101010101" pitchFamily="2" charset="-122"/>
              </a:defRPr>
            </a:lvl5pPr>
            <a:lvl6pPr marL="25146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defTabSz="965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B5D79359-0AE9-4DCC-AD14-597A7EB70AA8}" type="slidenum">
              <a:rPr lang="en-US" altLang="zh-CN" b="0" smtClean="0">
                <a:latin typeface="Times New Roman" panose="02020603050405020304" pitchFamily="18" charset="0"/>
              </a:rPr>
              <a:pPr/>
              <a:t>98</a:t>
            </a:fld>
            <a:endParaRPr lang="en-US" altLang="zh-CN" b="0" smtClean="0">
              <a:latin typeface="Times New Roman" panose="02020603050405020304" pitchFamily="18" charset="0"/>
            </a:endParaRPr>
          </a:p>
        </p:txBody>
      </p:sp>
    </p:spTree>
    <p:extLst>
      <p:ext uri="{BB962C8B-B14F-4D97-AF65-F5344CB8AC3E}">
        <p14:creationId xmlns:p14="http://schemas.microsoft.com/office/powerpoint/2010/main" val="303972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p:nvSpPr>
        <p:spPr>
          <a:xfrm>
            <a:off x="685800" y="3197225"/>
            <a:ext cx="7772400"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Rectangle 19"/>
          <p:cNvSpPr>
            <a:spLocks noChangeArrowheads="1"/>
          </p:cNvSpPr>
          <p:nvPr userDrawn="1"/>
        </p:nvSpPr>
        <p:spPr bwMode="auto">
          <a:xfrm>
            <a:off x="8410575" y="6548438"/>
            <a:ext cx="692150"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r" eaLnBrk="1" hangingPunct="1">
              <a:defRPr/>
            </a:pPr>
            <a:fld id="{7D7EA719-0648-4ACB-97A5-A79FFAFF54DF}" type="slidenum">
              <a:rPr kumimoji="1" lang="en-US" altLang="zh-CN" sz="1400" b="0" smtClean="0">
                <a:solidFill>
                  <a:srgbClr val="010000"/>
                </a:solidFill>
                <a:latin typeface="Times New Roman" panose="02020603050405020304" pitchFamily="18" charset="0"/>
              </a:rPr>
              <a:pPr algn="r" eaLnBrk="1" hangingPunct="1">
                <a:defRPr/>
              </a:pPr>
              <a:t>‹#›</a:t>
            </a:fld>
            <a:endParaRPr kumimoji="1" lang="en-US" altLang="zh-CN" sz="1400" b="0" smtClean="0">
              <a:solidFill>
                <a:srgbClr val="010000"/>
              </a:solidFill>
              <a:latin typeface="Times New Roman" panose="02020603050405020304" pitchFamily="18" charset="0"/>
            </a:endParaRPr>
          </a:p>
        </p:txBody>
      </p:sp>
      <p:sp>
        <p:nvSpPr>
          <p:cNvPr id="2" name="标题 1"/>
          <p:cNvSpPr>
            <a:spLocks noGrp="1"/>
          </p:cNvSpPr>
          <p:nvPr>
            <p:ph type="ctrTitle"/>
          </p:nvPr>
        </p:nvSpPr>
        <p:spPr>
          <a:xfrm>
            <a:off x="685800" y="1676401"/>
            <a:ext cx="7772400" cy="1538286"/>
          </a:xfrm>
        </p:spPr>
        <p:txBody>
          <a:bodyPr anchor="b"/>
          <a:lstStyle/>
          <a:p>
            <a:r>
              <a:rPr lang="zh-CN" altLang="en-US" smtClean="0"/>
              <a:t>单击此处编辑母版标题样式</a:t>
            </a:r>
            <a:endParaRPr lang="en-US"/>
          </a:p>
        </p:txBody>
      </p:sp>
      <p:sp>
        <p:nvSpPr>
          <p:cNvPr id="3" name="副标题 2"/>
          <p:cNvSpPr>
            <a:spLocks noGrp="1"/>
          </p:cNvSpPr>
          <p:nvPr>
            <p:ph type="subTitle" idx="1"/>
          </p:nvPr>
        </p:nvSpPr>
        <p:spPr>
          <a:xfrm>
            <a:off x="1371600" y="3214686"/>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6" name="日期占位符 3"/>
          <p:cNvSpPr>
            <a:spLocks noGrp="1"/>
          </p:cNvSpPr>
          <p:nvPr>
            <p:ph type="dt" sz="half" idx="10"/>
          </p:nvPr>
        </p:nvSpPr>
        <p:spPr/>
        <p:txBody>
          <a:bodyPr/>
          <a:lstStyle>
            <a:lvl1pPr>
              <a:defRPr/>
            </a:lvl1pPr>
          </a:lstStyle>
          <a:p>
            <a:pPr>
              <a:defRPr/>
            </a:pPr>
            <a:endParaRPr lang="en-US" altLang="zh-CN"/>
          </a:p>
        </p:txBody>
      </p:sp>
      <p:sp>
        <p:nvSpPr>
          <p:cNvPr id="7" name="页脚占位符 4"/>
          <p:cNvSpPr>
            <a:spLocks noGrp="1"/>
          </p:cNvSpPr>
          <p:nvPr>
            <p:ph type="ftr" sz="quarter" idx="11"/>
          </p:nvPr>
        </p:nvSpPr>
        <p:spPr/>
        <p:txBody>
          <a:bodyPr/>
          <a:lstStyle>
            <a:lvl1pPr>
              <a:defRPr/>
            </a:lvl1pPr>
          </a:lstStyle>
          <a:p>
            <a:pPr>
              <a:defRPr/>
            </a:pPr>
            <a:endParaRPr lang="en-US" altLang="zh-CN"/>
          </a:p>
        </p:txBody>
      </p:sp>
      <p:sp>
        <p:nvSpPr>
          <p:cNvPr id="8" name="灯片编号占位符 5"/>
          <p:cNvSpPr>
            <a:spLocks noGrp="1"/>
          </p:cNvSpPr>
          <p:nvPr>
            <p:ph type="sldNum" sz="quarter" idx="12"/>
          </p:nvPr>
        </p:nvSpPr>
        <p:spPr/>
        <p:txBody>
          <a:bodyPr/>
          <a:lstStyle>
            <a:lvl1pPr>
              <a:defRPr/>
            </a:lvl1pPr>
          </a:lstStyle>
          <a:p>
            <a:pPr>
              <a:defRPr/>
            </a:pPr>
            <a:fld id="{4EAF8B8B-43EB-46A0-8F22-FB187C109194}" type="slidenum">
              <a:rPr lang="en-US" altLang="zh-CN"/>
              <a:pPr>
                <a:defRPr/>
              </a:pPr>
              <a:t>‹#›</a:t>
            </a:fld>
            <a:endParaRPr lang="en-US" altLang="zh-CN"/>
          </a:p>
        </p:txBody>
      </p:sp>
    </p:spTree>
    <p:extLst>
      <p:ext uri="{BB962C8B-B14F-4D97-AF65-F5344CB8AC3E}">
        <p14:creationId xmlns:p14="http://schemas.microsoft.com/office/powerpoint/2010/main" val="3195752206"/>
      </p:ext>
    </p:extLst>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矩形 3"/>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BB45F23E-32B8-4720-AAD0-38E455108233}" type="slidenum">
              <a:rPr lang="en-US" altLang="zh-CN"/>
              <a:pPr>
                <a:defRPr/>
              </a:pPr>
              <a:t>‹#›</a:t>
            </a:fld>
            <a:endParaRPr lang="en-US" altLang="zh-CN"/>
          </a:p>
        </p:txBody>
      </p:sp>
    </p:spTree>
    <p:extLst>
      <p:ext uri="{BB962C8B-B14F-4D97-AF65-F5344CB8AC3E}">
        <p14:creationId xmlns:p14="http://schemas.microsoft.com/office/powerpoint/2010/main" val="3618517623"/>
      </p:ext>
    </p:extLst>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5206" y="274638"/>
            <a:ext cx="1471594" cy="6011882"/>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38"/>
            <a:ext cx="6686568" cy="601188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A6B3E516-6807-4DD2-82E7-5753982687E4}" type="slidenum">
              <a:rPr lang="en-US" altLang="zh-CN"/>
              <a:pPr>
                <a:defRPr/>
              </a:pPr>
              <a:t>‹#›</a:t>
            </a:fld>
            <a:endParaRPr lang="en-US" altLang="zh-CN"/>
          </a:p>
        </p:txBody>
      </p:sp>
    </p:spTree>
    <p:extLst>
      <p:ext uri="{BB962C8B-B14F-4D97-AF65-F5344CB8AC3E}">
        <p14:creationId xmlns:p14="http://schemas.microsoft.com/office/powerpoint/2010/main" val="3672039757"/>
      </p:ext>
    </p:extLst>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50938" y="101600"/>
            <a:ext cx="7793037" cy="94297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41338" y="1204913"/>
            <a:ext cx="8413750" cy="4927600"/>
          </a:xfrm>
        </p:spPr>
        <p:txBody>
          <a:bodyPr rtlCol="0">
            <a:normAutofit/>
          </a:bodyPr>
          <a:lstStyle/>
          <a:p>
            <a:pPr lvl="0"/>
            <a:endParaRPr lang="zh-CN" altLang="en-US" noProof="0" smtClean="0"/>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3BC51F6C-FB0E-4A51-A8B7-373F79282489}" type="slidenum">
              <a:rPr lang="en-US" altLang="zh-CN"/>
              <a:pPr>
                <a:defRPr/>
              </a:pPr>
              <a:t>‹#›</a:t>
            </a:fld>
            <a:endParaRPr lang="en-US" altLang="zh-CN"/>
          </a:p>
        </p:txBody>
      </p:sp>
    </p:spTree>
    <p:extLst>
      <p:ext uri="{BB962C8B-B14F-4D97-AF65-F5344CB8AC3E}">
        <p14:creationId xmlns:p14="http://schemas.microsoft.com/office/powerpoint/2010/main" val="1968638563"/>
      </p:ext>
    </p:extLst>
  </p:cSld>
  <p:clrMapOvr>
    <a:masterClrMapping/>
  </p:clrMapOvr>
  <p:transition spd="med">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101600"/>
            <a:ext cx="7793037" cy="9429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41338" y="1204913"/>
            <a:ext cx="4130675" cy="4927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24413" y="1204913"/>
            <a:ext cx="4130675" cy="4927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6358D4D3-6FC8-43CD-8EE6-01638D986E8C}" type="slidenum">
              <a:rPr lang="en-US" altLang="zh-CN"/>
              <a:pPr>
                <a:defRPr/>
              </a:pPr>
              <a:t>‹#›</a:t>
            </a:fld>
            <a:endParaRPr lang="en-US" altLang="zh-CN"/>
          </a:p>
        </p:txBody>
      </p:sp>
    </p:spTree>
    <p:extLst>
      <p:ext uri="{BB962C8B-B14F-4D97-AF65-F5344CB8AC3E}">
        <p14:creationId xmlns:p14="http://schemas.microsoft.com/office/powerpoint/2010/main" val="4201983205"/>
      </p:ext>
    </p:extLst>
  </p:cSld>
  <p:clrMapOvr>
    <a:masterClrMapping/>
  </p:clrMapOvr>
  <p:transition spd="med">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541338" y="101600"/>
            <a:ext cx="8413750" cy="6030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
        <p:nvSpPr>
          <p:cNvPr id="5" name="灯片编号占位符 5"/>
          <p:cNvSpPr>
            <a:spLocks noGrp="1"/>
          </p:cNvSpPr>
          <p:nvPr>
            <p:ph type="sldNum" sz="quarter" idx="12"/>
          </p:nvPr>
        </p:nvSpPr>
        <p:spPr/>
        <p:txBody>
          <a:bodyPr/>
          <a:lstStyle>
            <a:lvl1pPr>
              <a:defRPr/>
            </a:lvl1pPr>
          </a:lstStyle>
          <a:p>
            <a:pPr>
              <a:defRPr/>
            </a:pPr>
            <a:fld id="{018B1E96-4A48-4070-9370-B54386B268BF}" type="slidenum">
              <a:rPr lang="en-US" altLang="zh-CN"/>
              <a:pPr>
                <a:defRPr/>
              </a:pPr>
              <a:t>‹#›</a:t>
            </a:fld>
            <a:endParaRPr lang="en-US" altLang="zh-CN"/>
          </a:p>
        </p:txBody>
      </p:sp>
    </p:spTree>
    <p:extLst>
      <p:ext uri="{BB962C8B-B14F-4D97-AF65-F5344CB8AC3E}">
        <p14:creationId xmlns:p14="http://schemas.microsoft.com/office/powerpoint/2010/main" val="712324735"/>
      </p:ext>
    </p:extLst>
  </p:cSld>
  <p:clrMapOvr>
    <a:masterClrMapping/>
  </p:clrMapOvr>
  <p:transition spd="med">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p:nvSpPr>
        <p:spPr>
          <a:xfrm>
            <a:off x="685800" y="3197225"/>
            <a:ext cx="7772400"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ctrTitle"/>
          </p:nvPr>
        </p:nvSpPr>
        <p:spPr>
          <a:xfrm>
            <a:off x="685800" y="1676401"/>
            <a:ext cx="7772400" cy="1538286"/>
          </a:xfrm>
        </p:spPr>
        <p:txBody>
          <a:bodyPr anchor="b"/>
          <a:lstStyle/>
          <a:p>
            <a:r>
              <a:rPr lang="zh-CN" altLang="en-US" smtClean="0"/>
              <a:t>单击此处编辑母版标题样式</a:t>
            </a:r>
            <a:endParaRPr lang="en-US"/>
          </a:p>
        </p:txBody>
      </p:sp>
      <p:sp>
        <p:nvSpPr>
          <p:cNvPr id="3" name="副标题 2"/>
          <p:cNvSpPr>
            <a:spLocks noGrp="1"/>
          </p:cNvSpPr>
          <p:nvPr>
            <p:ph type="subTitle" idx="1"/>
          </p:nvPr>
        </p:nvSpPr>
        <p:spPr>
          <a:xfrm>
            <a:off x="1371600" y="3214686"/>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C980FE37-9AD1-45FA-A967-0F3DB064BF91}" type="slidenum">
              <a:rPr lang="en-US" altLang="zh-CN"/>
              <a:pPr>
                <a:defRPr/>
              </a:pPr>
              <a:t>‹#›</a:t>
            </a:fld>
            <a:endParaRPr lang="en-US" altLang="zh-CN"/>
          </a:p>
        </p:txBody>
      </p:sp>
    </p:spTree>
    <p:extLst>
      <p:ext uri="{BB962C8B-B14F-4D97-AF65-F5344CB8AC3E}">
        <p14:creationId xmlns:p14="http://schemas.microsoft.com/office/powerpoint/2010/main" val="1933107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a:xfrm>
            <a:off x="73025" y="6400800"/>
            <a:ext cx="3200400" cy="284163"/>
          </a:xfrm>
        </p:spPr>
        <p:txBody>
          <a:bodyPr/>
          <a:lstStyle>
            <a:lvl1pPr>
              <a:defRPr/>
            </a:lvl1pPr>
          </a:lstStyle>
          <a:p>
            <a:pPr>
              <a:defRPr/>
            </a:pPr>
            <a:endParaRPr lang="en-US" altLang="zh-CN"/>
          </a:p>
        </p:txBody>
      </p:sp>
      <p:sp>
        <p:nvSpPr>
          <p:cNvPr id="6" name="页脚占位符 4"/>
          <p:cNvSpPr>
            <a:spLocks noGrp="1"/>
          </p:cNvSpPr>
          <p:nvPr>
            <p:ph type="ftr" sz="quarter" idx="11"/>
          </p:nvPr>
        </p:nvSpPr>
        <p:spPr>
          <a:xfrm>
            <a:off x="5330825" y="6400800"/>
            <a:ext cx="3733800" cy="284163"/>
          </a:xfrm>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5BB67715-65D9-4F03-B706-7C3EDD3149F2}" type="slidenum">
              <a:rPr lang="en-US" altLang="zh-CN"/>
              <a:pPr>
                <a:defRPr/>
              </a:pPr>
              <a:t>‹#›</a:t>
            </a:fld>
            <a:endParaRPr lang="en-US" altLang="zh-CN"/>
          </a:p>
        </p:txBody>
      </p:sp>
    </p:spTree>
    <p:extLst>
      <p:ext uri="{BB962C8B-B14F-4D97-AF65-F5344CB8AC3E}">
        <p14:creationId xmlns:p14="http://schemas.microsoft.com/office/powerpoint/2010/main" val="26429056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矩形 3"/>
          <p:cNvSpPr/>
          <p:nvPr/>
        </p:nvSpPr>
        <p:spPr>
          <a:xfrm>
            <a:off x="685800" y="3143250"/>
            <a:ext cx="7772400"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a:xfrm>
            <a:off x="722313" y="3143248"/>
            <a:ext cx="7772400" cy="1362075"/>
          </a:xfrm>
        </p:spPr>
        <p:txBody>
          <a:bodyPr anchor="t"/>
          <a:lstStyle>
            <a:lvl1pPr algn="ctr">
              <a:defRPr sz="4000" b="0" cap="all"/>
            </a:lvl1pPr>
          </a:lstStyle>
          <a:p>
            <a:r>
              <a:rPr lang="zh-CN" altLang="en-US" smtClean="0"/>
              <a:t>单击此处编辑母版标题样式</a:t>
            </a:r>
            <a:endParaRPr lang="en-US"/>
          </a:p>
        </p:txBody>
      </p:sp>
      <p:sp>
        <p:nvSpPr>
          <p:cNvPr id="3" name="文本占位符 2"/>
          <p:cNvSpPr>
            <a:spLocks noGrp="1"/>
          </p:cNvSpPr>
          <p:nvPr>
            <p:ph type="body" idx="1"/>
          </p:nvPr>
        </p:nvSpPr>
        <p:spPr>
          <a:xfrm>
            <a:off x="722313" y="1643061"/>
            <a:ext cx="7772400" cy="1500187"/>
          </a:xfrm>
        </p:spPr>
        <p:txBody>
          <a:bodyPr anchor="b"/>
          <a:lstStyle>
            <a:lvl1pPr marL="0" indent="0" algn="ctr">
              <a:buNone/>
              <a:defRPr sz="2000">
                <a:solidFill>
                  <a:schemeClr val="tx1">
                    <a:tint val="75000"/>
                  </a:schemeClr>
                </a:solidFill>
              </a:defRPr>
            </a:lvl1pPr>
            <a:lvl2pPr marL="457200" indent="0" algn="ctr">
              <a:buNone/>
              <a:defRPr sz="1800">
                <a:solidFill>
                  <a:schemeClr val="tx1">
                    <a:tint val="75000"/>
                  </a:schemeClr>
                </a:solidFill>
              </a:defRPr>
            </a:lvl2pPr>
            <a:lvl3pPr marL="914400" indent="0" algn="ctr">
              <a:buNone/>
              <a:defRPr sz="1600">
                <a:solidFill>
                  <a:schemeClr val="tx1">
                    <a:tint val="75000"/>
                  </a:schemeClr>
                </a:solidFill>
              </a:defRPr>
            </a:lvl3pPr>
            <a:lvl4pPr marL="1371600" indent="0" algn="ctr">
              <a:buNone/>
              <a:defRPr sz="1400">
                <a:solidFill>
                  <a:schemeClr val="tx1">
                    <a:tint val="75000"/>
                  </a:schemeClr>
                </a:solidFill>
              </a:defRPr>
            </a:lvl4pPr>
            <a:lvl5pPr marL="1828800" indent="0" algn="ctr">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E83C78AD-B3AB-4EFD-BF6A-09C621BBF342}" type="slidenum">
              <a:rPr lang="en-US" altLang="zh-CN"/>
              <a:pPr>
                <a:defRPr/>
              </a:pPr>
              <a:t>‹#›</a:t>
            </a:fld>
            <a:endParaRPr lang="en-US" altLang="zh-CN"/>
          </a:p>
        </p:txBody>
      </p:sp>
    </p:spTree>
    <p:extLst>
      <p:ext uri="{BB962C8B-B14F-4D97-AF65-F5344CB8AC3E}">
        <p14:creationId xmlns:p14="http://schemas.microsoft.com/office/powerpoint/2010/main" val="41524809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矩形 4"/>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日期占位符 4"/>
          <p:cNvSpPr>
            <a:spLocks noGrp="1"/>
          </p:cNvSpPr>
          <p:nvPr>
            <p:ph type="dt" sz="half" idx="10"/>
          </p:nvPr>
        </p:nvSpPr>
        <p:spPr/>
        <p:txBody>
          <a:bodyPr/>
          <a:lstStyle>
            <a:lvl1pPr>
              <a:defRPr/>
            </a:lvl1pPr>
          </a:lstStyle>
          <a:p>
            <a:pPr>
              <a:defRPr/>
            </a:pPr>
            <a:endParaRPr lang="en-US" altLang="zh-CN"/>
          </a:p>
        </p:txBody>
      </p:sp>
      <p:sp>
        <p:nvSpPr>
          <p:cNvPr id="7" name="页脚占位符 5"/>
          <p:cNvSpPr>
            <a:spLocks noGrp="1"/>
          </p:cNvSpPr>
          <p:nvPr>
            <p:ph type="ftr" sz="quarter" idx="11"/>
          </p:nvPr>
        </p:nvSpPr>
        <p:spPr/>
        <p:txBody>
          <a:bodyPr/>
          <a:lstStyle>
            <a:lvl1pPr>
              <a:defRPr/>
            </a:lvl1pPr>
          </a:lstStyle>
          <a:p>
            <a:pPr>
              <a:defRPr/>
            </a:pPr>
            <a:endParaRPr lang="en-US" altLang="zh-CN"/>
          </a:p>
        </p:txBody>
      </p:sp>
      <p:sp>
        <p:nvSpPr>
          <p:cNvPr id="8" name="灯片编号占位符 6"/>
          <p:cNvSpPr>
            <a:spLocks noGrp="1"/>
          </p:cNvSpPr>
          <p:nvPr>
            <p:ph type="sldNum" sz="quarter" idx="12"/>
          </p:nvPr>
        </p:nvSpPr>
        <p:spPr/>
        <p:txBody>
          <a:bodyPr/>
          <a:lstStyle>
            <a:lvl1pPr>
              <a:defRPr/>
            </a:lvl1pPr>
          </a:lstStyle>
          <a:p>
            <a:pPr>
              <a:defRPr/>
            </a:pPr>
            <a:fld id="{45AC1DB1-12A9-4E99-90B5-0C6259915DB2}" type="slidenum">
              <a:rPr lang="en-US" altLang="zh-CN"/>
              <a:pPr>
                <a:defRPr/>
              </a:pPr>
              <a:t>‹#›</a:t>
            </a:fld>
            <a:endParaRPr lang="en-US" altLang="zh-CN"/>
          </a:p>
        </p:txBody>
      </p:sp>
    </p:spTree>
    <p:extLst>
      <p:ext uri="{BB962C8B-B14F-4D97-AF65-F5344CB8AC3E}">
        <p14:creationId xmlns:p14="http://schemas.microsoft.com/office/powerpoint/2010/main" val="3169731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矩形 6"/>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日期占位符 6"/>
          <p:cNvSpPr>
            <a:spLocks noGrp="1"/>
          </p:cNvSpPr>
          <p:nvPr>
            <p:ph type="dt" sz="half" idx="10"/>
          </p:nvPr>
        </p:nvSpPr>
        <p:spPr/>
        <p:txBody>
          <a:bodyPr/>
          <a:lstStyle>
            <a:lvl1pPr>
              <a:defRPr/>
            </a:lvl1pPr>
          </a:lstStyle>
          <a:p>
            <a:pPr>
              <a:defRPr/>
            </a:pPr>
            <a:endParaRPr lang="en-US" altLang="zh-CN"/>
          </a:p>
        </p:txBody>
      </p:sp>
      <p:sp>
        <p:nvSpPr>
          <p:cNvPr id="9" name="页脚占位符 7"/>
          <p:cNvSpPr>
            <a:spLocks noGrp="1"/>
          </p:cNvSpPr>
          <p:nvPr>
            <p:ph type="ftr" sz="quarter" idx="11"/>
          </p:nvPr>
        </p:nvSpPr>
        <p:spPr/>
        <p:txBody>
          <a:bodyPr/>
          <a:lstStyle>
            <a:lvl1pPr>
              <a:defRPr/>
            </a:lvl1pPr>
          </a:lstStyle>
          <a:p>
            <a:pPr>
              <a:defRPr/>
            </a:pPr>
            <a:endParaRPr lang="en-US" altLang="zh-CN"/>
          </a:p>
        </p:txBody>
      </p:sp>
      <p:sp>
        <p:nvSpPr>
          <p:cNvPr id="10" name="灯片编号占位符 8"/>
          <p:cNvSpPr>
            <a:spLocks noGrp="1"/>
          </p:cNvSpPr>
          <p:nvPr>
            <p:ph type="sldNum" sz="quarter" idx="12"/>
          </p:nvPr>
        </p:nvSpPr>
        <p:spPr/>
        <p:txBody>
          <a:bodyPr/>
          <a:lstStyle>
            <a:lvl1pPr>
              <a:defRPr/>
            </a:lvl1pPr>
          </a:lstStyle>
          <a:p>
            <a:pPr>
              <a:defRPr/>
            </a:pPr>
            <a:fld id="{BD2E43DE-032D-4F5A-878E-AA17AC48713A}" type="slidenum">
              <a:rPr lang="en-US" altLang="zh-CN"/>
              <a:pPr>
                <a:defRPr/>
              </a:pPr>
              <a:t>‹#›</a:t>
            </a:fld>
            <a:endParaRPr lang="en-US" altLang="zh-CN"/>
          </a:p>
        </p:txBody>
      </p:sp>
    </p:spTree>
    <p:extLst>
      <p:ext uri="{BB962C8B-B14F-4D97-AF65-F5344CB8AC3E}">
        <p14:creationId xmlns:p14="http://schemas.microsoft.com/office/powerpoint/2010/main" val="3416983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a:xfrm>
            <a:off x="73025" y="6400800"/>
            <a:ext cx="3200400" cy="284163"/>
          </a:xfrm>
        </p:spPr>
        <p:txBody>
          <a:bodyPr/>
          <a:lstStyle>
            <a:lvl1pPr>
              <a:defRPr/>
            </a:lvl1pPr>
          </a:lstStyle>
          <a:p>
            <a:pPr>
              <a:defRPr/>
            </a:pPr>
            <a:endParaRPr lang="en-US" altLang="zh-CN"/>
          </a:p>
        </p:txBody>
      </p:sp>
      <p:sp>
        <p:nvSpPr>
          <p:cNvPr id="6" name="页脚占位符 4"/>
          <p:cNvSpPr>
            <a:spLocks noGrp="1"/>
          </p:cNvSpPr>
          <p:nvPr>
            <p:ph type="ftr" sz="quarter" idx="11"/>
          </p:nvPr>
        </p:nvSpPr>
        <p:spPr>
          <a:xfrm>
            <a:off x="5330825" y="6400800"/>
            <a:ext cx="3733800" cy="284163"/>
          </a:xfrm>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437CE58C-0E51-4F6F-8CC5-BE3729AA6153}" type="slidenum">
              <a:rPr lang="en-US" altLang="zh-CN"/>
              <a:pPr>
                <a:defRPr/>
              </a:pPr>
              <a:t>‹#›</a:t>
            </a:fld>
            <a:endParaRPr lang="en-US" altLang="zh-CN"/>
          </a:p>
        </p:txBody>
      </p:sp>
    </p:spTree>
    <p:extLst>
      <p:ext uri="{BB962C8B-B14F-4D97-AF65-F5344CB8AC3E}">
        <p14:creationId xmlns:p14="http://schemas.microsoft.com/office/powerpoint/2010/main" val="1284653968"/>
      </p:ext>
    </p:extLst>
  </p:cSld>
  <p:clrMapOvr>
    <a:masterClrMapping/>
  </p:clrMapOvr>
  <p:transition spd="med">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4" name="日期占位符 2"/>
          <p:cNvSpPr>
            <a:spLocks noGrp="1"/>
          </p:cNvSpPr>
          <p:nvPr>
            <p:ph type="dt" sz="half" idx="10"/>
          </p:nvPr>
        </p:nvSpPr>
        <p:spPr/>
        <p:txBody>
          <a:bodyPr/>
          <a:lstStyle>
            <a:lvl1pPr>
              <a:defRPr/>
            </a:lvl1pPr>
          </a:lstStyle>
          <a:p>
            <a:pPr>
              <a:defRPr/>
            </a:pPr>
            <a:endParaRPr lang="en-US" altLang="zh-CN"/>
          </a:p>
        </p:txBody>
      </p:sp>
      <p:sp>
        <p:nvSpPr>
          <p:cNvPr id="5" name="页脚占位符 3"/>
          <p:cNvSpPr>
            <a:spLocks noGrp="1"/>
          </p:cNvSpPr>
          <p:nvPr>
            <p:ph type="ftr" sz="quarter" idx="11"/>
          </p:nvPr>
        </p:nvSpPr>
        <p:spPr/>
        <p:txBody>
          <a:bodyPr/>
          <a:lstStyle>
            <a:lvl1pPr>
              <a:defRPr/>
            </a:lvl1pPr>
          </a:lstStyle>
          <a:p>
            <a:pPr>
              <a:defRPr/>
            </a:pPr>
            <a:endParaRPr lang="en-US" altLang="zh-CN"/>
          </a:p>
        </p:txBody>
      </p:sp>
      <p:sp>
        <p:nvSpPr>
          <p:cNvPr id="6" name="灯片编号占位符 4"/>
          <p:cNvSpPr>
            <a:spLocks noGrp="1"/>
          </p:cNvSpPr>
          <p:nvPr>
            <p:ph type="sldNum" sz="quarter" idx="12"/>
          </p:nvPr>
        </p:nvSpPr>
        <p:spPr/>
        <p:txBody>
          <a:bodyPr/>
          <a:lstStyle>
            <a:lvl1pPr>
              <a:defRPr/>
            </a:lvl1pPr>
          </a:lstStyle>
          <a:p>
            <a:pPr>
              <a:defRPr/>
            </a:pPr>
            <a:fld id="{958FAC43-1034-4F54-831D-0631335F5A5B}" type="slidenum">
              <a:rPr lang="en-US" altLang="zh-CN"/>
              <a:pPr>
                <a:defRPr/>
              </a:pPr>
              <a:t>‹#›</a:t>
            </a:fld>
            <a:endParaRPr lang="en-US" altLang="zh-CN"/>
          </a:p>
        </p:txBody>
      </p:sp>
    </p:spTree>
    <p:extLst>
      <p:ext uri="{BB962C8B-B14F-4D97-AF65-F5344CB8AC3E}">
        <p14:creationId xmlns:p14="http://schemas.microsoft.com/office/powerpoint/2010/main" val="3696780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en-US" altLang="zh-CN"/>
          </a:p>
        </p:txBody>
      </p:sp>
      <p:sp>
        <p:nvSpPr>
          <p:cNvPr id="3" name="页脚占位符 2"/>
          <p:cNvSpPr>
            <a:spLocks noGrp="1"/>
          </p:cNvSpPr>
          <p:nvPr>
            <p:ph type="ftr" sz="quarter" idx="11"/>
          </p:nvPr>
        </p:nvSpPr>
        <p:spPr/>
        <p:txBody>
          <a:bodyPr/>
          <a:lstStyle>
            <a:lvl1pPr>
              <a:defRPr/>
            </a:lvl1pPr>
          </a:lstStyle>
          <a:p>
            <a:pPr>
              <a:defRPr/>
            </a:pPr>
            <a:endParaRPr lang="en-US" altLang="zh-CN"/>
          </a:p>
        </p:txBody>
      </p:sp>
      <p:sp>
        <p:nvSpPr>
          <p:cNvPr id="4" name="灯片编号占位符 3"/>
          <p:cNvSpPr>
            <a:spLocks noGrp="1"/>
          </p:cNvSpPr>
          <p:nvPr>
            <p:ph type="sldNum" sz="quarter" idx="12"/>
          </p:nvPr>
        </p:nvSpPr>
        <p:spPr/>
        <p:txBody>
          <a:bodyPr/>
          <a:lstStyle>
            <a:lvl1pPr>
              <a:defRPr/>
            </a:lvl1pPr>
          </a:lstStyle>
          <a:p>
            <a:pPr>
              <a:defRPr/>
            </a:pPr>
            <a:fld id="{352D706A-7EFE-45FF-ADAD-92B2222F4EEC}" type="slidenum">
              <a:rPr lang="en-US" altLang="zh-CN"/>
              <a:pPr>
                <a:defRPr/>
              </a:pPr>
              <a:t>‹#›</a:t>
            </a:fld>
            <a:endParaRPr lang="en-US" altLang="zh-CN"/>
          </a:p>
        </p:txBody>
      </p:sp>
    </p:spTree>
    <p:extLst>
      <p:ext uri="{BB962C8B-B14F-4D97-AF65-F5344CB8AC3E}">
        <p14:creationId xmlns:p14="http://schemas.microsoft.com/office/powerpoint/2010/main" val="2854740058"/>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矩形 4"/>
          <p:cNvSpPr/>
          <p:nvPr/>
        </p:nvSpPr>
        <p:spPr>
          <a:xfrm>
            <a:off x="2786063" y="1054100"/>
            <a:ext cx="5903912"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a:xfrm>
            <a:off x="2786050" y="228600"/>
            <a:ext cx="5900752" cy="842946"/>
          </a:xfrm>
        </p:spPr>
        <p:txBody>
          <a:bodyPr anchor="b"/>
          <a:lstStyle>
            <a:lvl1pPr algn="ctr">
              <a:defRPr sz="2800" b="0"/>
            </a:lvl1pPr>
          </a:lstStyle>
          <a:p>
            <a:r>
              <a:rPr lang="zh-CN" altLang="en-US" smtClean="0"/>
              <a:t>单击此处编辑母版标题样式</a:t>
            </a:r>
            <a:endParaRPr lang="en-US"/>
          </a:p>
        </p:txBody>
      </p:sp>
      <p:sp>
        <p:nvSpPr>
          <p:cNvPr id="3" name="内容占位符 2"/>
          <p:cNvSpPr>
            <a:spLocks noGrp="1"/>
          </p:cNvSpPr>
          <p:nvPr>
            <p:ph idx="1"/>
          </p:nvPr>
        </p:nvSpPr>
        <p:spPr>
          <a:xfrm>
            <a:off x="2786050" y="1142984"/>
            <a:ext cx="5900750" cy="51435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457205" y="1142984"/>
            <a:ext cx="2257408" cy="5143536"/>
          </a:xfrm>
        </p:spPr>
        <p:txBody>
          <a:bodyPr anchor="ct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日期占位符 4"/>
          <p:cNvSpPr>
            <a:spLocks noGrp="1"/>
          </p:cNvSpPr>
          <p:nvPr>
            <p:ph type="dt" sz="half" idx="10"/>
          </p:nvPr>
        </p:nvSpPr>
        <p:spPr/>
        <p:txBody>
          <a:bodyPr/>
          <a:lstStyle>
            <a:lvl1pPr>
              <a:defRPr/>
            </a:lvl1pPr>
          </a:lstStyle>
          <a:p>
            <a:pPr>
              <a:defRPr/>
            </a:pPr>
            <a:endParaRPr lang="en-US" altLang="zh-CN"/>
          </a:p>
        </p:txBody>
      </p:sp>
      <p:sp>
        <p:nvSpPr>
          <p:cNvPr id="7" name="页脚占位符 5"/>
          <p:cNvSpPr>
            <a:spLocks noGrp="1"/>
          </p:cNvSpPr>
          <p:nvPr>
            <p:ph type="ftr" sz="quarter" idx="11"/>
          </p:nvPr>
        </p:nvSpPr>
        <p:spPr/>
        <p:txBody>
          <a:bodyPr/>
          <a:lstStyle>
            <a:lvl1pPr>
              <a:defRPr/>
            </a:lvl1pPr>
          </a:lstStyle>
          <a:p>
            <a:pPr>
              <a:defRPr/>
            </a:pPr>
            <a:endParaRPr lang="en-US" altLang="zh-CN"/>
          </a:p>
        </p:txBody>
      </p:sp>
      <p:sp>
        <p:nvSpPr>
          <p:cNvPr id="8" name="灯片编号占位符 6"/>
          <p:cNvSpPr>
            <a:spLocks noGrp="1"/>
          </p:cNvSpPr>
          <p:nvPr>
            <p:ph type="sldNum" sz="quarter" idx="12"/>
          </p:nvPr>
        </p:nvSpPr>
        <p:spPr/>
        <p:txBody>
          <a:bodyPr/>
          <a:lstStyle>
            <a:lvl1pPr>
              <a:defRPr/>
            </a:lvl1pPr>
          </a:lstStyle>
          <a:p>
            <a:pPr>
              <a:defRPr/>
            </a:pPr>
            <a:fld id="{1EF9A81F-9BA0-488B-8B6F-AE803C4DB1F5}" type="slidenum">
              <a:rPr lang="en-US" altLang="zh-CN"/>
              <a:pPr>
                <a:defRPr/>
              </a:pPr>
              <a:t>‹#›</a:t>
            </a:fld>
            <a:endParaRPr lang="en-US" altLang="zh-CN"/>
          </a:p>
        </p:txBody>
      </p:sp>
    </p:spTree>
    <p:extLst>
      <p:ext uri="{BB962C8B-B14F-4D97-AF65-F5344CB8AC3E}">
        <p14:creationId xmlns:p14="http://schemas.microsoft.com/office/powerpoint/2010/main" val="14907325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33400" y="304800"/>
            <a:ext cx="6400800" cy="685800"/>
          </a:xfrm>
        </p:spPr>
        <p:txBody>
          <a:bodyPr/>
          <a:lstStyle>
            <a:lvl1pPr algn="l">
              <a:defRPr sz="2400" b="0"/>
            </a:lvl1pPr>
          </a:lstStyle>
          <a:p>
            <a:r>
              <a:rPr lang="zh-CN" altLang="en-US" smtClean="0"/>
              <a:t>单击此处编辑母版标题样式</a:t>
            </a:r>
            <a:endParaRPr lang="en-US"/>
          </a:p>
        </p:txBody>
      </p:sp>
      <p:sp>
        <p:nvSpPr>
          <p:cNvPr id="3" name="图片占位符 2"/>
          <p:cNvSpPr>
            <a:spLocks noGrp="1"/>
          </p:cNvSpPr>
          <p:nvPr>
            <p:ph type="pic" idx="1"/>
          </p:nvPr>
        </p:nvSpPr>
        <p:spPr>
          <a:xfrm>
            <a:off x="701552" y="1143000"/>
            <a:ext cx="7223248" cy="3980172"/>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a:p>
        </p:txBody>
      </p:sp>
      <p:sp>
        <p:nvSpPr>
          <p:cNvPr id="4" name="文本占位符 3"/>
          <p:cNvSpPr>
            <a:spLocks noGrp="1"/>
          </p:cNvSpPr>
          <p:nvPr>
            <p:ph type="body" sz="half" idx="2"/>
          </p:nvPr>
        </p:nvSpPr>
        <p:spPr>
          <a:xfrm>
            <a:off x="2362200" y="5410200"/>
            <a:ext cx="5657888" cy="804862"/>
          </a:xfrm>
        </p:spPr>
        <p:txBody>
          <a:bodyPr anchor="ctr"/>
          <a:lstStyle>
            <a:lvl1pPr marL="0" indent="0" algn="r">
              <a:buNone/>
              <a:defRPr sz="1200" b="0"/>
            </a:lvl1pPr>
            <a:lvl2pPr marL="457200" indent="0" algn="r">
              <a:buNone/>
              <a:defRPr sz="1200" b="0"/>
            </a:lvl2pPr>
            <a:lvl3pPr marL="914400" indent="0" algn="r">
              <a:buNone/>
              <a:defRPr sz="1200" b="0"/>
            </a:lvl3pPr>
            <a:lvl4pPr marL="1371600" indent="0" algn="r">
              <a:buNone/>
              <a:defRPr sz="1200" b="0"/>
            </a:lvl4pPr>
            <a:lvl5pPr marL="1828800" indent="0" algn="r">
              <a:buNone/>
              <a:defRPr sz="1200" b="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00988061-3757-45F2-8398-3A5BA024D9AF}" type="slidenum">
              <a:rPr lang="en-US" altLang="zh-CN"/>
              <a:pPr>
                <a:defRPr/>
              </a:pPr>
              <a:t>‹#›</a:t>
            </a:fld>
            <a:endParaRPr lang="en-US" altLang="zh-CN"/>
          </a:p>
        </p:txBody>
      </p:sp>
    </p:spTree>
    <p:extLst>
      <p:ext uri="{BB962C8B-B14F-4D97-AF65-F5344CB8AC3E}">
        <p14:creationId xmlns:p14="http://schemas.microsoft.com/office/powerpoint/2010/main" val="86043896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矩形 3"/>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C366F993-A1F4-4FDA-8F24-1998B1DEE963}" type="slidenum">
              <a:rPr lang="en-US" altLang="zh-CN"/>
              <a:pPr>
                <a:defRPr/>
              </a:pPr>
              <a:t>‹#›</a:t>
            </a:fld>
            <a:endParaRPr lang="en-US" altLang="zh-CN"/>
          </a:p>
        </p:txBody>
      </p:sp>
    </p:spTree>
    <p:extLst>
      <p:ext uri="{BB962C8B-B14F-4D97-AF65-F5344CB8AC3E}">
        <p14:creationId xmlns:p14="http://schemas.microsoft.com/office/powerpoint/2010/main" val="28829585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5206" y="274638"/>
            <a:ext cx="1471594" cy="6011882"/>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38"/>
            <a:ext cx="6686568" cy="601188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55292138-5E65-4228-BAB8-0A3F4F1E09F1}" type="slidenum">
              <a:rPr lang="en-US" altLang="zh-CN"/>
              <a:pPr>
                <a:defRPr/>
              </a:pPr>
              <a:t>‹#›</a:t>
            </a:fld>
            <a:endParaRPr lang="en-US" altLang="zh-CN"/>
          </a:p>
        </p:txBody>
      </p:sp>
    </p:spTree>
    <p:extLst>
      <p:ext uri="{BB962C8B-B14F-4D97-AF65-F5344CB8AC3E}">
        <p14:creationId xmlns:p14="http://schemas.microsoft.com/office/powerpoint/2010/main" val="1583453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矩形 3"/>
          <p:cNvSpPr/>
          <p:nvPr/>
        </p:nvSpPr>
        <p:spPr>
          <a:xfrm>
            <a:off x="685800" y="3143250"/>
            <a:ext cx="7772400"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a:xfrm>
            <a:off x="722313" y="3143248"/>
            <a:ext cx="7772400" cy="1362075"/>
          </a:xfrm>
        </p:spPr>
        <p:txBody>
          <a:bodyPr anchor="t"/>
          <a:lstStyle>
            <a:lvl1pPr algn="ctr">
              <a:defRPr sz="4000" b="0" cap="all"/>
            </a:lvl1pPr>
          </a:lstStyle>
          <a:p>
            <a:r>
              <a:rPr lang="zh-CN" altLang="en-US" smtClean="0"/>
              <a:t>单击此处编辑母版标题样式</a:t>
            </a:r>
            <a:endParaRPr lang="en-US"/>
          </a:p>
        </p:txBody>
      </p:sp>
      <p:sp>
        <p:nvSpPr>
          <p:cNvPr id="3" name="文本占位符 2"/>
          <p:cNvSpPr>
            <a:spLocks noGrp="1"/>
          </p:cNvSpPr>
          <p:nvPr>
            <p:ph type="body" idx="1"/>
          </p:nvPr>
        </p:nvSpPr>
        <p:spPr>
          <a:xfrm>
            <a:off x="722313" y="1643061"/>
            <a:ext cx="7772400" cy="1500187"/>
          </a:xfrm>
        </p:spPr>
        <p:txBody>
          <a:bodyPr anchor="b"/>
          <a:lstStyle>
            <a:lvl1pPr marL="0" indent="0" algn="ctr">
              <a:buNone/>
              <a:defRPr sz="2000">
                <a:solidFill>
                  <a:schemeClr val="tx1">
                    <a:tint val="75000"/>
                  </a:schemeClr>
                </a:solidFill>
              </a:defRPr>
            </a:lvl1pPr>
            <a:lvl2pPr marL="457200" indent="0" algn="ctr">
              <a:buNone/>
              <a:defRPr sz="1800">
                <a:solidFill>
                  <a:schemeClr val="tx1">
                    <a:tint val="75000"/>
                  </a:schemeClr>
                </a:solidFill>
              </a:defRPr>
            </a:lvl2pPr>
            <a:lvl3pPr marL="914400" indent="0" algn="ctr">
              <a:buNone/>
              <a:defRPr sz="1600">
                <a:solidFill>
                  <a:schemeClr val="tx1">
                    <a:tint val="75000"/>
                  </a:schemeClr>
                </a:solidFill>
              </a:defRPr>
            </a:lvl3pPr>
            <a:lvl4pPr marL="1371600" indent="0" algn="ctr">
              <a:buNone/>
              <a:defRPr sz="1400">
                <a:solidFill>
                  <a:schemeClr val="tx1">
                    <a:tint val="75000"/>
                  </a:schemeClr>
                </a:solidFill>
              </a:defRPr>
            </a:lvl4pPr>
            <a:lvl5pPr marL="1828800" indent="0" algn="ctr">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A54F431F-A80A-4DDB-93AC-F2982DA1CA5B}" type="slidenum">
              <a:rPr lang="en-US" altLang="zh-CN"/>
              <a:pPr>
                <a:defRPr/>
              </a:pPr>
              <a:t>‹#›</a:t>
            </a:fld>
            <a:endParaRPr lang="en-US" altLang="zh-CN"/>
          </a:p>
        </p:txBody>
      </p:sp>
    </p:spTree>
    <p:extLst>
      <p:ext uri="{BB962C8B-B14F-4D97-AF65-F5344CB8AC3E}">
        <p14:creationId xmlns:p14="http://schemas.microsoft.com/office/powerpoint/2010/main" val="1144409874"/>
      </p:ext>
    </p:extLst>
  </p:cSld>
  <p:clrMapOvr>
    <a:masterClrMapping/>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矩形 4"/>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日期占位符 4"/>
          <p:cNvSpPr>
            <a:spLocks noGrp="1"/>
          </p:cNvSpPr>
          <p:nvPr>
            <p:ph type="dt" sz="half" idx="10"/>
          </p:nvPr>
        </p:nvSpPr>
        <p:spPr/>
        <p:txBody>
          <a:bodyPr/>
          <a:lstStyle>
            <a:lvl1pPr>
              <a:defRPr/>
            </a:lvl1pPr>
          </a:lstStyle>
          <a:p>
            <a:pPr>
              <a:defRPr/>
            </a:pPr>
            <a:endParaRPr lang="en-US" altLang="zh-CN"/>
          </a:p>
        </p:txBody>
      </p:sp>
      <p:sp>
        <p:nvSpPr>
          <p:cNvPr id="7" name="页脚占位符 5"/>
          <p:cNvSpPr>
            <a:spLocks noGrp="1"/>
          </p:cNvSpPr>
          <p:nvPr>
            <p:ph type="ftr" sz="quarter" idx="11"/>
          </p:nvPr>
        </p:nvSpPr>
        <p:spPr/>
        <p:txBody>
          <a:bodyPr/>
          <a:lstStyle>
            <a:lvl1pPr>
              <a:defRPr/>
            </a:lvl1pPr>
          </a:lstStyle>
          <a:p>
            <a:pPr>
              <a:defRPr/>
            </a:pPr>
            <a:endParaRPr lang="en-US" altLang="zh-CN"/>
          </a:p>
        </p:txBody>
      </p:sp>
      <p:sp>
        <p:nvSpPr>
          <p:cNvPr id="8" name="灯片编号占位符 6"/>
          <p:cNvSpPr>
            <a:spLocks noGrp="1"/>
          </p:cNvSpPr>
          <p:nvPr>
            <p:ph type="sldNum" sz="quarter" idx="12"/>
          </p:nvPr>
        </p:nvSpPr>
        <p:spPr/>
        <p:txBody>
          <a:bodyPr/>
          <a:lstStyle>
            <a:lvl1pPr>
              <a:defRPr/>
            </a:lvl1pPr>
          </a:lstStyle>
          <a:p>
            <a:pPr>
              <a:defRPr/>
            </a:pPr>
            <a:fld id="{6E5B92D8-13A4-416E-97BF-690A519268CA}" type="slidenum">
              <a:rPr lang="en-US" altLang="zh-CN"/>
              <a:pPr>
                <a:defRPr/>
              </a:pPr>
              <a:t>‹#›</a:t>
            </a:fld>
            <a:endParaRPr lang="en-US" altLang="zh-CN"/>
          </a:p>
        </p:txBody>
      </p:sp>
    </p:spTree>
    <p:extLst>
      <p:ext uri="{BB962C8B-B14F-4D97-AF65-F5344CB8AC3E}">
        <p14:creationId xmlns:p14="http://schemas.microsoft.com/office/powerpoint/2010/main" val="712349591"/>
      </p:ext>
    </p:extLst>
  </p:cSld>
  <p:clrMapOvr>
    <a:masterClrMapping/>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矩形 6"/>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日期占位符 6"/>
          <p:cNvSpPr>
            <a:spLocks noGrp="1"/>
          </p:cNvSpPr>
          <p:nvPr>
            <p:ph type="dt" sz="half" idx="10"/>
          </p:nvPr>
        </p:nvSpPr>
        <p:spPr/>
        <p:txBody>
          <a:bodyPr/>
          <a:lstStyle>
            <a:lvl1pPr>
              <a:defRPr/>
            </a:lvl1pPr>
          </a:lstStyle>
          <a:p>
            <a:pPr>
              <a:defRPr/>
            </a:pPr>
            <a:endParaRPr lang="en-US" altLang="zh-CN"/>
          </a:p>
        </p:txBody>
      </p:sp>
      <p:sp>
        <p:nvSpPr>
          <p:cNvPr id="9" name="页脚占位符 7"/>
          <p:cNvSpPr>
            <a:spLocks noGrp="1"/>
          </p:cNvSpPr>
          <p:nvPr>
            <p:ph type="ftr" sz="quarter" idx="11"/>
          </p:nvPr>
        </p:nvSpPr>
        <p:spPr/>
        <p:txBody>
          <a:bodyPr/>
          <a:lstStyle>
            <a:lvl1pPr>
              <a:defRPr/>
            </a:lvl1pPr>
          </a:lstStyle>
          <a:p>
            <a:pPr>
              <a:defRPr/>
            </a:pPr>
            <a:endParaRPr lang="en-US" altLang="zh-CN"/>
          </a:p>
        </p:txBody>
      </p:sp>
      <p:sp>
        <p:nvSpPr>
          <p:cNvPr id="10" name="灯片编号占位符 8"/>
          <p:cNvSpPr>
            <a:spLocks noGrp="1"/>
          </p:cNvSpPr>
          <p:nvPr>
            <p:ph type="sldNum" sz="quarter" idx="12"/>
          </p:nvPr>
        </p:nvSpPr>
        <p:spPr/>
        <p:txBody>
          <a:bodyPr/>
          <a:lstStyle>
            <a:lvl1pPr>
              <a:defRPr/>
            </a:lvl1pPr>
          </a:lstStyle>
          <a:p>
            <a:pPr>
              <a:defRPr/>
            </a:pPr>
            <a:fld id="{3E183F3D-F753-4FF8-8CDA-2C564C60CCAA}" type="slidenum">
              <a:rPr lang="en-US" altLang="zh-CN"/>
              <a:pPr>
                <a:defRPr/>
              </a:pPr>
              <a:t>‹#›</a:t>
            </a:fld>
            <a:endParaRPr lang="en-US" altLang="zh-CN"/>
          </a:p>
        </p:txBody>
      </p:sp>
    </p:spTree>
    <p:extLst>
      <p:ext uri="{BB962C8B-B14F-4D97-AF65-F5344CB8AC3E}">
        <p14:creationId xmlns:p14="http://schemas.microsoft.com/office/powerpoint/2010/main" val="3800544712"/>
      </p:ext>
    </p:extLst>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4" name="日期占位符 2"/>
          <p:cNvSpPr>
            <a:spLocks noGrp="1"/>
          </p:cNvSpPr>
          <p:nvPr>
            <p:ph type="dt" sz="half" idx="10"/>
          </p:nvPr>
        </p:nvSpPr>
        <p:spPr/>
        <p:txBody>
          <a:bodyPr/>
          <a:lstStyle>
            <a:lvl1pPr>
              <a:defRPr/>
            </a:lvl1pPr>
          </a:lstStyle>
          <a:p>
            <a:pPr>
              <a:defRPr/>
            </a:pPr>
            <a:endParaRPr lang="en-US" altLang="zh-CN"/>
          </a:p>
        </p:txBody>
      </p:sp>
      <p:sp>
        <p:nvSpPr>
          <p:cNvPr id="5" name="页脚占位符 3"/>
          <p:cNvSpPr>
            <a:spLocks noGrp="1"/>
          </p:cNvSpPr>
          <p:nvPr>
            <p:ph type="ftr" sz="quarter" idx="11"/>
          </p:nvPr>
        </p:nvSpPr>
        <p:spPr/>
        <p:txBody>
          <a:bodyPr/>
          <a:lstStyle>
            <a:lvl1pPr>
              <a:defRPr/>
            </a:lvl1pPr>
          </a:lstStyle>
          <a:p>
            <a:pPr>
              <a:defRPr/>
            </a:pPr>
            <a:endParaRPr lang="en-US" altLang="zh-CN"/>
          </a:p>
        </p:txBody>
      </p:sp>
      <p:sp>
        <p:nvSpPr>
          <p:cNvPr id="6" name="灯片编号占位符 4"/>
          <p:cNvSpPr>
            <a:spLocks noGrp="1"/>
          </p:cNvSpPr>
          <p:nvPr>
            <p:ph type="sldNum" sz="quarter" idx="12"/>
          </p:nvPr>
        </p:nvSpPr>
        <p:spPr/>
        <p:txBody>
          <a:bodyPr/>
          <a:lstStyle>
            <a:lvl1pPr>
              <a:defRPr/>
            </a:lvl1pPr>
          </a:lstStyle>
          <a:p>
            <a:pPr>
              <a:defRPr/>
            </a:pPr>
            <a:fld id="{1006EE9E-781A-4FBB-9E5F-B2FC4700F010}" type="slidenum">
              <a:rPr lang="en-US" altLang="zh-CN"/>
              <a:pPr>
                <a:defRPr/>
              </a:pPr>
              <a:t>‹#›</a:t>
            </a:fld>
            <a:endParaRPr lang="en-US" altLang="zh-CN"/>
          </a:p>
        </p:txBody>
      </p:sp>
    </p:spTree>
    <p:extLst>
      <p:ext uri="{BB962C8B-B14F-4D97-AF65-F5344CB8AC3E}">
        <p14:creationId xmlns:p14="http://schemas.microsoft.com/office/powerpoint/2010/main" val="2418952679"/>
      </p:ext>
    </p:extLst>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en-US" altLang="zh-CN"/>
          </a:p>
        </p:txBody>
      </p:sp>
      <p:sp>
        <p:nvSpPr>
          <p:cNvPr id="3" name="页脚占位符 2"/>
          <p:cNvSpPr>
            <a:spLocks noGrp="1"/>
          </p:cNvSpPr>
          <p:nvPr>
            <p:ph type="ftr" sz="quarter" idx="11"/>
          </p:nvPr>
        </p:nvSpPr>
        <p:spPr/>
        <p:txBody>
          <a:bodyPr/>
          <a:lstStyle>
            <a:lvl1pPr>
              <a:defRPr/>
            </a:lvl1pPr>
          </a:lstStyle>
          <a:p>
            <a:pPr>
              <a:defRPr/>
            </a:pPr>
            <a:endParaRPr lang="en-US" altLang="zh-CN"/>
          </a:p>
        </p:txBody>
      </p:sp>
      <p:sp>
        <p:nvSpPr>
          <p:cNvPr id="4" name="灯片编号占位符 3"/>
          <p:cNvSpPr>
            <a:spLocks noGrp="1"/>
          </p:cNvSpPr>
          <p:nvPr>
            <p:ph type="sldNum" sz="quarter" idx="12"/>
          </p:nvPr>
        </p:nvSpPr>
        <p:spPr/>
        <p:txBody>
          <a:bodyPr/>
          <a:lstStyle>
            <a:lvl1pPr>
              <a:defRPr/>
            </a:lvl1pPr>
          </a:lstStyle>
          <a:p>
            <a:pPr>
              <a:defRPr/>
            </a:pPr>
            <a:fld id="{6BDC53BF-C2E1-4D44-A5C7-AB91A93DD196}" type="slidenum">
              <a:rPr lang="en-US" altLang="zh-CN"/>
              <a:pPr>
                <a:defRPr/>
              </a:pPr>
              <a:t>‹#›</a:t>
            </a:fld>
            <a:endParaRPr lang="en-US" altLang="zh-CN"/>
          </a:p>
        </p:txBody>
      </p:sp>
    </p:spTree>
    <p:extLst>
      <p:ext uri="{BB962C8B-B14F-4D97-AF65-F5344CB8AC3E}">
        <p14:creationId xmlns:p14="http://schemas.microsoft.com/office/powerpoint/2010/main" val="330978006"/>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矩形 4"/>
          <p:cNvSpPr/>
          <p:nvPr/>
        </p:nvSpPr>
        <p:spPr>
          <a:xfrm>
            <a:off x="2786063" y="1054100"/>
            <a:ext cx="5903912"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a:xfrm>
            <a:off x="2786050" y="228600"/>
            <a:ext cx="5900752" cy="842946"/>
          </a:xfrm>
        </p:spPr>
        <p:txBody>
          <a:bodyPr anchor="b"/>
          <a:lstStyle>
            <a:lvl1pPr algn="ctr">
              <a:defRPr sz="2800" b="0"/>
            </a:lvl1pPr>
          </a:lstStyle>
          <a:p>
            <a:r>
              <a:rPr lang="zh-CN" altLang="en-US" smtClean="0"/>
              <a:t>单击此处编辑母版标题样式</a:t>
            </a:r>
            <a:endParaRPr lang="en-US"/>
          </a:p>
        </p:txBody>
      </p:sp>
      <p:sp>
        <p:nvSpPr>
          <p:cNvPr id="3" name="内容占位符 2"/>
          <p:cNvSpPr>
            <a:spLocks noGrp="1"/>
          </p:cNvSpPr>
          <p:nvPr>
            <p:ph idx="1"/>
          </p:nvPr>
        </p:nvSpPr>
        <p:spPr>
          <a:xfrm>
            <a:off x="2786050" y="1142984"/>
            <a:ext cx="5900750" cy="51435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457205" y="1142984"/>
            <a:ext cx="2257408" cy="5143536"/>
          </a:xfrm>
        </p:spPr>
        <p:txBody>
          <a:bodyPr anchor="ct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日期占位符 4"/>
          <p:cNvSpPr>
            <a:spLocks noGrp="1"/>
          </p:cNvSpPr>
          <p:nvPr>
            <p:ph type="dt" sz="half" idx="10"/>
          </p:nvPr>
        </p:nvSpPr>
        <p:spPr/>
        <p:txBody>
          <a:bodyPr/>
          <a:lstStyle>
            <a:lvl1pPr>
              <a:defRPr/>
            </a:lvl1pPr>
          </a:lstStyle>
          <a:p>
            <a:pPr>
              <a:defRPr/>
            </a:pPr>
            <a:endParaRPr lang="en-US" altLang="zh-CN"/>
          </a:p>
        </p:txBody>
      </p:sp>
      <p:sp>
        <p:nvSpPr>
          <p:cNvPr id="7" name="页脚占位符 5"/>
          <p:cNvSpPr>
            <a:spLocks noGrp="1"/>
          </p:cNvSpPr>
          <p:nvPr>
            <p:ph type="ftr" sz="quarter" idx="11"/>
          </p:nvPr>
        </p:nvSpPr>
        <p:spPr/>
        <p:txBody>
          <a:bodyPr/>
          <a:lstStyle>
            <a:lvl1pPr>
              <a:defRPr/>
            </a:lvl1pPr>
          </a:lstStyle>
          <a:p>
            <a:pPr>
              <a:defRPr/>
            </a:pPr>
            <a:endParaRPr lang="en-US" altLang="zh-CN"/>
          </a:p>
        </p:txBody>
      </p:sp>
      <p:sp>
        <p:nvSpPr>
          <p:cNvPr id="8" name="灯片编号占位符 6"/>
          <p:cNvSpPr>
            <a:spLocks noGrp="1"/>
          </p:cNvSpPr>
          <p:nvPr>
            <p:ph type="sldNum" sz="quarter" idx="12"/>
          </p:nvPr>
        </p:nvSpPr>
        <p:spPr/>
        <p:txBody>
          <a:bodyPr/>
          <a:lstStyle>
            <a:lvl1pPr>
              <a:defRPr/>
            </a:lvl1pPr>
          </a:lstStyle>
          <a:p>
            <a:pPr>
              <a:defRPr/>
            </a:pPr>
            <a:fld id="{E750FB54-89D2-4A7F-B8CB-7B42E1E39831}" type="slidenum">
              <a:rPr lang="en-US" altLang="zh-CN"/>
              <a:pPr>
                <a:defRPr/>
              </a:pPr>
              <a:t>‹#›</a:t>
            </a:fld>
            <a:endParaRPr lang="en-US" altLang="zh-CN"/>
          </a:p>
        </p:txBody>
      </p:sp>
    </p:spTree>
    <p:extLst>
      <p:ext uri="{BB962C8B-B14F-4D97-AF65-F5344CB8AC3E}">
        <p14:creationId xmlns:p14="http://schemas.microsoft.com/office/powerpoint/2010/main" val="1195587300"/>
      </p:ext>
    </p:extLst>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33400" y="304800"/>
            <a:ext cx="6400800" cy="685800"/>
          </a:xfrm>
        </p:spPr>
        <p:txBody>
          <a:bodyPr/>
          <a:lstStyle>
            <a:lvl1pPr algn="l">
              <a:defRPr sz="2400" b="0"/>
            </a:lvl1pPr>
          </a:lstStyle>
          <a:p>
            <a:r>
              <a:rPr lang="zh-CN" altLang="en-US" smtClean="0"/>
              <a:t>单击此处编辑母版标题样式</a:t>
            </a:r>
            <a:endParaRPr lang="en-US"/>
          </a:p>
        </p:txBody>
      </p:sp>
      <p:sp>
        <p:nvSpPr>
          <p:cNvPr id="3" name="图片占位符 2"/>
          <p:cNvSpPr>
            <a:spLocks noGrp="1"/>
          </p:cNvSpPr>
          <p:nvPr>
            <p:ph type="pic" idx="1"/>
          </p:nvPr>
        </p:nvSpPr>
        <p:spPr>
          <a:xfrm>
            <a:off x="701552" y="1143000"/>
            <a:ext cx="7223248" cy="3980172"/>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a:p>
        </p:txBody>
      </p:sp>
      <p:sp>
        <p:nvSpPr>
          <p:cNvPr id="4" name="文本占位符 3"/>
          <p:cNvSpPr>
            <a:spLocks noGrp="1"/>
          </p:cNvSpPr>
          <p:nvPr>
            <p:ph type="body" sz="half" idx="2"/>
          </p:nvPr>
        </p:nvSpPr>
        <p:spPr>
          <a:xfrm>
            <a:off x="2362200" y="5410200"/>
            <a:ext cx="5657888" cy="804862"/>
          </a:xfrm>
        </p:spPr>
        <p:txBody>
          <a:bodyPr anchor="ctr"/>
          <a:lstStyle>
            <a:lvl1pPr marL="0" indent="0" algn="r">
              <a:buNone/>
              <a:defRPr sz="1200" b="0"/>
            </a:lvl1pPr>
            <a:lvl2pPr marL="457200" indent="0" algn="r">
              <a:buNone/>
              <a:defRPr sz="1200" b="0"/>
            </a:lvl2pPr>
            <a:lvl3pPr marL="914400" indent="0" algn="r">
              <a:buNone/>
              <a:defRPr sz="1200" b="0"/>
            </a:lvl3pPr>
            <a:lvl4pPr marL="1371600" indent="0" algn="r">
              <a:buNone/>
              <a:defRPr sz="1200" b="0"/>
            </a:lvl4pPr>
            <a:lvl5pPr marL="1828800" indent="0" algn="r">
              <a:buNone/>
              <a:defRPr sz="1200" b="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00849F69-8FE6-4B60-8BCE-A89588725515}" type="slidenum">
              <a:rPr lang="en-US" altLang="zh-CN"/>
              <a:pPr>
                <a:defRPr/>
              </a:pPr>
              <a:t>‹#›</a:t>
            </a:fld>
            <a:endParaRPr lang="en-US" altLang="zh-CN"/>
          </a:p>
        </p:txBody>
      </p:sp>
    </p:spTree>
    <p:extLst>
      <p:ext uri="{BB962C8B-B14F-4D97-AF65-F5344CB8AC3E}">
        <p14:creationId xmlns:p14="http://schemas.microsoft.com/office/powerpoint/2010/main" val="1671645393"/>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3.jpe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0" y="6678613"/>
            <a:ext cx="9144000" cy="179387"/>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027"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en-US" smtClean="0"/>
          </a:p>
        </p:txBody>
      </p:sp>
      <p:sp>
        <p:nvSpPr>
          <p:cNvPr id="1028" name="文本占位符 2"/>
          <p:cNvSpPr>
            <a:spLocks noGrp="1"/>
          </p:cNvSpPr>
          <p:nvPr>
            <p:ph type="body" idx="1"/>
          </p:nvPr>
        </p:nvSpPr>
        <p:spPr bwMode="auto">
          <a:xfrm>
            <a:off x="457200" y="1600200"/>
            <a:ext cx="82296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en-US" smtClean="0"/>
          </a:p>
        </p:txBody>
      </p:sp>
      <p:sp>
        <p:nvSpPr>
          <p:cNvPr id="4" name="日期占位符 3"/>
          <p:cNvSpPr>
            <a:spLocks noGrp="1"/>
          </p:cNvSpPr>
          <p:nvPr>
            <p:ph type="dt" sz="half" idx="2"/>
          </p:nvPr>
        </p:nvSpPr>
        <p:spPr>
          <a:xfrm>
            <a:off x="76200" y="6400800"/>
            <a:ext cx="3200400" cy="284163"/>
          </a:xfrm>
          <a:prstGeom prst="rect">
            <a:avLst/>
          </a:prstGeom>
        </p:spPr>
        <p:txBody>
          <a:bodyPr vert="horz" rtlCol="0" anchor="b"/>
          <a:lstStyle>
            <a:lvl1pPr algn="l" eaLnBrk="1" latinLnBrk="0" hangingPunct="1">
              <a:defRPr kumimoji="0" sz="1100">
                <a:solidFill>
                  <a:schemeClr val="tx2">
                    <a:lumMod val="75000"/>
                    <a:lumOff val="25000"/>
                  </a:schemeClr>
                </a:solidFill>
                <a:latin typeface="Tahoma" pitchFamily="34" charset="0"/>
                <a:ea typeface="宋体" pitchFamily="2" charset="-122"/>
                <a:cs typeface="+mn-cs"/>
              </a:defRPr>
            </a:lvl1pPr>
          </a:lstStyle>
          <a:p>
            <a:pPr>
              <a:defRPr/>
            </a:pPr>
            <a:endParaRPr lang="en-US" altLang="zh-CN"/>
          </a:p>
        </p:txBody>
      </p:sp>
      <p:sp>
        <p:nvSpPr>
          <p:cNvPr id="5" name="页脚占位符 4"/>
          <p:cNvSpPr>
            <a:spLocks noGrp="1"/>
          </p:cNvSpPr>
          <p:nvPr>
            <p:ph type="ftr" sz="quarter" idx="3"/>
          </p:nvPr>
        </p:nvSpPr>
        <p:spPr>
          <a:xfrm>
            <a:off x="5334000" y="6400800"/>
            <a:ext cx="3733800" cy="284163"/>
          </a:xfrm>
          <a:prstGeom prst="rect">
            <a:avLst/>
          </a:prstGeom>
        </p:spPr>
        <p:txBody>
          <a:bodyPr vert="horz" rtlCol="0" anchor="ctr"/>
          <a:lstStyle>
            <a:lvl1pPr algn="r" eaLnBrk="1" latinLnBrk="0" hangingPunct="1">
              <a:defRPr kumimoji="0" sz="1100">
                <a:solidFill>
                  <a:schemeClr val="tx2">
                    <a:lumMod val="75000"/>
                    <a:lumOff val="25000"/>
                  </a:schemeClr>
                </a:solidFill>
                <a:latin typeface="Tahoma" pitchFamily="34" charset="0"/>
                <a:ea typeface="宋体" pitchFamily="2" charset="-122"/>
                <a:cs typeface="+mn-cs"/>
              </a:defRPr>
            </a:lvl1pPr>
          </a:lstStyle>
          <a:p>
            <a:pPr>
              <a:defRPr/>
            </a:pPr>
            <a:endParaRPr lang="en-US" altLang="zh-CN"/>
          </a:p>
        </p:txBody>
      </p:sp>
      <p:sp>
        <p:nvSpPr>
          <p:cNvPr id="6" name="灯片编号占位符 5"/>
          <p:cNvSpPr>
            <a:spLocks noGrp="1"/>
          </p:cNvSpPr>
          <p:nvPr>
            <p:ph type="sldNum" sz="quarter" idx="4"/>
          </p:nvPr>
        </p:nvSpPr>
        <p:spPr>
          <a:xfrm>
            <a:off x="4114800" y="6400800"/>
            <a:ext cx="914400" cy="284163"/>
          </a:xfrm>
          <a:prstGeom prst="rect">
            <a:avLst/>
          </a:prstGeom>
          <a:noFill/>
        </p:spPr>
        <p:txBody>
          <a:bodyPr vert="horz" wrap="square" lIns="45720" tIns="45720" rIns="45720" bIns="45720" numCol="1" anchor="ctr" anchorCtr="0" compatLnSpc="1">
            <a:prstTxWarp prst="textNoShape">
              <a:avLst/>
            </a:prstTxWarp>
          </a:bodyPr>
          <a:lstStyle>
            <a:lvl1pPr algn="ctr" eaLnBrk="1" hangingPunct="1">
              <a:defRPr sz="1100" b="0">
                <a:solidFill>
                  <a:srgbClr val="636363"/>
                </a:solidFill>
              </a:defRPr>
            </a:lvl1pPr>
          </a:lstStyle>
          <a:p>
            <a:pPr>
              <a:defRPr/>
            </a:pPr>
            <a:fld id="{B45BE3FC-59BF-4CA8-94A8-C14E2B08DE8E}" type="slidenum">
              <a:rPr lang="en-US" altLang="zh-CN"/>
              <a:pPr>
                <a:defRPr/>
              </a:pPr>
              <a:t>‹#›</a:t>
            </a:fld>
            <a:endParaRPr lang="en-US" altLang="zh-CN"/>
          </a:p>
        </p:txBody>
      </p:sp>
      <p:sp>
        <p:nvSpPr>
          <p:cNvPr id="8" name="矩形 7"/>
          <p:cNvSpPr/>
          <p:nvPr/>
        </p:nvSpPr>
        <p:spPr>
          <a:xfrm>
            <a:off x="0" y="0"/>
            <a:ext cx="9144000" cy="10795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033" name="Rectangle 16"/>
          <p:cNvSpPr>
            <a:spLocks noChangeArrowheads="1"/>
          </p:cNvSpPr>
          <p:nvPr userDrawn="1"/>
        </p:nvSpPr>
        <p:spPr bwMode="auto">
          <a:xfrm>
            <a:off x="8410575" y="6548438"/>
            <a:ext cx="692150"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r" eaLnBrk="1" hangingPunct="1">
              <a:defRPr/>
            </a:pPr>
            <a:fld id="{E0E4A8A5-BEBE-4E1D-84D1-ABAC6C4814F9}" type="slidenum">
              <a:rPr kumimoji="1" lang="en-US" altLang="zh-CN" sz="1400" b="0" smtClean="0">
                <a:solidFill>
                  <a:srgbClr val="010000"/>
                </a:solidFill>
                <a:latin typeface="Times New Roman" panose="02020603050405020304" pitchFamily="18" charset="0"/>
              </a:rPr>
              <a:pPr algn="r" eaLnBrk="1" hangingPunct="1">
                <a:defRPr/>
              </a:pPr>
              <a:t>‹#›</a:t>
            </a:fld>
            <a:endParaRPr kumimoji="1" lang="en-US" altLang="zh-CN" sz="1400" b="0" smtClean="0">
              <a:solidFill>
                <a:srgbClr val="010000"/>
              </a:solidFill>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407" r:id="rId1"/>
    <p:sldLayoutId id="2147484408" r:id="rId2"/>
    <p:sldLayoutId id="2147484409" r:id="rId3"/>
    <p:sldLayoutId id="2147484410" r:id="rId4"/>
    <p:sldLayoutId id="2147484411" r:id="rId5"/>
    <p:sldLayoutId id="2147484412" r:id="rId6"/>
    <p:sldLayoutId id="2147484413" r:id="rId7"/>
    <p:sldLayoutId id="2147484414" r:id="rId8"/>
    <p:sldLayoutId id="2147484415" r:id="rId9"/>
    <p:sldLayoutId id="2147484416" r:id="rId10"/>
    <p:sldLayoutId id="2147484402" r:id="rId11"/>
    <p:sldLayoutId id="2147484403" r:id="rId12"/>
    <p:sldLayoutId id="2147484404" r:id="rId13"/>
    <p:sldLayoutId id="2147484405" r:id="rId14"/>
  </p:sldLayoutIdLst>
  <p:transition spd="med">
    <p:random/>
  </p:transition>
  <p:timing>
    <p:tnLst>
      <p:par>
        <p:cTn id="1" dur="indefinite" restart="never" nodeType="tmRoot"/>
      </p:par>
    </p:tnLst>
  </p:timing>
  <p:txStyles>
    <p:titleStyle>
      <a:lvl1pPr algn="ctr" rtl="0" eaLnBrk="0" fontAlgn="base" hangingPunct="0">
        <a:spcBef>
          <a:spcPct val="0"/>
        </a:spcBef>
        <a:spcAft>
          <a:spcPct val="0"/>
        </a:spcAft>
        <a:defRPr kumimoji="1" sz="4400" kern="1200">
          <a:solidFill>
            <a:schemeClr val="tx2"/>
          </a:solidFill>
          <a:latin typeface="+mj-lt"/>
          <a:ea typeface="+mj-ea"/>
          <a:cs typeface="微软雅黑" charset="0"/>
        </a:defRPr>
      </a:lvl1pPr>
      <a:lvl2pPr algn="ctr" rtl="0" eaLnBrk="0" fontAlgn="base" hangingPunct="0">
        <a:spcBef>
          <a:spcPct val="0"/>
        </a:spcBef>
        <a:spcAft>
          <a:spcPct val="0"/>
        </a:spcAft>
        <a:defRPr kumimoji="1" sz="4400">
          <a:solidFill>
            <a:schemeClr val="tx2"/>
          </a:solidFill>
          <a:latin typeface="Franklin Gothic Medium" pitchFamily="34" charset="0"/>
          <a:ea typeface="微软雅黑" pitchFamily="34" charset="-122"/>
          <a:cs typeface="微软雅黑" charset="0"/>
        </a:defRPr>
      </a:lvl2pPr>
      <a:lvl3pPr algn="ctr" rtl="0" eaLnBrk="0" fontAlgn="base" hangingPunct="0">
        <a:spcBef>
          <a:spcPct val="0"/>
        </a:spcBef>
        <a:spcAft>
          <a:spcPct val="0"/>
        </a:spcAft>
        <a:defRPr kumimoji="1" sz="4400">
          <a:solidFill>
            <a:schemeClr val="tx2"/>
          </a:solidFill>
          <a:latin typeface="Franklin Gothic Medium" pitchFamily="34" charset="0"/>
          <a:ea typeface="微软雅黑" pitchFamily="34" charset="-122"/>
          <a:cs typeface="微软雅黑" charset="0"/>
        </a:defRPr>
      </a:lvl3pPr>
      <a:lvl4pPr algn="ctr" rtl="0" eaLnBrk="0" fontAlgn="base" hangingPunct="0">
        <a:spcBef>
          <a:spcPct val="0"/>
        </a:spcBef>
        <a:spcAft>
          <a:spcPct val="0"/>
        </a:spcAft>
        <a:defRPr kumimoji="1" sz="4400">
          <a:solidFill>
            <a:schemeClr val="tx2"/>
          </a:solidFill>
          <a:latin typeface="Franklin Gothic Medium" pitchFamily="34" charset="0"/>
          <a:ea typeface="微软雅黑" pitchFamily="34" charset="-122"/>
          <a:cs typeface="微软雅黑" charset="0"/>
        </a:defRPr>
      </a:lvl4pPr>
      <a:lvl5pPr algn="ctr" rtl="0" eaLnBrk="0" fontAlgn="base" hangingPunct="0">
        <a:spcBef>
          <a:spcPct val="0"/>
        </a:spcBef>
        <a:spcAft>
          <a:spcPct val="0"/>
        </a:spcAft>
        <a:defRPr kumimoji="1" sz="4400">
          <a:solidFill>
            <a:schemeClr val="tx2"/>
          </a:solidFill>
          <a:latin typeface="Franklin Gothic Medium" pitchFamily="34" charset="0"/>
          <a:ea typeface="微软雅黑" pitchFamily="34" charset="-122"/>
          <a:cs typeface="微软雅黑" charset="0"/>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0" fontAlgn="base" hangingPunct="0">
        <a:spcBef>
          <a:spcPct val="20000"/>
        </a:spcBef>
        <a:spcAft>
          <a:spcPct val="0"/>
        </a:spcAft>
        <a:buClr>
          <a:schemeClr val="tx2"/>
        </a:buClr>
        <a:buSzPct val="50000"/>
        <a:buFont typeface="Wingdings 2" panose="05020102010507070707" pitchFamily="18" charset="2"/>
        <a:buChar char="ß"/>
        <a:defRPr kumimoji="1" sz="3200" kern="1200">
          <a:solidFill>
            <a:schemeClr val="tx1"/>
          </a:solidFill>
          <a:latin typeface="+mn-lt"/>
          <a:ea typeface="+mn-ea"/>
          <a:cs typeface="黑体" charset="0"/>
        </a:defRPr>
      </a:lvl1pPr>
      <a:lvl2pPr marL="742950" indent="-285750" algn="l" rtl="0" eaLnBrk="0" fontAlgn="base" hangingPunct="0">
        <a:spcBef>
          <a:spcPct val="20000"/>
        </a:spcBef>
        <a:spcAft>
          <a:spcPct val="0"/>
        </a:spcAft>
        <a:buClr>
          <a:schemeClr val="tx2"/>
        </a:buClr>
        <a:buSzPct val="50000"/>
        <a:buFont typeface="Wingdings 2" panose="05020102010507070707" pitchFamily="18" charset="2"/>
        <a:buChar char="Þ"/>
        <a:defRPr kumimoji="1" sz="2800" kern="1200">
          <a:solidFill>
            <a:schemeClr val="tx1"/>
          </a:solidFill>
          <a:latin typeface="+mn-lt"/>
          <a:ea typeface="+mn-ea"/>
          <a:cs typeface="黑体" charset="0"/>
        </a:defRPr>
      </a:lvl2pPr>
      <a:lvl3pPr marL="1143000" indent="-228600" algn="l" rtl="0" eaLnBrk="0" fontAlgn="base" hangingPunct="0">
        <a:spcBef>
          <a:spcPct val="20000"/>
        </a:spcBef>
        <a:spcAft>
          <a:spcPct val="0"/>
        </a:spcAft>
        <a:buClr>
          <a:schemeClr val="tx2"/>
        </a:buClr>
        <a:buSzPct val="50000"/>
        <a:buFont typeface="Wingdings 2" panose="05020102010507070707" pitchFamily="18" charset="2"/>
        <a:buChar char=""/>
        <a:defRPr kumimoji="1" sz="2400" kern="1200">
          <a:solidFill>
            <a:schemeClr val="tx1"/>
          </a:solidFill>
          <a:latin typeface="+mn-lt"/>
          <a:ea typeface="+mn-ea"/>
          <a:cs typeface="黑体" charset="0"/>
        </a:defRPr>
      </a:lvl3pPr>
      <a:lvl4pPr marL="1600200" indent="-228600" algn="l" rtl="0" eaLnBrk="0" fontAlgn="base" hangingPunct="0">
        <a:spcBef>
          <a:spcPct val="20000"/>
        </a:spcBef>
        <a:spcAft>
          <a:spcPct val="0"/>
        </a:spcAft>
        <a:buClr>
          <a:schemeClr val="tx2"/>
        </a:buClr>
        <a:buSzPct val="50000"/>
        <a:buFont typeface="Wingdings 2" panose="05020102010507070707" pitchFamily="18" charset="2"/>
        <a:buChar char=""/>
        <a:defRPr kumimoji="1" sz="2000" kern="1200">
          <a:solidFill>
            <a:schemeClr val="tx1"/>
          </a:solidFill>
          <a:latin typeface="+mn-lt"/>
          <a:ea typeface="+mn-ea"/>
          <a:cs typeface="黑体" charset="0"/>
        </a:defRPr>
      </a:lvl4pPr>
      <a:lvl5pPr marL="2057400" indent="-228600" algn="l" rtl="0" eaLnBrk="0" fontAlgn="base" hangingPunct="0">
        <a:spcBef>
          <a:spcPct val="20000"/>
        </a:spcBef>
        <a:spcAft>
          <a:spcPct val="0"/>
        </a:spcAft>
        <a:buClr>
          <a:schemeClr val="tx2"/>
        </a:buClr>
        <a:buSzPct val="50000"/>
        <a:buFont typeface="Wingdings 2" panose="05020102010507070707" pitchFamily="18" charset="2"/>
        <a:buChar char=""/>
        <a:defRPr kumimoji="1" sz="2000" kern="1200">
          <a:solidFill>
            <a:schemeClr val="tx1"/>
          </a:solidFill>
          <a:latin typeface="+mn-lt"/>
          <a:ea typeface="+mn-ea"/>
          <a:cs typeface="黑体" charset="0"/>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0" y="6678613"/>
            <a:ext cx="9144000" cy="179387"/>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051"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en-US" smtClean="0"/>
          </a:p>
        </p:txBody>
      </p:sp>
      <p:sp>
        <p:nvSpPr>
          <p:cNvPr id="2052" name="文本占位符 2"/>
          <p:cNvSpPr>
            <a:spLocks noGrp="1"/>
          </p:cNvSpPr>
          <p:nvPr>
            <p:ph type="body" idx="1"/>
          </p:nvPr>
        </p:nvSpPr>
        <p:spPr bwMode="auto">
          <a:xfrm>
            <a:off x="457200" y="1600200"/>
            <a:ext cx="82296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en-US" smtClean="0"/>
          </a:p>
        </p:txBody>
      </p:sp>
      <p:sp>
        <p:nvSpPr>
          <p:cNvPr id="4" name="日期占位符 3"/>
          <p:cNvSpPr>
            <a:spLocks noGrp="1"/>
          </p:cNvSpPr>
          <p:nvPr>
            <p:ph type="dt" sz="half" idx="2"/>
          </p:nvPr>
        </p:nvSpPr>
        <p:spPr>
          <a:xfrm>
            <a:off x="76200" y="6400800"/>
            <a:ext cx="3200400" cy="284163"/>
          </a:xfrm>
          <a:prstGeom prst="rect">
            <a:avLst/>
          </a:prstGeom>
        </p:spPr>
        <p:txBody>
          <a:bodyPr vert="horz" rtlCol="0" anchor="b"/>
          <a:lstStyle>
            <a:lvl1pPr algn="l" eaLnBrk="1" latinLnBrk="0" hangingPunct="1">
              <a:defRPr kumimoji="0" sz="1100">
                <a:solidFill>
                  <a:schemeClr val="tx2">
                    <a:lumMod val="75000"/>
                    <a:lumOff val="25000"/>
                  </a:schemeClr>
                </a:solidFill>
                <a:latin typeface="Tahoma" pitchFamily="34" charset="0"/>
                <a:ea typeface="宋体" pitchFamily="2" charset="-122"/>
                <a:cs typeface="+mn-cs"/>
              </a:defRPr>
            </a:lvl1pPr>
          </a:lstStyle>
          <a:p>
            <a:pPr>
              <a:defRPr/>
            </a:pPr>
            <a:endParaRPr lang="en-US" altLang="zh-CN"/>
          </a:p>
        </p:txBody>
      </p:sp>
      <p:sp>
        <p:nvSpPr>
          <p:cNvPr id="5" name="页脚占位符 4"/>
          <p:cNvSpPr>
            <a:spLocks noGrp="1"/>
          </p:cNvSpPr>
          <p:nvPr>
            <p:ph type="ftr" sz="quarter" idx="3"/>
          </p:nvPr>
        </p:nvSpPr>
        <p:spPr>
          <a:xfrm>
            <a:off x="5334000" y="6400800"/>
            <a:ext cx="3733800" cy="284163"/>
          </a:xfrm>
          <a:prstGeom prst="rect">
            <a:avLst/>
          </a:prstGeom>
        </p:spPr>
        <p:txBody>
          <a:bodyPr vert="horz" rtlCol="0" anchor="ctr"/>
          <a:lstStyle>
            <a:lvl1pPr algn="r" eaLnBrk="1" latinLnBrk="0" hangingPunct="1">
              <a:defRPr kumimoji="0" sz="1100">
                <a:solidFill>
                  <a:schemeClr val="tx2">
                    <a:lumMod val="75000"/>
                    <a:lumOff val="25000"/>
                  </a:schemeClr>
                </a:solidFill>
                <a:latin typeface="Tahoma" pitchFamily="34" charset="0"/>
                <a:ea typeface="宋体" pitchFamily="2" charset="-122"/>
                <a:cs typeface="+mn-cs"/>
              </a:defRPr>
            </a:lvl1pPr>
          </a:lstStyle>
          <a:p>
            <a:pPr>
              <a:defRPr/>
            </a:pPr>
            <a:endParaRPr lang="en-US" altLang="zh-CN"/>
          </a:p>
        </p:txBody>
      </p:sp>
      <p:sp>
        <p:nvSpPr>
          <p:cNvPr id="6" name="灯片编号占位符 5"/>
          <p:cNvSpPr>
            <a:spLocks noGrp="1"/>
          </p:cNvSpPr>
          <p:nvPr>
            <p:ph type="sldNum" sz="quarter" idx="4"/>
          </p:nvPr>
        </p:nvSpPr>
        <p:spPr>
          <a:xfrm>
            <a:off x="4114800" y="6400800"/>
            <a:ext cx="914400" cy="284163"/>
          </a:xfrm>
          <a:prstGeom prst="rect">
            <a:avLst/>
          </a:prstGeom>
          <a:noFill/>
        </p:spPr>
        <p:txBody>
          <a:bodyPr vert="horz" wrap="square" lIns="45720" tIns="45720" rIns="45720" bIns="45720" numCol="1" anchor="ctr" anchorCtr="0" compatLnSpc="1">
            <a:prstTxWarp prst="textNoShape">
              <a:avLst/>
            </a:prstTxWarp>
          </a:bodyPr>
          <a:lstStyle>
            <a:lvl1pPr algn="ctr" eaLnBrk="1" hangingPunct="1">
              <a:defRPr sz="1100" b="0">
                <a:solidFill>
                  <a:srgbClr val="636363"/>
                </a:solidFill>
              </a:defRPr>
            </a:lvl1pPr>
          </a:lstStyle>
          <a:p>
            <a:pPr>
              <a:defRPr/>
            </a:pPr>
            <a:fld id="{41996142-F9ED-4E65-B2DD-04424D06DBC2}" type="slidenum">
              <a:rPr lang="en-US" altLang="zh-CN"/>
              <a:pPr>
                <a:defRPr/>
              </a:pPr>
              <a:t>‹#›</a:t>
            </a:fld>
            <a:endParaRPr lang="en-US" altLang="zh-CN"/>
          </a:p>
        </p:txBody>
      </p:sp>
      <p:sp>
        <p:nvSpPr>
          <p:cNvPr id="8" name="矩形 7"/>
          <p:cNvSpPr/>
          <p:nvPr/>
        </p:nvSpPr>
        <p:spPr>
          <a:xfrm>
            <a:off x="0" y="0"/>
            <a:ext cx="9144000" cy="10795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4417" r:id="rId1"/>
    <p:sldLayoutId id="2147484418" r:id="rId2"/>
    <p:sldLayoutId id="2147484419" r:id="rId3"/>
    <p:sldLayoutId id="2147484420" r:id="rId4"/>
    <p:sldLayoutId id="2147484421" r:id="rId5"/>
    <p:sldLayoutId id="2147484422" r:id="rId6"/>
    <p:sldLayoutId id="2147484423" r:id="rId7"/>
    <p:sldLayoutId id="2147484424" r:id="rId8"/>
    <p:sldLayoutId id="2147484425" r:id="rId9"/>
    <p:sldLayoutId id="2147484426" r:id="rId10"/>
    <p:sldLayoutId id="2147484406"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微软雅黑" charset="0"/>
        </a:defRPr>
      </a:lvl1pPr>
      <a:lvl2pPr algn="ctr" rtl="0" eaLnBrk="0" fontAlgn="base" hangingPunct="0">
        <a:spcBef>
          <a:spcPct val="0"/>
        </a:spcBef>
        <a:spcAft>
          <a:spcPct val="0"/>
        </a:spcAft>
        <a:defRPr kumimoji="1" sz="4400">
          <a:solidFill>
            <a:schemeClr val="tx2"/>
          </a:solidFill>
          <a:latin typeface="Franklin Gothic Medium" pitchFamily="34" charset="0"/>
          <a:ea typeface="微软雅黑" pitchFamily="34" charset="-122"/>
          <a:cs typeface="微软雅黑" charset="0"/>
        </a:defRPr>
      </a:lvl2pPr>
      <a:lvl3pPr algn="ctr" rtl="0" eaLnBrk="0" fontAlgn="base" hangingPunct="0">
        <a:spcBef>
          <a:spcPct val="0"/>
        </a:spcBef>
        <a:spcAft>
          <a:spcPct val="0"/>
        </a:spcAft>
        <a:defRPr kumimoji="1" sz="4400">
          <a:solidFill>
            <a:schemeClr val="tx2"/>
          </a:solidFill>
          <a:latin typeface="Franklin Gothic Medium" pitchFamily="34" charset="0"/>
          <a:ea typeface="微软雅黑" pitchFamily="34" charset="-122"/>
          <a:cs typeface="微软雅黑" charset="0"/>
        </a:defRPr>
      </a:lvl3pPr>
      <a:lvl4pPr algn="ctr" rtl="0" eaLnBrk="0" fontAlgn="base" hangingPunct="0">
        <a:spcBef>
          <a:spcPct val="0"/>
        </a:spcBef>
        <a:spcAft>
          <a:spcPct val="0"/>
        </a:spcAft>
        <a:defRPr kumimoji="1" sz="4400">
          <a:solidFill>
            <a:schemeClr val="tx2"/>
          </a:solidFill>
          <a:latin typeface="Franklin Gothic Medium" pitchFamily="34" charset="0"/>
          <a:ea typeface="微软雅黑" pitchFamily="34" charset="-122"/>
          <a:cs typeface="微软雅黑" charset="0"/>
        </a:defRPr>
      </a:lvl4pPr>
      <a:lvl5pPr algn="ctr" rtl="0" eaLnBrk="0" fontAlgn="base" hangingPunct="0">
        <a:spcBef>
          <a:spcPct val="0"/>
        </a:spcBef>
        <a:spcAft>
          <a:spcPct val="0"/>
        </a:spcAft>
        <a:defRPr kumimoji="1" sz="4400">
          <a:solidFill>
            <a:schemeClr val="tx2"/>
          </a:solidFill>
          <a:latin typeface="Franklin Gothic Medium" pitchFamily="34" charset="0"/>
          <a:ea typeface="微软雅黑" pitchFamily="34" charset="-122"/>
          <a:cs typeface="微软雅黑" charset="0"/>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0" fontAlgn="base" hangingPunct="0">
        <a:spcBef>
          <a:spcPct val="20000"/>
        </a:spcBef>
        <a:spcAft>
          <a:spcPct val="0"/>
        </a:spcAft>
        <a:buClr>
          <a:schemeClr val="tx2"/>
        </a:buClr>
        <a:buSzPct val="50000"/>
        <a:buFont typeface="Wingdings 2" panose="05020102010507070707" pitchFamily="18" charset="2"/>
        <a:buChar char="ß"/>
        <a:defRPr kumimoji="1" sz="3200" kern="1200">
          <a:solidFill>
            <a:schemeClr val="tx1"/>
          </a:solidFill>
          <a:latin typeface="+mn-lt"/>
          <a:ea typeface="+mn-ea"/>
          <a:cs typeface="黑体" charset="0"/>
        </a:defRPr>
      </a:lvl1pPr>
      <a:lvl2pPr marL="742950" indent="-285750" algn="l" rtl="0" eaLnBrk="0" fontAlgn="base" hangingPunct="0">
        <a:spcBef>
          <a:spcPct val="20000"/>
        </a:spcBef>
        <a:spcAft>
          <a:spcPct val="0"/>
        </a:spcAft>
        <a:buClr>
          <a:schemeClr val="tx2"/>
        </a:buClr>
        <a:buSzPct val="50000"/>
        <a:buFont typeface="Wingdings 2" panose="05020102010507070707" pitchFamily="18" charset="2"/>
        <a:buChar char="Þ"/>
        <a:defRPr kumimoji="1" sz="2800" kern="1200">
          <a:solidFill>
            <a:schemeClr val="tx1"/>
          </a:solidFill>
          <a:latin typeface="+mn-lt"/>
          <a:ea typeface="+mn-ea"/>
          <a:cs typeface="黑体" charset="0"/>
        </a:defRPr>
      </a:lvl2pPr>
      <a:lvl3pPr marL="1143000" indent="-228600" algn="l" rtl="0" eaLnBrk="0" fontAlgn="base" hangingPunct="0">
        <a:spcBef>
          <a:spcPct val="20000"/>
        </a:spcBef>
        <a:spcAft>
          <a:spcPct val="0"/>
        </a:spcAft>
        <a:buClr>
          <a:schemeClr val="tx2"/>
        </a:buClr>
        <a:buSzPct val="50000"/>
        <a:buFont typeface="Wingdings 2" panose="05020102010507070707" pitchFamily="18" charset="2"/>
        <a:buChar char=""/>
        <a:defRPr kumimoji="1" sz="2400" kern="1200">
          <a:solidFill>
            <a:schemeClr val="tx1"/>
          </a:solidFill>
          <a:latin typeface="+mn-lt"/>
          <a:ea typeface="+mn-ea"/>
          <a:cs typeface="黑体" charset="0"/>
        </a:defRPr>
      </a:lvl3pPr>
      <a:lvl4pPr marL="1600200" indent="-228600" algn="l" rtl="0" eaLnBrk="0" fontAlgn="base" hangingPunct="0">
        <a:spcBef>
          <a:spcPct val="20000"/>
        </a:spcBef>
        <a:spcAft>
          <a:spcPct val="0"/>
        </a:spcAft>
        <a:buClr>
          <a:schemeClr val="tx2"/>
        </a:buClr>
        <a:buSzPct val="50000"/>
        <a:buFont typeface="Wingdings 2" panose="05020102010507070707" pitchFamily="18" charset="2"/>
        <a:buChar char=""/>
        <a:defRPr kumimoji="1" sz="2000" kern="1200">
          <a:solidFill>
            <a:schemeClr val="tx1"/>
          </a:solidFill>
          <a:latin typeface="+mn-lt"/>
          <a:ea typeface="+mn-ea"/>
          <a:cs typeface="黑体" charset="0"/>
        </a:defRPr>
      </a:lvl4pPr>
      <a:lvl5pPr marL="2057400" indent="-228600" algn="l" rtl="0" eaLnBrk="0" fontAlgn="base" hangingPunct="0">
        <a:spcBef>
          <a:spcPct val="20000"/>
        </a:spcBef>
        <a:spcAft>
          <a:spcPct val="0"/>
        </a:spcAft>
        <a:buClr>
          <a:schemeClr val="tx2"/>
        </a:buClr>
        <a:buSzPct val="50000"/>
        <a:buFont typeface="Wingdings 2" panose="05020102010507070707" pitchFamily="18" charset="2"/>
        <a:buChar char=""/>
        <a:defRPr kumimoji="1" sz="2000" kern="1200">
          <a:solidFill>
            <a:schemeClr val="tx1"/>
          </a:solidFill>
          <a:latin typeface="+mn-lt"/>
          <a:ea typeface="+mn-ea"/>
          <a:cs typeface="黑体" charset="0"/>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23.png"/><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29.emf"/><Relationship Id="rId5" Type="http://schemas.openxmlformats.org/officeDocument/2006/relationships/image" Target="../media/image28.png"/><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30.png"/><Relationship Id="rId4" Type="http://schemas.openxmlformats.org/officeDocument/2006/relationships/oleObject" Target="../embeddings/oleObject3.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36.png"/><Relationship Id="rId5" Type="http://schemas.openxmlformats.org/officeDocument/2006/relationships/oleObject" Target="../embeddings/oleObject5.bin"/><Relationship Id="rId4" Type="http://schemas.openxmlformats.org/officeDocument/2006/relationships/image" Target="../media/image37.jpe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81.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8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16"/>
          <p:cNvSpPr txBox="1">
            <a:spLocks noChangeArrowheads="1"/>
          </p:cNvSpPr>
          <p:nvPr/>
        </p:nvSpPr>
        <p:spPr bwMode="auto">
          <a:xfrm>
            <a:off x="304800" y="5791200"/>
            <a:ext cx="85534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spcBef>
                <a:spcPct val="0"/>
              </a:spcBef>
              <a:buClrTx/>
              <a:buSzTx/>
              <a:buFontTx/>
              <a:buNone/>
            </a:pPr>
            <a:endParaRPr kumimoji="0" lang="en-US" altLang="zh-CN" sz="1200">
              <a:solidFill>
                <a:srgbClr val="C0C0C0"/>
              </a:solidFill>
              <a:latin typeface="Tahoma" panose="020B0604030504040204" pitchFamily="34" charset="0"/>
              <a:ea typeface="宋体" panose="02010600030101010101" pitchFamily="2" charset="-122"/>
            </a:endParaRPr>
          </a:p>
          <a:p>
            <a:pPr algn="r">
              <a:spcBef>
                <a:spcPct val="0"/>
              </a:spcBef>
              <a:buClrTx/>
              <a:buSzTx/>
              <a:buFontTx/>
              <a:buNone/>
            </a:pPr>
            <a:r>
              <a:rPr kumimoji="0" lang="zh-CN" altLang="en-US" sz="1600">
                <a:solidFill>
                  <a:srgbClr val="C0C0C0"/>
                </a:solidFill>
                <a:latin typeface="Tahoma" panose="020B0604030504040204" pitchFamily="34" charset="0"/>
                <a:ea typeface="宋体" panose="02010600030101010101" pitchFamily="2" charset="-122"/>
              </a:rPr>
              <a:t>北京邮电大学电子工程学院</a:t>
            </a:r>
            <a:endParaRPr kumimoji="0" lang="en-US" altLang="zh-CN" sz="1600">
              <a:solidFill>
                <a:srgbClr val="C0C0C0"/>
              </a:solidFill>
              <a:latin typeface="Tahoma" panose="020B0604030504040204" pitchFamily="34" charset="0"/>
              <a:ea typeface="宋体" panose="02010600030101010101" pitchFamily="2" charset="-122"/>
            </a:endParaRPr>
          </a:p>
        </p:txBody>
      </p:sp>
      <p:sp>
        <p:nvSpPr>
          <p:cNvPr id="25603" name="Text Box 17"/>
          <p:cNvSpPr txBox="1">
            <a:spLocks noChangeArrowheads="1"/>
          </p:cNvSpPr>
          <p:nvPr/>
        </p:nvSpPr>
        <p:spPr bwMode="auto">
          <a:xfrm>
            <a:off x="5105400" y="381000"/>
            <a:ext cx="3886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r">
              <a:spcBef>
                <a:spcPct val="0"/>
              </a:spcBef>
              <a:buClrTx/>
              <a:buSzTx/>
              <a:buFontTx/>
              <a:buNone/>
            </a:pPr>
            <a:r>
              <a:rPr kumimoji="0" lang="zh-CN" altLang="en-US" sz="1600">
                <a:solidFill>
                  <a:srgbClr val="C0C0C0"/>
                </a:solidFill>
                <a:latin typeface="Tahoma" panose="020B0604030504040204" pitchFamily="34" charset="0"/>
                <a:ea typeface="宋体" panose="02010600030101010101" pitchFamily="2" charset="-122"/>
              </a:rPr>
              <a:t>北京邮电大学</a:t>
            </a:r>
            <a:endParaRPr kumimoji="0" lang="en-US" altLang="zh-CN" sz="1600">
              <a:solidFill>
                <a:srgbClr val="C0C0C0"/>
              </a:solidFill>
              <a:latin typeface="Tahoma" panose="020B0604030504040204" pitchFamily="34" charset="0"/>
              <a:ea typeface="宋体" panose="02010600030101010101" pitchFamily="2" charset="-122"/>
            </a:endParaRPr>
          </a:p>
        </p:txBody>
      </p:sp>
      <p:sp>
        <p:nvSpPr>
          <p:cNvPr id="5" name="矩形 4"/>
          <p:cNvSpPr/>
          <p:nvPr/>
        </p:nvSpPr>
        <p:spPr>
          <a:xfrm>
            <a:off x="1066800" y="2514600"/>
            <a:ext cx="7010400" cy="2123658"/>
          </a:xfrm>
          <a:prstGeom prst="rect">
            <a:avLst/>
          </a:prstGeom>
          <a:noFill/>
        </p:spPr>
        <p:txBody>
          <a:bodyPr>
            <a:spAutoFit/>
          </a:bodyPr>
          <a:lstStyle/>
          <a:p>
            <a:pPr algn="ctr" eaLnBrk="1" hangingPunct="1">
              <a:defRPr/>
            </a:pPr>
            <a:r>
              <a:rPr lang="zh-CN" altLang="en-US" sz="660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j-ea"/>
                <a:ea typeface="+mj-ea"/>
              </a:rPr>
              <a:t>嵌入式系统设计</a:t>
            </a:r>
            <a:endParaRPr lang="en-US" altLang="zh-CN" sz="660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j-ea"/>
              <a:ea typeface="+mj-ea"/>
            </a:endParaRPr>
          </a:p>
          <a:p>
            <a:pPr algn="ctr" eaLnBrk="1" hangingPunct="1">
              <a:defRPr/>
            </a:pPr>
            <a:r>
              <a:rPr lang="zh-CN" altLang="en-US" sz="660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j-ea"/>
                <a:ea typeface="+mj-ea"/>
              </a:rPr>
              <a:t>概述</a:t>
            </a:r>
            <a:endParaRPr lang="en-US" altLang="zh-CN" sz="1380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j-ea"/>
              <a:ea typeface="+mj-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kumimoji="0" lang="zh-CN" altLang="en-US" smtClean="0"/>
              <a:t>嵌入式系统的产品</a:t>
            </a:r>
          </a:p>
        </p:txBody>
      </p:sp>
      <p:sp>
        <p:nvSpPr>
          <p:cNvPr id="43011" name="Rectangle 3"/>
          <p:cNvSpPr>
            <a:spLocks noGrp="1" noChangeArrowheads="1"/>
          </p:cNvSpPr>
          <p:nvPr>
            <p:ph type="body" idx="1"/>
          </p:nvPr>
        </p:nvSpPr>
        <p:spPr/>
        <p:txBody>
          <a:bodyPr/>
          <a:lstStyle/>
          <a:p>
            <a:pPr>
              <a:lnSpc>
                <a:spcPct val="90000"/>
              </a:lnSpc>
            </a:pPr>
            <a:r>
              <a:rPr kumimoji="0" lang="zh-CN" altLang="en-US" smtClean="0">
                <a:solidFill>
                  <a:srgbClr val="0000CC"/>
                </a:solidFill>
                <a:latin typeface="微软雅黑" panose="020B0503020204020204" pitchFamily="34" charset="-122"/>
                <a:ea typeface="微软雅黑" panose="020B0503020204020204" pitchFamily="34" charset="-122"/>
              </a:rPr>
              <a:t>网络设备：交换机、路由器、</a:t>
            </a:r>
            <a:r>
              <a:rPr kumimoji="0" lang="en-US" altLang="zh-CN" smtClean="0">
                <a:solidFill>
                  <a:srgbClr val="0000CC"/>
                </a:solidFill>
                <a:latin typeface="微软雅黑" panose="020B0503020204020204" pitchFamily="34" charset="-122"/>
                <a:ea typeface="微软雅黑" panose="020B0503020204020204" pitchFamily="34" charset="-122"/>
              </a:rPr>
              <a:t>AP</a:t>
            </a:r>
            <a:r>
              <a:rPr kumimoji="0" lang="zh-CN" altLang="en-US" smtClean="0">
                <a:solidFill>
                  <a:srgbClr val="0000CC"/>
                </a:solidFill>
                <a:latin typeface="微软雅黑" panose="020B0503020204020204" pitchFamily="34" charset="-122"/>
                <a:ea typeface="微软雅黑" panose="020B0503020204020204" pitchFamily="34" charset="-122"/>
              </a:rPr>
              <a:t>、宽带</a:t>
            </a:r>
            <a:r>
              <a:rPr kumimoji="0" lang="en-US" altLang="zh-CN" smtClean="0">
                <a:solidFill>
                  <a:srgbClr val="0000CC"/>
                </a:solidFill>
                <a:latin typeface="微软雅黑" panose="020B0503020204020204" pitchFamily="34" charset="-122"/>
                <a:ea typeface="微软雅黑" panose="020B0503020204020204" pitchFamily="34" charset="-122"/>
              </a:rPr>
              <a:t>Modem</a:t>
            </a:r>
            <a:endParaRPr kumimoji="0" lang="zh-CN" altLang="en-US" smtClean="0">
              <a:solidFill>
                <a:srgbClr val="0000CC"/>
              </a:solidFill>
              <a:latin typeface="微软雅黑" panose="020B0503020204020204" pitchFamily="34" charset="-122"/>
              <a:ea typeface="微软雅黑" panose="020B0503020204020204" pitchFamily="34" charset="-122"/>
            </a:endParaRPr>
          </a:p>
          <a:p>
            <a:pPr>
              <a:lnSpc>
                <a:spcPct val="90000"/>
              </a:lnSpc>
            </a:pPr>
            <a:r>
              <a:rPr kumimoji="0" lang="zh-CN" altLang="en-US" smtClean="0">
                <a:solidFill>
                  <a:srgbClr val="0000CC"/>
                </a:solidFill>
                <a:latin typeface="微软雅黑" panose="020B0503020204020204" pitchFamily="34" charset="-122"/>
                <a:ea typeface="微软雅黑" panose="020B0503020204020204" pitchFamily="34" charset="-122"/>
              </a:rPr>
              <a:t>消费电子：智能手机、智能电视、机顶盒、数码照相机、数码摄像机、智能家居（扫地机器人、智能音箱）</a:t>
            </a:r>
          </a:p>
          <a:p>
            <a:pPr>
              <a:lnSpc>
                <a:spcPct val="90000"/>
              </a:lnSpc>
            </a:pPr>
            <a:r>
              <a:rPr kumimoji="0" lang="zh-CN" altLang="en-US" smtClean="0">
                <a:solidFill>
                  <a:srgbClr val="0000CC"/>
                </a:solidFill>
                <a:latin typeface="微软雅黑" panose="020B0503020204020204" pitchFamily="34" charset="-122"/>
                <a:ea typeface="微软雅黑" panose="020B0503020204020204" pitchFamily="34" charset="-122"/>
              </a:rPr>
              <a:t>办公设备：打印机、传真机、扫描仪</a:t>
            </a:r>
          </a:p>
          <a:p>
            <a:pPr>
              <a:lnSpc>
                <a:spcPct val="90000"/>
              </a:lnSpc>
            </a:pPr>
            <a:r>
              <a:rPr kumimoji="0" lang="zh-CN" altLang="en-US" smtClean="0">
                <a:solidFill>
                  <a:srgbClr val="0000CC"/>
                </a:solidFill>
                <a:latin typeface="微软雅黑" panose="020B0503020204020204" pitchFamily="34" charset="-122"/>
                <a:ea typeface="微软雅黑" panose="020B0503020204020204" pitchFamily="34" charset="-122"/>
              </a:rPr>
              <a:t>汽车电子：中控大屏、</a:t>
            </a:r>
            <a:r>
              <a:rPr kumimoji="0" lang="en-US" altLang="zh-CN" smtClean="0">
                <a:solidFill>
                  <a:srgbClr val="0000CC"/>
                </a:solidFill>
                <a:latin typeface="微软雅黑" panose="020B0503020204020204" pitchFamily="34" charset="-122"/>
                <a:ea typeface="微软雅黑" panose="020B0503020204020204" pitchFamily="34" charset="-122"/>
              </a:rPr>
              <a:t>ECU</a:t>
            </a:r>
            <a:r>
              <a:rPr kumimoji="0" lang="zh-CN" altLang="en-US" smtClean="0">
                <a:solidFill>
                  <a:srgbClr val="0000CC"/>
                </a:solidFill>
                <a:latin typeface="微软雅黑" panose="020B0503020204020204" pitchFamily="34" charset="-122"/>
                <a:ea typeface="微软雅黑" panose="020B0503020204020204" pitchFamily="34" charset="-122"/>
              </a:rPr>
              <a:t>、</a:t>
            </a:r>
            <a:r>
              <a:rPr kumimoji="0" lang="en-US" altLang="zh-CN" smtClean="0">
                <a:solidFill>
                  <a:srgbClr val="0000CC"/>
                </a:solidFill>
                <a:latin typeface="微软雅黑" panose="020B0503020204020204" pitchFamily="34" charset="-122"/>
                <a:ea typeface="微软雅黑" panose="020B0503020204020204" pitchFamily="34" charset="-122"/>
              </a:rPr>
              <a:t>ABS(</a:t>
            </a:r>
            <a:r>
              <a:rPr kumimoji="0" lang="zh-CN" altLang="en-US" smtClean="0">
                <a:solidFill>
                  <a:srgbClr val="0000CC"/>
                </a:solidFill>
                <a:latin typeface="微软雅黑" panose="020B0503020204020204" pitchFamily="34" charset="-122"/>
                <a:ea typeface="微软雅黑" panose="020B0503020204020204" pitchFamily="34" charset="-122"/>
              </a:rPr>
              <a:t>防死锁刹车系统</a:t>
            </a:r>
            <a:r>
              <a:rPr kumimoji="0" lang="en-US" altLang="zh-CN" smtClean="0">
                <a:solidFill>
                  <a:srgbClr val="0000CC"/>
                </a:solidFill>
                <a:latin typeface="微软雅黑" panose="020B0503020204020204" pitchFamily="34" charset="-122"/>
                <a:ea typeface="微软雅黑" panose="020B0503020204020204" pitchFamily="34" charset="-122"/>
              </a:rPr>
              <a:t>)</a:t>
            </a:r>
            <a:r>
              <a:rPr kumimoji="0" lang="zh-CN" altLang="en-US" smtClean="0">
                <a:solidFill>
                  <a:srgbClr val="0000CC"/>
                </a:solidFill>
                <a:latin typeface="微软雅黑" panose="020B0503020204020204" pitchFamily="34" charset="-122"/>
                <a:ea typeface="微软雅黑" panose="020B0503020204020204" pitchFamily="34" charset="-122"/>
              </a:rPr>
              <a:t>、</a:t>
            </a:r>
            <a:r>
              <a:rPr kumimoji="0" lang="en-US" altLang="zh-CN" smtClean="0">
                <a:solidFill>
                  <a:srgbClr val="0000CC"/>
                </a:solidFill>
                <a:latin typeface="微软雅黑" panose="020B0503020204020204" pitchFamily="34" charset="-122"/>
                <a:ea typeface="微软雅黑" panose="020B0503020204020204" pitchFamily="34" charset="-122"/>
              </a:rPr>
              <a:t>GPS</a:t>
            </a:r>
            <a:endParaRPr kumimoji="0" lang="zh-CN" altLang="en-US" smtClean="0">
              <a:solidFill>
                <a:srgbClr val="0000CC"/>
              </a:solidFill>
              <a:latin typeface="微软雅黑" panose="020B0503020204020204" pitchFamily="34" charset="-122"/>
              <a:ea typeface="微软雅黑" panose="020B0503020204020204" pitchFamily="34" charset="-122"/>
            </a:endParaRPr>
          </a:p>
          <a:p>
            <a:pPr>
              <a:lnSpc>
                <a:spcPct val="90000"/>
              </a:lnSpc>
            </a:pPr>
            <a:r>
              <a:rPr kumimoji="0" lang="zh-CN" altLang="en-US" smtClean="0">
                <a:solidFill>
                  <a:srgbClr val="0000CC"/>
                </a:solidFill>
                <a:latin typeface="微软雅黑" panose="020B0503020204020204" pitchFamily="34" charset="-122"/>
                <a:ea typeface="微软雅黑" panose="020B0503020204020204" pitchFamily="34" charset="-122"/>
              </a:rPr>
              <a:t>工业控制：工业机器人、各种自动控制设备</a:t>
            </a:r>
          </a:p>
        </p:txBody>
      </p:sp>
    </p:spTree>
  </p:cSld>
  <p:clrMapOvr>
    <a:masterClrMapping/>
  </p:clrMapOvr>
  <p:transition spd="med">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0" y="166688"/>
            <a:ext cx="9144000" cy="765175"/>
          </a:xfrm>
        </p:spPr>
        <p:txBody>
          <a:bodyPr/>
          <a:lstStyle/>
          <a:p>
            <a:r>
              <a:rPr kumimoji="0" lang="zh-CN" altLang="en-US" smtClean="0"/>
              <a:t>世界正步入一个崭新的“数字世界”</a:t>
            </a:r>
          </a:p>
        </p:txBody>
      </p:sp>
      <p:grpSp>
        <p:nvGrpSpPr>
          <p:cNvPr id="45059" name="组合 1"/>
          <p:cNvGrpSpPr>
            <a:grpSpLocks/>
          </p:cNvGrpSpPr>
          <p:nvPr/>
        </p:nvGrpSpPr>
        <p:grpSpPr bwMode="auto">
          <a:xfrm>
            <a:off x="185738" y="2019300"/>
            <a:ext cx="1374775" cy="3529013"/>
            <a:chOff x="111723" y="1583532"/>
            <a:chExt cx="1777007" cy="4663281"/>
          </a:xfrm>
        </p:grpSpPr>
        <p:pic>
          <p:nvPicPr>
            <p:cNvPr id="45068" name="Picture 3" descr="old_telep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723" y="1583532"/>
              <a:ext cx="15113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69" name="Group 4"/>
            <p:cNvGrpSpPr>
              <a:grpSpLocks/>
            </p:cNvGrpSpPr>
            <p:nvPr/>
          </p:nvGrpSpPr>
          <p:grpSpPr bwMode="auto">
            <a:xfrm>
              <a:off x="207568" y="4022725"/>
              <a:ext cx="1681162" cy="1058863"/>
              <a:chOff x="230" y="2032"/>
              <a:chExt cx="2584" cy="1339"/>
            </a:xfrm>
          </p:grpSpPr>
          <p:pic>
            <p:nvPicPr>
              <p:cNvPr id="45072" name="Picture 5" descr="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 y="2032"/>
                <a:ext cx="1776" cy="1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73" name="Picture 6" descr="haris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 y="2167"/>
                <a:ext cx="804" cy="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5070" name="Picture 7" descr="archimed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568" y="5081588"/>
              <a:ext cx="1368425"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1" name="Picture 8" descr="Picture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7568" y="2823763"/>
              <a:ext cx="1223962"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5060" name="Picture 10" descr="connectivity"/>
          <p:cNvPicPr>
            <a:picLocks noChangeAspect="1" noChangeArrowheads="1"/>
          </p:cNvPicPr>
          <p:nvPr/>
        </p:nvPicPr>
        <p:blipFill>
          <a:blip r:embed="rId8">
            <a:extLst>
              <a:ext uri="{28A0092B-C50C-407E-A947-70E740481C1C}">
                <a14:useLocalDpi xmlns:a14="http://schemas.microsoft.com/office/drawing/2010/main" val="0"/>
              </a:ext>
            </a:extLst>
          </a:blip>
          <a:srcRect l="17499"/>
          <a:stretch>
            <a:fillRect/>
          </a:stretch>
        </p:blipFill>
        <p:spPr bwMode="auto">
          <a:xfrm>
            <a:off x="1724025" y="2019300"/>
            <a:ext cx="3616325" cy="355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图片 11"/>
          <p:cNvPicPr>
            <a:picLocks noChangeAspect="1"/>
          </p:cNvPicPr>
          <p:nvPr/>
        </p:nvPicPr>
        <p:blipFill>
          <a:blip r:embed="rId9">
            <a:extLst>
              <a:ext uri="{28A0092B-C50C-407E-A947-70E740481C1C}">
                <a14:useLocalDpi xmlns:a14="http://schemas.microsoft.com/office/drawing/2010/main" val="0"/>
              </a:ext>
            </a:extLst>
          </a:blip>
          <a:srcRect l="12003" t="14899" r="10466" b="10931"/>
          <a:stretch>
            <a:fillRect/>
          </a:stretch>
        </p:blipFill>
        <p:spPr bwMode="auto">
          <a:xfrm>
            <a:off x="6437313" y="1104900"/>
            <a:ext cx="1941512"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12" descr="https://dss0.bdstatic.com/70cFvHSh_Q1YnxGkpoWK1HF6hhy/it/u=1156278601,1132794275&amp;fm=26&amp;gp=0.jpg"/>
          <p:cNvPicPr>
            <a:picLocks noChangeAspect="1" noChangeArrowheads="1"/>
          </p:cNvPicPr>
          <p:nvPr/>
        </p:nvPicPr>
        <p:blipFill>
          <a:blip r:embed="rId10">
            <a:extLst>
              <a:ext uri="{28A0092B-C50C-407E-A947-70E740481C1C}">
                <a14:useLocalDpi xmlns:a14="http://schemas.microsoft.com/office/drawing/2010/main" val="0"/>
              </a:ext>
            </a:extLst>
          </a:blip>
          <a:srcRect l="24127" r="24805"/>
          <a:stretch>
            <a:fillRect/>
          </a:stretch>
        </p:blipFill>
        <p:spPr bwMode="auto">
          <a:xfrm>
            <a:off x="5773738" y="2076450"/>
            <a:ext cx="112712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图片 15"/>
          <p:cNvPicPr>
            <a:picLocks noChangeAspect="1"/>
          </p:cNvPicPr>
          <p:nvPr/>
        </p:nvPicPr>
        <p:blipFill>
          <a:blip r:embed="rId11">
            <a:extLst>
              <a:ext uri="{28A0092B-C50C-407E-A947-70E740481C1C}">
                <a14:useLocalDpi xmlns:a14="http://schemas.microsoft.com/office/drawing/2010/main" val="0"/>
              </a:ext>
            </a:extLst>
          </a:blip>
          <a:srcRect l="5013" r="48811" b="34290"/>
          <a:stretch>
            <a:fillRect/>
          </a:stretch>
        </p:blipFill>
        <p:spPr bwMode="auto">
          <a:xfrm>
            <a:off x="7067550" y="2163763"/>
            <a:ext cx="1593850" cy="163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图片 16"/>
          <p:cNvPicPr>
            <a:picLocks noChangeAspect="1"/>
          </p:cNvPicPr>
          <p:nvPr/>
        </p:nvPicPr>
        <p:blipFill>
          <a:blip r:embed="rId12" cstate="print">
            <a:extLst>
              <a:ext uri="{28A0092B-C50C-407E-A947-70E740481C1C}">
                <a14:useLocalDpi xmlns:a14="http://schemas.microsoft.com/office/drawing/2010/main" val="0"/>
              </a:ext>
            </a:extLst>
          </a:blip>
          <a:srcRect t="7121" b="798"/>
          <a:stretch>
            <a:fillRect/>
          </a:stretch>
        </p:blipFill>
        <p:spPr bwMode="auto">
          <a:xfrm>
            <a:off x="5773738" y="3833813"/>
            <a:ext cx="2041525"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5" name="内容占位符 3"/>
          <p:cNvPicPr>
            <a:picLocks noChangeAspect="1"/>
          </p:cNvPicPr>
          <p:nvPr/>
        </p:nvPicPr>
        <p:blipFill>
          <a:blip r:embed="rId13">
            <a:extLst>
              <a:ext uri="{28A0092B-C50C-407E-A947-70E740481C1C}">
                <a14:useLocalDpi xmlns:a14="http://schemas.microsoft.com/office/drawing/2010/main" val="0"/>
              </a:ext>
            </a:extLst>
          </a:blip>
          <a:srcRect l="34074" t="24222" r="30939" b="30324"/>
          <a:stretch>
            <a:fillRect/>
          </a:stretch>
        </p:blipFill>
        <p:spPr bwMode="auto">
          <a:xfrm>
            <a:off x="5661025" y="4945063"/>
            <a:ext cx="1239838"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6" name="图片 18"/>
          <p:cNvPicPr>
            <a:picLocks noChangeAspect="1"/>
          </p:cNvPicPr>
          <p:nvPr/>
        </p:nvPicPr>
        <p:blipFill>
          <a:blip r:embed="rId14">
            <a:extLst>
              <a:ext uri="{28A0092B-C50C-407E-A947-70E740481C1C}">
                <a14:useLocalDpi xmlns:a14="http://schemas.microsoft.com/office/drawing/2010/main" val="0"/>
              </a:ext>
            </a:extLst>
          </a:blip>
          <a:srcRect l="45422" t="23680" r="19142" b="23204"/>
          <a:stretch>
            <a:fillRect/>
          </a:stretch>
        </p:blipFill>
        <p:spPr bwMode="auto">
          <a:xfrm>
            <a:off x="7169150" y="3727450"/>
            <a:ext cx="140493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7" name="图片 20"/>
          <p:cNvPicPr>
            <a:picLocks noChangeAspect="1"/>
          </p:cNvPicPr>
          <p:nvPr/>
        </p:nvPicPr>
        <p:blipFill>
          <a:blip r:embed="rId15">
            <a:extLst>
              <a:ext uri="{28A0092B-C50C-407E-A947-70E740481C1C}">
                <a14:useLocalDpi xmlns:a14="http://schemas.microsoft.com/office/drawing/2010/main" val="0"/>
              </a:ext>
            </a:extLst>
          </a:blip>
          <a:srcRect l="11037" t="22984" r="20026" b="14925"/>
          <a:stretch>
            <a:fillRect/>
          </a:stretch>
        </p:blipFill>
        <p:spPr bwMode="auto">
          <a:xfrm>
            <a:off x="6834188" y="5100638"/>
            <a:ext cx="2074862"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a:xfrm>
            <a:off x="457200" y="98425"/>
            <a:ext cx="8229600" cy="711200"/>
          </a:xfrm>
        </p:spPr>
        <p:txBody>
          <a:bodyPr/>
          <a:lstStyle/>
          <a:p>
            <a:r>
              <a:rPr kumimoji="0" lang="zh-CN" altLang="en-US" smtClean="0"/>
              <a:t>手机和</a:t>
            </a:r>
            <a:r>
              <a:rPr kumimoji="0" lang="en-US" altLang="zh-CN" smtClean="0"/>
              <a:t>PAD</a:t>
            </a:r>
            <a:endParaRPr kumimoji="0" lang="zh-CN" altLang="en-US" smtClean="0"/>
          </a:p>
        </p:txBody>
      </p:sp>
      <p:pic>
        <p:nvPicPr>
          <p:cNvPr id="312322" name="Picture 2" descr="C:\Users\manyi\Pictures\22170441_68771.jpg"/>
          <p:cNvPicPr>
            <a:picLocks noChangeAspect="1" noChangeArrowheads="1"/>
          </p:cNvPicPr>
          <p:nvPr/>
        </p:nvPicPr>
        <p:blipFill>
          <a:blip r:embed="rId3"/>
          <a:srcRect/>
          <a:stretch>
            <a:fillRect/>
          </a:stretch>
        </p:blipFill>
        <p:spPr bwMode="auto">
          <a:xfrm>
            <a:off x="150813" y="1417638"/>
            <a:ext cx="8628062" cy="4044950"/>
          </a:xfrm>
          <a:prstGeom prst="rect">
            <a:avLst/>
          </a:prstGeom>
          <a:noFill/>
          <a:ln>
            <a:noFill/>
          </a:ln>
          <a:effectLst>
            <a:outerShdw blurRad="50800" dist="381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2323" name="Picture 3" descr="C:\Users\manyi\Pictures\22170523_52707.jpg"/>
          <p:cNvPicPr>
            <a:picLocks noChangeAspect="1" noChangeArrowheads="1"/>
          </p:cNvPicPr>
          <p:nvPr/>
        </p:nvPicPr>
        <p:blipFill>
          <a:blip r:embed="rId4"/>
          <a:srcRect/>
          <a:stretch>
            <a:fillRect/>
          </a:stretch>
        </p:blipFill>
        <p:spPr bwMode="auto">
          <a:xfrm>
            <a:off x="2478088" y="947738"/>
            <a:ext cx="3973512" cy="5562600"/>
          </a:xfrm>
          <a:prstGeom prst="rect">
            <a:avLst/>
          </a:prstGeom>
          <a:noFill/>
          <a:ln>
            <a:noFill/>
          </a:ln>
          <a:effectLst>
            <a:outerShdw blurRad="50800" dist="381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2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271463"/>
            <a:ext cx="9144000" cy="1012825"/>
          </a:xfrm>
        </p:spPr>
        <p:txBody>
          <a:bodyPr/>
          <a:lstStyle/>
          <a:p>
            <a:pPr eaLnBrk="1" hangingPunct="1"/>
            <a:r>
              <a:rPr kumimoji="0" lang="zh-CN" altLang="en-US" smtClean="0"/>
              <a:t>物联网定义</a:t>
            </a:r>
          </a:p>
        </p:txBody>
      </p:sp>
      <p:sp>
        <p:nvSpPr>
          <p:cNvPr id="49155" name="Rectangle 3"/>
          <p:cNvSpPr>
            <a:spLocks noGrp="1" noChangeArrowheads="1"/>
          </p:cNvSpPr>
          <p:nvPr>
            <p:ph type="body" idx="1"/>
          </p:nvPr>
        </p:nvSpPr>
        <p:spPr>
          <a:xfrm>
            <a:off x="457200" y="1428750"/>
            <a:ext cx="8229600" cy="4686300"/>
          </a:xfrm>
        </p:spPr>
        <p:txBody>
          <a:bodyPr/>
          <a:lstStyle/>
          <a:p>
            <a:pPr marL="0" indent="0" eaLnBrk="1" hangingPunct="1">
              <a:buFont typeface="Wingdings 2" panose="05020102010507070707" pitchFamily="18" charset="2"/>
              <a:buNone/>
            </a:pPr>
            <a:r>
              <a:rPr kumimoji="0" lang="zh-CN" altLang="en-US" sz="2800" smtClean="0">
                <a:latin typeface="微软雅黑" panose="020B0503020204020204" pitchFamily="34" charset="-122"/>
                <a:ea typeface="微软雅黑" panose="020B0503020204020204" pitchFamily="34" charset="-122"/>
              </a:rPr>
              <a:t>物联网（</a:t>
            </a:r>
            <a:r>
              <a:rPr kumimoji="0" lang="en-US" altLang="zh-CN" sz="2800" smtClean="0">
                <a:latin typeface="微软雅黑" panose="020B0503020204020204" pitchFamily="34" charset="-122"/>
                <a:ea typeface="微软雅黑" panose="020B0503020204020204" pitchFamily="34" charset="-122"/>
              </a:rPr>
              <a:t>The Internet of Things</a:t>
            </a:r>
            <a:r>
              <a:rPr kumimoji="0" lang="zh-CN" altLang="en-US" sz="2800" smtClean="0">
                <a:latin typeface="微软雅黑" panose="020B0503020204020204" pitchFamily="34" charset="-122"/>
                <a:ea typeface="微软雅黑" panose="020B0503020204020204" pitchFamily="34" charset="-122"/>
              </a:rPr>
              <a:t>，简称</a:t>
            </a:r>
            <a:r>
              <a:rPr kumimoji="0" lang="en-US" altLang="zh-CN" sz="2800" smtClean="0">
                <a:latin typeface="微软雅黑" panose="020B0503020204020204" pitchFamily="34" charset="-122"/>
                <a:ea typeface="微软雅黑" panose="020B0503020204020204" pitchFamily="34" charset="-122"/>
              </a:rPr>
              <a:t>IOT</a:t>
            </a:r>
            <a:r>
              <a:rPr kumimoji="0" lang="zh-CN" altLang="en-US" sz="2800" smtClean="0">
                <a:latin typeface="微软雅黑" panose="020B0503020204020204" pitchFamily="34" charset="-122"/>
                <a:ea typeface="微软雅黑" panose="020B0503020204020204" pitchFamily="34" charset="-122"/>
              </a:rPr>
              <a:t>）是指通过 各种信息传感器、射频识别技术、全球定位系统、红外感应器、激光扫描器等各种装置与技术，实时采集任何需要监控、 连接、互动的物体或过程，采集其声、光、热、电、力学、化学、生物、位置等各种需要的信息，通过各类可能的网络接入，实现物与物、物与人的</a:t>
            </a:r>
            <a:r>
              <a:rPr kumimoji="0" lang="zh-CN" altLang="en-US" sz="2800" b="1" smtClean="0">
                <a:latin typeface="微软雅黑" panose="020B0503020204020204" pitchFamily="34" charset="-122"/>
                <a:ea typeface="微软雅黑" panose="020B0503020204020204" pitchFamily="34" charset="-122"/>
              </a:rPr>
              <a:t>泛在连接</a:t>
            </a:r>
            <a:r>
              <a:rPr kumimoji="0" lang="zh-CN" altLang="en-US" sz="2800" smtClean="0">
                <a:latin typeface="微软雅黑" panose="020B0503020204020204" pitchFamily="34" charset="-122"/>
                <a:ea typeface="微软雅黑" panose="020B0503020204020204" pitchFamily="34" charset="-122"/>
              </a:rPr>
              <a:t>。实现对物品和过程的</a:t>
            </a:r>
            <a:r>
              <a:rPr kumimoji="0" lang="zh-CN" altLang="en-US" sz="2800" b="1" smtClean="0">
                <a:latin typeface="微软雅黑" panose="020B0503020204020204" pitchFamily="34" charset="-122"/>
                <a:ea typeface="微软雅黑" panose="020B0503020204020204" pitchFamily="34" charset="-122"/>
              </a:rPr>
              <a:t>智能化感知</a:t>
            </a:r>
            <a:r>
              <a:rPr kumimoji="0" lang="zh-CN" altLang="en-US" sz="2800" smtClean="0">
                <a:latin typeface="微软雅黑" panose="020B0503020204020204" pitchFamily="34" charset="-122"/>
                <a:ea typeface="微软雅黑" panose="020B0503020204020204" pitchFamily="34" charset="-122"/>
              </a:rPr>
              <a:t>、</a:t>
            </a:r>
            <a:r>
              <a:rPr kumimoji="0" lang="zh-CN" altLang="en-US" sz="2800" b="1" smtClean="0">
                <a:latin typeface="微软雅黑" panose="020B0503020204020204" pitchFamily="34" charset="-122"/>
                <a:ea typeface="微软雅黑" panose="020B0503020204020204" pitchFamily="34" charset="-122"/>
              </a:rPr>
              <a:t>识别和管理</a:t>
            </a:r>
            <a:r>
              <a:rPr kumimoji="0" lang="zh-CN" altLang="en-US" sz="2800" smtClean="0">
                <a:latin typeface="微软雅黑" panose="020B0503020204020204" pitchFamily="34" charset="-122"/>
                <a:ea typeface="微软雅黑" panose="020B0503020204020204" pitchFamily="34" charset="-122"/>
              </a:rPr>
              <a:t>。物联网是一个基于互联网、传统电信网等的信息承载体，它让所有能够被独立寻址的普通物理对象形成互联互通的网络。</a:t>
            </a:r>
          </a:p>
        </p:txBody>
      </p:sp>
    </p:spTree>
  </p:cSld>
  <p:clrMapOvr>
    <a:masterClrMapping/>
  </p:clrMapOvr>
  <p:transition spd="med">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kumimoji="0" lang="zh-CN" altLang="en-US" smtClean="0"/>
              <a:t>巨大的市场</a:t>
            </a:r>
          </a:p>
        </p:txBody>
      </p:sp>
      <p:sp>
        <p:nvSpPr>
          <p:cNvPr id="51203" name="Rectangle 3"/>
          <p:cNvSpPr>
            <a:spLocks noGrp="1" noChangeArrowheads="1"/>
          </p:cNvSpPr>
          <p:nvPr>
            <p:ph type="body" idx="1"/>
          </p:nvPr>
        </p:nvSpPr>
        <p:spPr>
          <a:xfrm>
            <a:off x="457200" y="1417638"/>
            <a:ext cx="8229600" cy="4786312"/>
          </a:xfrm>
        </p:spPr>
        <p:txBody>
          <a:bodyPr/>
          <a:lstStyle/>
          <a:p>
            <a:r>
              <a:rPr kumimoji="0" lang="zh-CN" altLang="en-US" sz="2800" smtClean="0">
                <a:latin typeface="微软雅黑" panose="020B0503020204020204" pitchFamily="34" charset="-122"/>
                <a:ea typeface="微软雅黑" panose="020B0503020204020204" pitchFamily="34" charset="-122"/>
              </a:rPr>
              <a:t>计算机应用的普及、互联网技术的实用、物联网技术的出现，正有力推动着工业生产，商业活动科学试验和家庭生活等领域自动化和信息化进程。</a:t>
            </a:r>
          </a:p>
          <a:p>
            <a:r>
              <a:rPr kumimoji="0" lang="zh-CN" altLang="en-US" sz="2800" smtClean="0">
                <a:latin typeface="微软雅黑" panose="020B0503020204020204" pitchFamily="34" charset="-122"/>
                <a:ea typeface="微软雅黑" panose="020B0503020204020204" pitchFamily="34" charset="-122"/>
              </a:rPr>
              <a:t>嵌入式产品的巨大商机</a:t>
            </a:r>
            <a:r>
              <a:rPr kumimoji="0" lang="en-US" altLang="zh-CN" sz="2800" smtClean="0">
                <a:latin typeface="微软雅黑" panose="020B0503020204020204" pitchFamily="34" charset="-122"/>
                <a:ea typeface="微软雅黑" panose="020B0503020204020204" pitchFamily="34" charset="-122"/>
              </a:rPr>
              <a:t>----</a:t>
            </a:r>
            <a:r>
              <a:rPr kumimoji="0" lang="zh-CN" altLang="en-US" sz="2800" smtClean="0">
                <a:latin typeface="微软雅黑" panose="020B0503020204020204" pitchFamily="34" charset="-122"/>
                <a:ea typeface="微软雅黑" panose="020B0503020204020204" pitchFamily="34" charset="-122"/>
              </a:rPr>
              <a:t>全过程自动化产品制造、大范围电子商务活动、高度协同科学实验以及现代化家庭起居。</a:t>
            </a:r>
          </a:p>
          <a:p>
            <a:r>
              <a:rPr kumimoji="0" lang="zh-CN" altLang="en-US" sz="2800" smtClean="0">
                <a:latin typeface="微软雅黑" panose="020B0503020204020204" pitchFamily="34" charset="-122"/>
                <a:ea typeface="微软雅黑" panose="020B0503020204020204" pitchFamily="34" charset="-122"/>
              </a:rPr>
              <a:t>未来：你接触的</a:t>
            </a:r>
            <a:r>
              <a:rPr kumimoji="0" lang="zh-CN" altLang="en-US" sz="2800" b="1" smtClean="0">
                <a:latin typeface="微软雅黑" panose="020B0503020204020204" pitchFamily="34" charset="-122"/>
                <a:ea typeface="微软雅黑" panose="020B0503020204020204" pitchFamily="34" charset="-122"/>
              </a:rPr>
              <a:t>每一样东西</a:t>
            </a:r>
            <a:r>
              <a:rPr kumimoji="0" lang="zh-CN" altLang="en-US" sz="2800" smtClean="0">
                <a:latin typeface="微软雅黑" panose="020B0503020204020204" pitchFamily="34" charset="-122"/>
                <a:ea typeface="微软雅黑" panose="020B0503020204020204" pitchFamily="34" charset="-122"/>
              </a:rPr>
              <a:t>都将装有芯片和嵌入式软件。</a:t>
            </a:r>
          </a:p>
        </p:txBody>
      </p:sp>
    </p:spTree>
  </p:cSld>
  <p:clrMapOvr>
    <a:masterClrMapping/>
  </p:clrMapOvr>
  <p:transition spd="med">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533400" y="325438"/>
            <a:ext cx="80772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marL="254000" indent="-254000" defTabSz="677863">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defTabSz="677863">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defTabSz="677863">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defTabSz="677863">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defTabSz="677863">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a:lnSpc>
                <a:spcPct val="90000"/>
              </a:lnSpc>
              <a:spcBef>
                <a:spcPct val="50000"/>
              </a:spcBef>
              <a:buClrTx/>
              <a:buSzPct val="75000"/>
              <a:buFontTx/>
              <a:buNone/>
            </a:pPr>
            <a:r>
              <a:rPr lang="zh-CN" altLang="en-US" sz="4400" b="0">
                <a:latin typeface="Times New Roman" panose="02020603050405020304" pitchFamily="18" charset="0"/>
              </a:rPr>
              <a:t>主要内容</a:t>
            </a:r>
            <a:endParaRPr lang="zh-CN" altLang="en-US" sz="4400" b="0">
              <a:latin typeface="黑体" panose="02010609060101010101" pitchFamily="49" charset="-122"/>
              <a:sym typeface="Symbol" panose="05050102010706020507" pitchFamily="18" charset="2"/>
            </a:endParaRPr>
          </a:p>
        </p:txBody>
      </p:sp>
      <p:sp>
        <p:nvSpPr>
          <p:cNvPr id="53251"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5325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53253" name="Arc 6"/>
          <p:cNvSpPr>
            <a:spLocks/>
          </p:cNvSpPr>
          <p:nvPr/>
        </p:nvSpPr>
        <p:spPr bwMode="gray">
          <a:xfrm>
            <a:off x="1633538" y="1687513"/>
            <a:ext cx="2251075" cy="4478337"/>
          </a:xfrm>
          <a:custGeom>
            <a:avLst/>
            <a:gdLst>
              <a:gd name="T0" fmla="*/ 2147483646 w 21600"/>
              <a:gd name="T1" fmla="*/ 0 h 42956"/>
              <a:gd name="T2" fmla="*/ 2147483646 w 21600"/>
              <a:gd name="T3" fmla="*/ 2147483646 h 42956"/>
              <a:gd name="T4" fmla="*/ 0 w 21600"/>
              <a:gd name="T5" fmla="*/ 2147483646 h 42956"/>
              <a:gd name="T6" fmla="*/ 0 60000 65536"/>
              <a:gd name="T7" fmla="*/ 0 60000 65536"/>
              <a:gd name="T8" fmla="*/ 0 60000 65536"/>
              <a:gd name="T9" fmla="*/ 0 w 21600"/>
              <a:gd name="T10" fmla="*/ 0 h 42956"/>
              <a:gd name="T11" fmla="*/ 21600 w 21600"/>
              <a:gd name="T12" fmla="*/ 42956 h 42956"/>
            </a:gdLst>
            <a:ahLst/>
            <a:cxnLst>
              <a:cxn ang="T6">
                <a:pos x="T0" y="T1"/>
              </a:cxn>
              <a:cxn ang="T7">
                <a:pos x="T2" y="T3"/>
              </a:cxn>
              <a:cxn ang="T8">
                <a:pos x="T4" y="T5"/>
              </a:cxn>
            </a:cxnLst>
            <a:rect l="T9" t="T10" r="T11" b="T12"/>
            <a:pathLst>
              <a:path w="21600" h="42956" fill="none" extrusionOk="0">
                <a:moveTo>
                  <a:pt x="1655" y="-1"/>
                </a:moveTo>
                <a:cubicBezTo>
                  <a:pt x="12909" y="864"/>
                  <a:pt x="21600" y="10248"/>
                  <a:pt x="21600" y="21536"/>
                </a:cubicBezTo>
                <a:cubicBezTo>
                  <a:pt x="21600" y="32389"/>
                  <a:pt x="13545" y="41558"/>
                  <a:pt x="2782" y="42956"/>
                </a:cubicBezTo>
              </a:path>
              <a:path w="21600" h="42956" stroke="0" extrusionOk="0">
                <a:moveTo>
                  <a:pt x="1655" y="-1"/>
                </a:moveTo>
                <a:cubicBezTo>
                  <a:pt x="12909" y="864"/>
                  <a:pt x="21600" y="10248"/>
                  <a:pt x="21600" y="21536"/>
                </a:cubicBezTo>
                <a:cubicBezTo>
                  <a:pt x="21600" y="32389"/>
                  <a:pt x="13545" y="41558"/>
                  <a:pt x="2782" y="42956"/>
                </a:cubicBezTo>
                <a:lnTo>
                  <a:pt x="0" y="21536"/>
                </a:lnTo>
                <a:lnTo>
                  <a:pt x="1655" y="-1"/>
                </a:lnTo>
                <a:close/>
              </a:path>
            </a:pathLst>
          </a:custGeom>
          <a:noFill/>
          <a:ln w="28575">
            <a:solidFill>
              <a:schemeClr val="hlink"/>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62343" name="Oval 7">
            <a:hlinkClick r:id="rId3" action="ppaction://hlinksldjump"/>
          </p:cNvPr>
          <p:cNvSpPr>
            <a:spLocks noChangeAspect="1" noChangeArrowheads="1"/>
          </p:cNvSpPr>
          <p:nvPr/>
        </p:nvSpPr>
        <p:spPr bwMode="gray">
          <a:xfrm>
            <a:off x="2208213" y="1555750"/>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1</a:t>
            </a:r>
          </a:p>
        </p:txBody>
      </p:sp>
      <p:sp>
        <p:nvSpPr>
          <p:cNvPr id="2062344" name="Oval 8">
            <a:hlinkClick r:id="rId3" action="ppaction://hlinksldjump"/>
          </p:cNvPr>
          <p:cNvSpPr>
            <a:spLocks noChangeAspect="1" noChangeArrowheads="1"/>
          </p:cNvSpPr>
          <p:nvPr/>
        </p:nvSpPr>
        <p:spPr bwMode="gray">
          <a:xfrm>
            <a:off x="3622675" y="3227388"/>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3</a:t>
            </a:r>
          </a:p>
        </p:txBody>
      </p:sp>
      <p:sp>
        <p:nvSpPr>
          <p:cNvPr id="2062345" name="Oval 9">
            <a:hlinkClick r:id="rId3" action="ppaction://hlinksldjump"/>
          </p:cNvPr>
          <p:cNvSpPr>
            <a:spLocks noChangeAspect="1" noChangeArrowheads="1"/>
          </p:cNvSpPr>
          <p:nvPr/>
        </p:nvSpPr>
        <p:spPr bwMode="gray">
          <a:xfrm>
            <a:off x="3178175" y="2341563"/>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2</a:t>
            </a:r>
          </a:p>
        </p:txBody>
      </p:sp>
      <p:sp>
        <p:nvSpPr>
          <p:cNvPr id="2062346" name="Oval 10">
            <a:hlinkClick r:id="rId3" action="ppaction://hlinksldjump"/>
          </p:cNvPr>
          <p:cNvSpPr>
            <a:spLocks noChangeAspect="1" noChangeArrowheads="1"/>
          </p:cNvSpPr>
          <p:nvPr/>
        </p:nvSpPr>
        <p:spPr bwMode="gray">
          <a:xfrm>
            <a:off x="3567113" y="4165600"/>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4</a:t>
            </a:r>
          </a:p>
        </p:txBody>
      </p:sp>
      <p:sp>
        <p:nvSpPr>
          <p:cNvPr id="53258" name="Rectangle 11"/>
          <p:cNvSpPr>
            <a:spLocks noChangeArrowheads="1"/>
          </p:cNvSpPr>
          <p:nvPr/>
        </p:nvSpPr>
        <p:spPr bwMode="auto">
          <a:xfrm>
            <a:off x="2828925" y="1557338"/>
            <a:ext cx="537368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嵌入式系统的典型应用</a:t>
            </a:r>
          </a:p>
        </p:txBody>
      </p:sp>
      <p:sp>
        <p:nvSpPr>
          <p:cNvPr id="53259" name="Rectangle 12"/>
          <p:cNvSpPr>
            <a:spLocks noChangeArrowheads="1"/>
          </p:cNvSpPr>
          <p:nvPr/>
        </p:nvSpPr>
        <p:spPr bwMode="auto">
          <a:xfrm>
            <a:off x="4113213" y="3265488"/>
            <a:ext cx="52006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嵌入式处理器</a:t>
            </a:r>
          </a:p>
        </p:txBody>
      </p:sp>
      <p:sp>
        <p:nvSpPr>
          <p:cNvPr id="53260" name="Rectangle 13"/>
          <p:cNvSpPr>
            <a:spLocks noChangeArrowheads="1"/>
          </p:cNvSpPr>
          <p:nvPr/>
        </p:nvSpPr>
        <p:spPr bwMode="auto">
          <a:xfrm>
            <a:off x="4084638" y="4203700"/>
            <a:ext cx="465296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嵌入式操作系统</a:t>
            </a:r>
          </a:p>
        </p:txBody>
      </p:sp>
      <p:sp>
        <p:nvSpPr>
          <p:cNvPr id="53261" name="Rectangle 14"/>
          <p:cNvSpPr>
            <a:spLocks noChangeArrowheads="1"/>
          </p:cNvSpPr>
          <p:nvPr/>
        </p:nvSpPr>
        <p:spPr bwMode="auto">
          <a:xfrm>
            <a:off x="4076700" y="4222750"/>
            <a:ext cx="4298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endParaRPr lang="zh-CN" altLang="en-US" sz="2400">
              <a:latin typeface="Arial" panose="020B0604020202020204" pitchFamily="34" charset="0"/>
              <a:ea typeface="华文楷体" panose="02010600040101010101" pitchFamily="2" charset="-122"/>
            </a:endParaRPr>
          </a:p>
        </p:txBody>
      </p:sp>
      <p:sp>
        <p:nvSpPr>
          <p:cNvPr id="2062352" name="Oval 16">
            <a:hlinkClick r:id="rId3" action="ppaction://hlinksldjump"/>
          </p:cNvPr>
          <p:cNvSpPr>
            <a:spLocks noChangeAspect="1" noChangeArrowheads="1"/>
          </p:cNvSpPr>
          <p:nvPr/>
        </p:nvSpPr>
        <p:spPr bwMode="gray">
          <a:xfrm>
            <a:off x="3111500" y="5167313"/>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5</a:t>
            </a:r>
          </a:p>
        </p:txBody>
      </p:sp>
      <p:sp>
        <p:nvSpPr>
          <p:cNvPr id="53263" name="Rectangle 17"/>
          <p:cNvSpPr>
            <a:spLocks noChangeArrowheads="1"/>
          </p:cNvSpPr>
          <p:nvPr/>
        </p:nvSpPr>
        <p:spPr bwMode="auto">
          <a:xfrm>
            <a:off x="3621088" y="5224463"/>
            <a:ext cx="4298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endParaRPr lang="zh-CN" altLang="en-US" sz="2400">
              <a:latin typeface="Arial" panose="020B0604020202020204" pitchFamily="34" charset="0"/>
              <a:ea typeface="华文楷体" panose="02010600040101010101" pitchFamily="2" charset="-122"/>
            </a:endParaRPr>
          </a:p>
        </p:txBody>
      </p:sp>
      <p:sp>
        <p:nvSpPr>
          <p:cNvPr id="53264" name="Rectangle 18"/>
          <p:cNvSpPr>
            <a:spLocks noChangeArrowheads="1"/>
          </p:cNvSpPr>
          <p:nvPr/>
        </p:nvSpPr>
        <p:spPr bwMode="auto">
          <a:xfrm>
            <a:off x="3706813" y="5224463"/>
            <a:ext cx="465296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嵌入式系统的基本设计过程</a:t>
            </a:r>
          </a:p>
        </p:txBody>
      </p:sp>
      <p:sp>
        <p:nvSpPr>
          <p:cNvPr id="53265" name="Rectangle 12"/>
          <p:cNvSpPr>
            <a:spLocks noChangeArrowheads="1"/>
          </p:cNvSpPr>
          <p:nvPr/>
        </p:nvSpPr>
        <p:spPr bwMode="auto">
          <a:xfrm>
            <a:off x="3706813" y="2335213"/>
            <a:ext cx="52006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solidFill>
                  <a:srgbClr val="FF0000"/>
                </a:solidFill>
                <a:latin typeface="微软雅黑" panose="020B0503020204020204" pitchFamily="34" charset="-122"/>
                <a:ea typeface="微软雅黑" panose="020B0503020204020204" pitchFamily="34" charset="-122"/>
              </a:rPr>
              <a:t>嵌入式系统简介</a:t>
            </a:r>
          </a:p>
        </p:txBody>
      </p:sp>
    </p:spTree>
  </p:cSld>
  <p:clrMapOvr>
    <a:masterClrMapping/>
  </p:clrMapOvr>
  <p:transition spd="med">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kumimoji="0" lang="zh-CN" altLang="en-US" smtClean="0"/>
              <a:t>计算机系统分类</a:t>
            </a:r>
          </a:p>
        </p:txBody>
      </p:sp>
      <p:sp>
        <p:nvSpPr>
          <p:cNvPr id="55299" name="Rectangle 3"/>
          <p:cNvSpPr>
            <a:spLocks noGrp="1" noChangeArrowheads="1"/>
          </p:cNvSpPr>
          <p:nvPr>
            <p:ph idx="1"/>
          </p:nvPr>
        </p:nvSpPr>
        <p:spPr/>
        <p:txBody>
          <a:bodyPr/>
          <a:lstStyle/>
          <a:p>
            <a:pPr eaLnBrk="1" hangingPunct="1">
              <a:lnSpc>
                <a:spcPct val="85000"/>
              </a:lnSpc>
            </a:pPr>
            <a:r>
              <a:rPr kumimoji="0" lang="zh-CN" altLang="en-US" smtClean="0">
                <a:latin typeface="微软雅黑" panose="020B0503020204020204" pitchFamily="34" charset="-122"/>
                <a:ea typeface="微软雅黑" panose="020B0503020204020204" pitchFamily="34" charset="-122"/>
              </a:rPr>
              <a:t>计算机系统的三大领域</a:t>
            </a:r>
          </a:p>
          <a:p>
            <a:pPr lvl="1" eaLnBrk="1" hangingPunct="1">
              <a:lnSpc>
                <a:spcPct val="85000"/>
              </a:lnSpc>
            </a:pPr>
            <a:r>
              <a:rPr kumimoji="0" lang="zh-CN" altLang="en-US" smtClean="0">
                <a:latin typeface="微软雅黑" panose="020B0503020204020204" pitchFamily="34" charset="-122"/>
                <a:ea typeface="微软雅黑" panose="020B0503020204020204" pitchFamily="34" charset="-122"/>
              </a:rPr>
              <a:t>服务器系统市场</a:t>
            </a:r>
          </a:p>
          <a:p>
            <a:pPr lvl="2" eaLnBrk="1" hangingPunct="1">
              <a:lnSpc>
                <a:spcPct val="85000"/>
              </a:lnSpc>
            </a:pPr>
            <a:r>
              <a:rPr kumimoji="0" lang="zh-CN" altLang="en-US" smtClean="0">
                <a:latin typeface="微软雅黑" panose="020B0503020204020204" pitchFamily="34" charset="-122"/>
                <a:ea typeface="微软雅黑" panose="020B0503020204020204" pitchFamily="34" charset="-122"/>
              </a:rPr>
              <a:t>功能强</a:t>
            </a:r>
          </a:p>
          <a:p>
            <a:pPr lvl="2" eaLnBrk="1" hangingPunct="1">
              <a:lnSpc>
                <a:spcPct val="85000"/>
              </a:lnSpc>
            </a:pPr>
            <a:r>
              <a:rPr kumimoji="0" lang="zh-CN" altLang="en-US" smtClean="0">
                <a:latin typeface="微软雅黑" panose="020B0503020204020204" pitchFamily="34" charset="-122"/>
                <a:ea typeface="微软雅黑" panose="020B0503020204020204" pitchFamily="34" charset="-122"/>
              </a:rPr>
              <a:t>利润最大的市场</a:t>
            </a:r>
          </a:p>
          <a:p>
            <a:pPr lvl="2" eaLnBrk="1" hangingPunct="1">
              <a:lnSpc>
                <a:spcPct val="85000"/>
              </a:lnSpc>
            </a:pPr>
            <a:r>
              <a:rPr kumimoji="0" lang="zh-CN" altLang="en-US" smtClean="0">
                <a:latin typeface="微软雅黑" panose="020B0503020204020204" pitchFamily="34" charset="-122"/>
                <a:ea typeface="微软雅黑" panose="020B0503020204020204" pitchFamily="34" charset="-122"/>
              </a:rPr>
              <a:t>可用性强</a:t>
            </a:r>
          </a:p>
          <a:p>
            <a:pPr lvl="2" eaLnBrk="1" hangingPunct="1">
              <a:lnSpc>
                <a:spcPct val="85000"/>
              </a:lnSpc>
            </a:pPr>
            <a:r>
              <a:rPr kumimoji="0" lang="zh-CN" altLang="en-US" smtClean="0">
                <a:latin typeface="微软雅黑" panose="020B0503020204020204" pitchFamily="34" charset="-122"/>
                <a:ea typeface="微软雅黑" panose="020B0503020204020204" pitchFamily="34" charset="-122"/>
              </a:rPr>
              <a:t>可扩展性</a:t>
            </a:r>
          </a:p>
          <a:p>
            <a:pPr lvl="1" eaLnBrk="1" hangingPunct="1">
              <a:lnSpc>
                <a:spcPct val="85000"/>
              </a:lnSpc>
            </a:pPr>
            <a:r>
              <a:rPr kumimoji="0" lang="zh-CN" altLang="en-US" smtClean="0">
                <a:latin typeface="微软雅黑" panose="020B0503020204020204" pitchFamily="34" charset="-122"/>
                <a:ea typeface="微软雅黑" panose="020B0503020204020204" pitchFamily="34" charset="-122"/>
              </a:rPr>
              <a:t>桌面系统市场</a:t>
            </a:r>
          </a:p>
          <a:p>
            <a:pPr lvl="2" eaLnBrk="1" hangingPunct="1">
              <a:lnSpc>
                <a:spcPct val="85000"/>
              </a:lnSpc>
            </a:pPr>
            <a:r>
              <a:rPr kumimoji="0" lang="zh-CN" altLang="en-US" smtClean="0">
                <a:latin typeface="微软雅黑" panose="020B0503020204020204" pitchFamily="34" charset="-122"/>
                <a:ea typeface="微软雅黑" panose="020B0503020204020204" pitchFamily="34" charset="-122"/>
              </a:rPr>
              <a:t>最广阔的市场</a:t>
            </a:r>
          </a:p>
          <a:p>
            <a:pPr lvl="1" eaLnBrk="1" hangingPunct="1">
              <a:lnSpc>
                <a:spcPct val="85000"/>
              </a:lnSpc>
            </a:pPr>
            <a:r>
              <a:rPr kumimoji="0" lang="zh-CN" altLang="en-US" smtClean="0">
                <a:latin typeface="微软雅黑" panose="020B0503020204020204" pitchFamily="34" charset="-122"/>
                <a:ea typeface="微软雅黑" panose="020B0503020204020204" pitchFamily="34" charset="-122"/>
              </a:rPr>
              <a:t>嵌入式系统市场</a:t>
            </a:r>
          </a:p>
          <a:p>
            <a:pPr lvl="2" eaLnBrk="1" hangingPunct="1">
              <a:lnSpc>
                <a:spcPct val="85000"/>
              </a:lnSpc>
            </a:pPr>
            <a:r>
              <a:rPr kumimoji="0" lang="zh-CN" altLang="en-US" smtClean="0">
                <a:latin typeface="微软雅黑" panose="020B0503020204020204" pitchFamily="34" charset="-122"/>
                <a:ea typeface="微软雅黑" panose="020B0503020204020204" pitchFamily="34" charset="-122"/>
              </a:rPr>
              <a:t>潜力最大的市场</a:t>
            </a:r>
          </a:p>
        </p:txBody>
      </p:sp>
    </p:spTree>
  </p:cSld>
  <p:clrMapOvr>
    <a:masterClrMapping/>
  </p:clrMapOvr>
  <p:transition spd="med">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kumimoji="0" lang="zh-CN" altLang="en-US" smtClean="0"/>
              <a:t>计算机系统分类</a:t>
            </a:r>
          </a:p>
        </p:txBody>
      </p:sp>
      <p:sp>
        <p:nvSpPr>
          <p:cNvPr id="57347" name="Rectangle 3"/>
          <p:cNvSpPr>
            <a:spLocks noGrp="1" noChangeArrowheads="1"/>
          </p:cNvSpPr>
          <p:nvPr>
            <p:ph idx="1"/>
          </p:nvPr>
        </p:nvSpPr>
        <p:spPr/>
        <p:txBody>
          <a:bodyPr/>
          <a:lstStyle/>
          <a:p>
            <a:pPr eaLnBrk="1" hangingPunct="1"/>
            <a:r>
              <a:rPr kumimoji="0" lang="zh-CN" altLang="en-US" smtClean="0"/>
              <a:t>以往计算机分类：</a:t>
            </a:r>
          </a:p>
          <a:p>
            <a:pPr lvl="1" eaLnBrk="1" hangingPunct="1"/>
            <a:r>
              <a:rPr kumimoji="0" lang="zh-CN" altLang="en-US" smtClean="0"/>
              <a:t>大型计算机、中型机、小型机和微计算机</a:t>
            </a:r>
          </a:p>
          <a:p>
            <a:pPr eaLnBrk="1" hangingPunct="1"/>
            <a:r>
              <a:rPr kumimoji="0" lang="zh-CN" altLang="en-US" smtClean="0"/>
              <a:t>目前计算机分类：</a:t>
            </a:r>
          </a:p>
          <a:p>
            <a:pPr lvl="1" eaLnBrk="1" hangingPunct="1"/>
            <a:r>
              <a:rPr kumimoji="0" lang="zh-CN" altLang="en-US" smtClean="0"/>
              <a:t>超级计算机，大型计算机、工作站、微计算机、亚微计算机</a:t>
            </a:r>
          </a:p>
          <a:p>
            <a:pPr eaLnBrk="1" hangingPunct="1">
              <a:buFont typeface="Wingdings" panose="05000000000000000000" pitchFamily="2" charset="2"/>
              <a:buNone/>
            </a:pPr>
            <a:r>
              <a:rPr kumimoji="0" lang="zh-CN" altLang="en-US" smtClean="0">
                <a:solidFill>
                  <a:schemeClr val="tx2"/>
                </a:solidFill>
              </a:rPr>
              <a:t>亚微计算机</a:t>
            </a:r>
            <a:r>
              <a:rPr kumimoji="0" lang="en-US" altLang="zh-CN" smtClean="0">
                <a:solidFill>
                  <a:schemeClr val="tx2"/>
                </a:solidFill>
              </a:rPr>
              <a:t>(</a:t>
            </a:r>
            <a:r>
              <a:rPr kumimoji="0" lang="zh-CN" altLang="en-US" smtClean="0">
                <a:solidFill>
                  <a:schemeClr val="tx2"/>
                </a:solidFill>
              </a:rPr>
              <a:t>嵌入式计算机</a:t>
            </a:r>
            <a:r>
              <a:rPr kumimoji="0" lang="en-US" altLang="zh-CN" smtClean="0">
                <a:solidFill>
                  <a:schemeClr val="tx2"/>
                </a:solidFill>
              </a:rPr>
              <a:t>) </a:t>
            </a:r>
            <a:r>
              <a:rPr kumimoji="0" lang="zh-CN" altLang="en-US" smtClean="0">
                <a:solidFill>
                  <a:schemeClr val="tx2"/>
                </a:solidFill>
              </a:rPr>
              <a:t>是以嵌入式系统的形式隐藏在各种装置、产品和系统中。</a:t>
            </a:r>
          </a:p>
          <a:p>
            <a:pPr eaLnBrk="1" hangingPunct="1">
              <a:buFont typeface="Wingdings" panose="05000000000000000000" pitchFamily="2" charset="2"/>
              <a:buNone/>
            </a:pPr>
            <a:endParaRPr kumimoji="0" lang="en-US" altLang="zh-CN" smtClean="0"/>
          </a:p>
        </p:txBody>
      </p:sp>
    </p:spTree>
  </p:cSld>
  <p:clrMapOvr>
    <a:masterClrMapping/>
  </p:clrMapOvr>
  <p:transition spd="med">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0" y="138113"/>
            <a:ext cx="9144000" cy="800100"/>
          </a:xfrm>
        </p:spPr>
        <p:txBody>
          <a:bodyPr/>
          <a:lstStyle/>
          <a:p>
            <a:pPr eaLnBrk="1" hangingPunct="1"/>
            <a:r>
              <a:rPr kumimoji="0" lang="zh-CN" altLang="en-US" smtClean="0"/>
              <a:t>嵌入式系统定义</a:t>
            </a:r>
          </a:p>
        </p:txBody>
      </p:sp>
      <p:sp>
        <p:nvSpPr>
          <p:cNvPr id="59395" name="Rectangle 3"/>
          <p:cNvSpPr>
            <a:spLocks noGrp="1" noChangeArrowheads="1"/>
          </p:cNvSpPr>
          <p:nvPr>
            <p:ph idx="1"/>
          </p:nvPr>
        </p:nvSpPr>
        <p:spPr>
          <a:xfrm>
            <a:off x="558800" y="1238250"/>
            <a:ext cx="8061325" cy="5002213"/>
          </a:xfrm>
        </p:spPr>
        <p:txBody>
          <a:bodyPr/>
          <a:lstStyle/>
          <a:p>
            <a:pPr eaLnBrk="1" hangingPunct="1">
              <a:lnSpc>
                <a:spcPct val="90000"/>
              </a:lnSpc>
              <a:spcBef>
                <a:spcPct val="0"/>
              </a:spcBef>
              <a:buSzPct val="66000"/>
            </a:pPr>
            <a:r>
              <a:rPr kumimoji="0" lang="en-US" altLang="zh-CN" smtClean="0">
                <a:latin typeface="楷体_GB2312"/>
                <a:ea typeface="楷体_GB2312"/>
                <a:cs typeface="楷体_GB2312"/>
              </a:rPr>
              <a:t> </a:t>
            </a:r>
            <a:r>
              <a:rPr kumimoji="0" lang="zh-CN" altLang="en-US" smtClean="0">
                <a:latin typeface="宋体" panose="02010600030101010101" pitchFamily="2" charset="-122"/>
              </a:rPr>
              <a:t>一般定义</a:t>
            </a:r>
          </a:p>
          <a:p>
            <a:pPr lvl="1" eaLnBrk="1" hangingPunct="1">
              <a:lnSpc>
                <a:spcPct val="110000"/>
              </a:lnSpc>
              <a:spcBef>
                <a:spcPct val="0"/>
              </a:spcBef>
              <a:buSzPct val="66000"/>
            </a:pPr>
            <a:r>
              <a:rPr kumimoji="0" lang="zh-CN" altLang="en-US" sz="2400" smtClean="0">
                <a:latin typeface="微软雅黑" panose="020B0503020204020204" pitchFamily="34" charset="-122"/>
                <a:ea typeface="微软雅黑" panose="020B0503020204020204" pitchFamily="34" charset="-122"/>
              </a:rPr>
              <a:t>以</a:t>
            </a:r>
            <a:r>
              <a:rPr kumimoji="0" lang="zh-CN" altLang="en-US" sz="2400" b="1" smtClean="0">
                <a:latin typeface="微软雅黑" panose="020B0503020204020204" pitchFamily="34" charset="-122"/>
                <a:ea typeface="微软雅黑" panose="020B0503020204020204" pitchFamily="34" charset="-122"/>
              </a:rPr>
              <a:t>应用</a:t>
            </a:r>
            <a:r>
              <a:rPr kumimoji="0" lang="zh-CN" altLang="en-US" sz="2400" smtClean="0">
                <a:latin typeface="微软雅黑" panose="020B0503020204020204" pitchFamily="34" charset="-122"/>
                <a:ea typeface="微软雅黑" panose="020B0503020204020204" pitchFamily="34" charset="-122"/>
              </a:rPr>
              <a:t>为中心、以</a:t>
            </a:r>
            <a:r>
              <a:rPr kumimoji="0" lang="zh-CN" altLang="en-US" sz="2400" b="1" smtClean="0">
                <a:latin typeface="微软雅黑" panose="020B0503020204020204" pitchFamily="34" charset="-122"/>
                <a:ea typeface="微软雅黑" panose="020B0503020204020204" pitchFamily="34" charset="-122"/>
              </a:rPr>
              <a:t>计算机技术</a:t>
            </a:r>
            <a:r>
              <a:rPr kumimoji="0" lang="zh-CN" altLang="en-US" sz="2400" smtClean="0">
                <a:latin typeface="微软雅黑" panose="020B0503020204020204" pitchFamily="34" charset="-122"/>
                <a:ea typeface="微软雅黑" panose="020B0503020204020204" pitchFamily="34" charset="-122"/>
              </a:rPr>
              <a:t>为基础，软硬件可</a:t>
            </a:r>
            <a:r>
              <a:rPr kumimoji="0" lang="zh-CN" altLang="en-US" sz="2400" b="1" smtClean="0">
                <a:latin typeface="微软雅黑" panose="020B0503020204020204" pitchFamily="34" charset="-122"/>
                <a:ea typeface="微软雅黑" panose="020B0503020204020204" pitchFamily="34" charset="-122"/>
              </a:rPr>
              <a:t>裁剪</a:t>
            </a:r>
            <a:r>
              <a:rPr kumimoji="0" lang="en-US" altLang="zh-CN" sz="2400" smtClean="0">
                <a:latin typeface="微软雅黑" panose="020B0503020204020204" pitchFamily="34" charset="-122"/>
                <a:ea typeface="微软雅黑" panose="020B0503020204020204" pitchFamily="34" charset="-122"/>
              </a:rPr>
              <a:t>,</a:t>
            </a:r>
            <a:r>
              <a:rPr kumimoji="0" lang="zh-CN" altLang="en-US" sz="2400" smtClean="0">
                <a:latin typeface="微软雅黑" panose="020B0503020204020204" pitchFamily="34" charset="-122"/>
                <a:ea typeface="微软雅黑" panose="020B0503020204020204" pitchFamily="34" charset="-122"/>
              </a:rPr>
              <a:t>从而能够应实际应用中对</a:t>
            </a:r>
            <a:r>
              <a:rPr kumimoji="0" lang="zh-CN" altLang="en-US" sz="2400" b="1" smtClean="0">
                <a:latin typeface="微软雅黑" panose="020B0503020204020204" pitchFamily="34" charset="-122"/>
                <a:ea typeface="微软雅黑" panose="020B0503020204020204" pitchFamily="34" charset="-122"/>
              </a:rPr>
              <a:t>功能</a:t>
            </a:r>
            <a:r>
              <a:rPr kumimoji="0" lang="zh-CN" altLang="en-US" sz="2400" smtClean="0">
                <a:latin typeface="微软雅黑" panose="020B0503020204020204" pitchFamily="34" charset="-122"/>
                <a:ea typeface="微软雅黑" panose="020B0503020204020204" pitchFamily="34" charset="-122"/>
              </a:rPr>
              <a:t>、</a:t>
            </a:r>
            <a:r>
              <a:rPr kumimoji="0" lang="zh-CN" altLang="en-US" sz="2400" b="1" smtClean="0">
                <a:latin typeface="微软雅黑" panose="020B0503020204020204" pitchFamily="34" charset="-122"/>
                <a:ea typeface="微软雅黑" panose="020B0503020204020204" pitchFamily="34" charset="-122"/>
              </a:rPr>
              <a:t>可靠性</a:t>
            </a:r>
            <a:r>
              <a:rPr kumimoji="0" lang="zh-CN" altLang="en-US" sz="2400" smtClean="0">
                <a:latin typeface="微软雅黑" panose="020B0503020204020204" pitchFamily="34" charset="-122"/>
                <a:ea typeface="微软雅黑" panose="020B0503020204020204" pitchFamily="34" charset="-122"/>
              </a:rPr>
              <a:t>、</a:t>
            </a:r>
            <a:r>
              <a:rPr kumimoji="0" lang="zh-CN" altLang="en-US" sz="2400" b="1" smtClean="0">
                <a:latin typeface="微软雅黑" panose="020B0503020204020204" pitchFamily="34" charset="-122"/>
                <a:ea typeface="微软雅黑" panose="020B0503020204020204" pitchFamily="34" charset="-122"/>
              </a:rPr>
              <a:t>成本</a:t>
            </a:r>
            <a:r>
              <a:rPr kumimoji="0" lang="zh-CN" altLang="en-US" sz="2400" smtClean="0">
                <a:latin typeface="微软雅黑" panose="020B0503020204020204" pitchFamily="34" charset="-122"/>
                <a:ea typeface="微软雅黑" panose="020B0503020204020204" pitchFamily="34" charset="-122"/>
              </a:rPr>
              <a:t>、</a:t>
            </a:r>
            <a:r>
              <a:rPr kumimoji="0" lang="zh-CN" altLang="en-US" sz="2400" b="1" smtClean="0">
                <a:latin typeface="微软雅黑" panose="020B0503020204020204" pitchFamily="34" charset="-122"/>
                <a:ea typeface="微软雅黑" panose="020B0503020204020204" pitchFamily="34" charset="-122"/>
              </a:rPr>
              <a:t>体积</a:t>
            </a:r>
            <a:r>
              <a:rPr kumimoji="0" lang="zh-CN" altLang="en-US" sz="2400" smtClean="0">
                <a:latin typeface="微软雅黑" panose="020B0503020204020204" pitchFamily="34" charset="-122"/>
                <a:ea typeface="微软雅黑" panose="020B0503020204020204" pitchFamily="34" charset="-122"/>
              </a:rPr>
              <a:t>、</a:t>
            </a:r>
            <a:r>
              <a:rPr kumimoji="0" lang="zh-CN" altLang="en-US" sz="2400" b="1" smtClean="0">
                <a:latin typeface="微软雅黑" panose="020B0503020204020204" pitchFamily="34" charset="-122"/>
                <a:ea typeface="微软雅黑" panose="020B0503020204020204" pitchFamily="34" charset="-122"/>
              </a:rPr>
              <a:t>功耗</a:t>
            </a:r>
            <a:r>
              <a:rPr kumimoji="0" lang="zh-CN" altLang="en-US" sz="2400" smtClean="0">
                <a:latin typeface="微软雅黑" panose="020B0503020204020204" pitchFamily="34" charset="-122"/>
                <a:ea typeface="微软雅黑" panose="020B0503020204020204" pitchFamily="34" charset="-122"/>
              </a:rPr>
              <a:t>等有严格</a:t>
            </a:r>
            <a:r>
              <a:rPr kumimoji="0" lang="zh-CN" altLang="en-US" sz="2400" b="1" smtClean="0">
                <a:latin typeface="微软雅黑" panose="020B0503020204020204" pitchFamily="34" charset="-122"/>
                <a:ea typeface="微软雅黑" panose="020B0503020204020204" pitchFamily="34" charset="-122"/>
              </a:rPr>
              <a:t>要求</a:t>
            </a:r>
            <a:r>
              <a:rPr kumimoji="0" lang="zh-CN" altLang="en-US" sz="2400" smtClean="0">
                <a:latin typeface="微软雅黑" panose="020B0503020204020204" pitchFamily="34" charset="-122"/>
                <a:ea typeface="微软雅黑" panose="020B0503020204020204" pitchFamily="34" charset="-122"/>
              </a:rPr>
              <a:t>的</a:t>
            </a:r>
            <a:r>
              <a:rPr kumimoji="0" lang="zh-CN" altLang="en-US" sz="2400" b="1" smtClean="0">
                <a:latin typeface="微软雅黑" panose="020B0503020204020204" pitchFamily="34" charset="-122"/>
                <a:ea typeface="微软雅黑" panose="020B0503020204020204" pitchFamily="34" charset="-122"/>
              </a:rPr>
              <a:t>专用</a:t>
            </a:r>
            <a:r>
              <a:rPr kumimoji="0" lang="zh-CN" altLang="en-US" sz="2400" smtClean="0">
                <a:latin typeface="微软雅黑" panose="020B0503020204020204" pitchFamily="34" charset="-122"/>
                <a:ea typeface="微软雅黑" panose="020B0503020204020204" pitchFamily="34" charset="-122"/>
              </a:rPr>
              <a:t>计算机系统。</a:t>
            </a:r>
            <a:endParaRPr kumimoji="0" lang="en-US" altLang="zh-CN" sz="2400" smtClean="0">
              <a:latin typeface="微软雅黑" panose="020B0503020204020204" pitchFamily="34" charset="-122"/>
              <a:ea typeface="微软雅黑" panose="020B0503020204020204" pitchFamily="34" charset="-122"/>
            </a:endParaRPr>
          </a:p>
          <a:p>
            <a:pPr lvl="1" eaLnBrk="1" hangingPunct="1">
              <a:lnSpc>
                <a:spcPct val="110000"/>
              </a:lnSpc>
              <a:spcBef>
                <a:spcPct val="0"/>
              </a:spcBef>
              <a:buSzPct val="66000"/>
            </a:pPr>
            <a:r>
              <a:rPr kumimoji="0" lang="zh-CN" altLang="en-US" sz="2400" smtClean="0">
                <a:latin typeface="微软雅黑" panose="020B0503020204020204" pitchFamily="34" charset="-122"/>
                <a:ea typeface="微软雅黑" panose="020B0503020204020204" pitchFamily="34" charset="-122"/>
              </a:rPr>
              <a:t>是将应用程序、操作系统和计算机硬件</a:t>
            </a:r>
            <a:r>
              <a:rPr kumimoji="0" lang="zh-CN" altLang="en-US" sz="2400" b="1" smtClean="0">
                <a:latin typeface="微软雅黑" panose="020B0503020204020204" pitchFamily="34" charset="-122"/>
                <a:ea typeface="微软雅黑" panose="020B0503020204020204" pitchFamily="34" charset="-122"/>
              </a:rPr>
              <a:t>集成</a:t>
            </a:r>
            <a:r>
              <a:rPr kumimoji="0" lang="zh-CN" altLang="en-US" sz="2400" smtClean="0">
                <a:latin typeface="微软雅黑" panose="020B0503020204020204" pitchFamily="34" charset="-122"/>
                <a:ea typeface="微软雅黑" panose="020B0503020204020204" pitchFamily="34" charset="-122"/>
              </a:rPr>
              <a:t>在一起的系统。</a:t>
            </a:r>
          </a:p>
          <a:p>
            <a:pPr lvl="1" eaLnBrk="1" hangingPunct="1">
              <a:lnSpc>
                <a:spcPct val="110000"/>
              </a:lnSpc>
              <a:spcBef>
                <a:spcPct val="0"/>
              </a:spcBef>
              <a:buSzPct val="66000"/>
            </a:pPr>
            <a:r>
              <a:rPr kumimoji="0" lang="zh-CN" altLang="en-US" sz="2400" smtClean="0">
                <a:latin typeface="微软雅黑" panose="020B0503020204020204" pitchFamily="34" charset="-122"/>
                <a:ea typeface="微软雅黑" panose="020B0503020204020204" pitchFamily="34" charset="-122"/>
              </a:rPr>
              <a:t>嵌入式系统是设计完成复杂功能的硬件和软件，并使其紧密</a:t>
            </a:r>
            <a:r>
              <a:rPr kumimoji="0" lang="zh-CN" altLang="en-US" sz="2400" b="1" smtClean="0">
                <a:latin typeface="微软雅黑" panose="020B0503020204020204" pitchFamily="34" charset="-122"/>
                <a:ea typeface="微软雅黑" panose="020B0503020204020204" pitchFamily="34" charset="-122"/>
              </a:rPr>
              <a:t>耦合</a:t>
            </a:r>
            <a:r>
              <a:rPr kumimoji="0" lang="zh-CN" altLang="en-US" sz="2400" smtClean="0">
                <a:latin typeface="微软雅黑" panose="020B0503020204020204" pitchFamily="34" charset="-122"/>
                <a:ea typeface="微软雅黑" panose="020B0503020204020204" pitchFamily="34" charset="-122"/>
              </a:rPr>
              <a:t>在一起的计算机系统。（系统角度）</a:t>
            </a:r>
          </a:p>
          <a:p>
            <a:pPr lvl="2" eaLnBrk="1" hangingPunct="1">
              <a:lnSpc>
                <a:spcPct val="110000"/>
              </a:lnSpc>
              <a:spcBef>
                <a:spcPct val="0"/>
              </a:spcBef>
              <a:buSzPct val="66000"/>
            </a:pPr>
            <a:r>
              <a:rPr kumimoji="0" lang="zh-CN" altLang="en-US" sz="1800" smtClean="0">
                <a:latin typeface="微软雅黑" panose="020B0503020204020204" pitchFamily="34" charset="-122"/>
                <a:ea typeface="微软雅黑" panose="020B0503020204020204" pitchFamily="34" charset="-122"/>
              </a:rPr>
              <a:t>术语嵌入式反映了这些系统通常是更大系统（被称之为嵌入的系统）的一个</a:t>
            </a:r>
            <a:r>
              <a:rPr kumimoji="0" lang="zh-CN" altLang="en-US" sz="1800" b="1" smtClean="0">
                <a:latin typeface="微软雅黑" panose="020B0503020204020204" pitchFamily="34" charset="-122"/>
                <a:ea typeface="微软雅黑" panose="020B0503020204020204" pitchFamily="34" charset="-122"/>
              </a:rPr>
              <a:t>完整子系统</a:t>
            </a:r>
            <a:r>
              <a:rPr kumimoji="0" lang="zh-CN" altLang="en-US" sz="1800" smtClean="0">
                <a:latin typeface="微软雅黑" panose="020B0503020204020204" pitchFamily="34" charset="-122"/>
                <a:ea typeface="微软雅黑" panose="020B0503020204020204" pitchFamily="34" charset="-122"/>
              </a:rPr>
              <a:t>。嵌入式的系统可以包含多个嵌入式系统。</a:t>
            </a:r>
          </a:p>
          <a:p>
            <a:pPr lvl="1" eaLnBrk="1" hangingPunct="1">
              <a:lnSpc>
                <a:spcPct val="110000"/>
              </a:lnSpc>
              <a:spcBef>
                <a:spcPct val="0"/>
              </a:spcBef>
              <a:buSzPct val="66000"/>
            </a:pPr>
            <a:r>
              <a:rPr kumimoji="0" lang="zh-CN" altLang="en-US" sz="2400" smtClean="0">
                <a:latin typeface="微软雅黑" panose="020B0503020204020204" pitchFamily="34" charset="-122"/>
                <a:ea typeface="微软雅黑" panose="020B0503020204020204" pitchFamily="34" charset="-122"/>
              </a:rPr>
              <a:t>广义定义</a:t>
            </a:r>
          </a:p>
          <a:p>
            <a:pPr lvl="2" eaLnBrk="1" hangingPunct="1">
              <a:lnSpc>
                <a:spcPct val="110000"/>
              </a:lnSpc>
              <a:spcBef>
                <a:spcPct val="0"/>
              </a:spcBef>
              <a:buSzPct val="66000"/>
            </a:pPr>
            <a:r>
              <a:rPr kumimoji="0" lang="zh-CN" altLang="en-US" sz="1800" smtClean="0">
                <a:latin typeface="微软雅黑" panose="020B0503020204020204" pitchFamily="34" charset="-122"/>
                <a:ea typeface="微软雅黑" panose="020B0503020204020204" pitchFamily="34" charset="-122"/>
              </a:rPr>
              <a:t>任何一个</a:t>
            </a:r>
            <a:r>
              <a:rPr kumimoji="0" lang="zh-CN" altLang="en-US" sz="1800" b="1" smtClean="0">
                <a:latin typeface="微软雅黑" panose="020B0503020204020204" pitchFamily="34" charset="-122"/>
                <a:ea typeface="微软雅黑" panose="020B0503020204020204" pitchFamily="34" charset="-122"/>
              </a:rPr>
              <a:t>非计算机</a:t>
            </a:r>
            <a:r>
              <a:rPr kumimoji="0" lang="zh-CN" altLang="en-US" sz="1800" smtClean="0">
                <a:latin typeface="微软雅黑" panose="020B0503020204020204" pitchFamily="34" charset="-122"/>
                <a:ea typeface="微软雅黑" panose="020B0503020204020204" pitchFamily="34" charset="-122"/>
              </a:rPr>
              <a:t>的计算系统</a:t>
            </a:r>
          </a:p>
        </p:txBody>
      </p:sp>
    </p:spTree>
  </p:cSld>
  <p:clrMapOvr>
    <a:masterClrMapping/>
  </p:clrMapOvr>
  <p:transition spd="med">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idx="1"/>
          </p:nvPr>
        </p:nvSpPr>
        <p:spPr>
          <a:xfrm>
            <a:off x="463550" y="1422400"/>
            <a:ext cx="8339138" cy="4856163"/>
          </a:xfrm>
        </p:spPr>
        <p:txBody>
          <a:bodyPr/>
          <a:lstStyle/>
          <a:p>
            <a:pPr eaLnBrk="1" hangingPunct="1"/>
            <a:r>
              <a:rPr kumimoji="0" lang="en-US" altLang="zh-CN" sz="3600" smtClean="0">
                <a:latin typeface="微软雅黑" panose="020B0503020204020204" pitchFamily="34" charset="-122"/>
                <a:ea typeface="微软雅黑" panose="020B0503020204020204" pitchFamily="34" charset="-122"/>
              </a:rPr>
              <a:t>IEEE</a:t>
            </a:r>
            <a:r>
              <a:rPr kumimoji="0" lang="zh-CN" altLang="en-US" sz="3600" smtClean="0">
                <a:latin typeface="微软雅黑" panose="020B0503020204020204" pitchFamily="34" charset="-122"/>
                <a:ea typeface="微软雅黑" panose="020B0503020204020204" pitchFamily="34" charset="-122"/>
              </a:rPr>
              <a:t>定义</a:t>
            </a:r>
          </a:p>
          <a:p>
            <a:pPr lvl="1" eaLnBrk="1" hangingPunct="1"/>
            <a:r>
              <a:rPr kumimoji="0" lang="zh-CN" altLang="en-US" smtClean="0">
                <a:latin typeface="微软雅黑" panose="020B0503020204020204" pitchFamily="34" charset="-122"/>
                <a:ea typeface="微软雅黑" panose="020B0503020204020204" pitchFamily="34" charset="-122"/>
              </a:rPr>
              <a:t>嵌入式系统是“用于控制、监视或者辅助操作的机器、设备或装置”（原文为</a:t>
            </a:r>
            <a:r>
              <a:rPr kumimoji="0" lang="en-US" altLang="zh-CN" smtClean="0">
                <a:latin typeface="微软雅黑" panose="020B0503020204020204" pitchFamily="34" charset="-122"/>
                <a:ea typeface="微软雅黑" panose="020B0503020204020204" pitchFamily="34" charset="-122"/>
              </a:rPr>
              <a:t>devices used to control, monitor, or assist the operation of equipment, machinery or plants</a:t>
            </a:r>
            <a:r>
              <a:rPr kumimoji="0" lang="zh-CN" altLang="en-US" smtClean="0">
                <a:latin typeface="微软雅黑" panose="020B0503020204020204" pitchFamily="34" charset="-122"/>
                <a:ea typeface="微软雅黑" panose="020B0503020204020204" pitchFamily="34" charset="-122"/>
              </a:rPr>
              <a:t>）。</a:t>
            </a:r>
          </a:p>
          <a:p>
            <a:pPr lvl="2" eaLnBrk="1" hangingPunct="1"/>
            <a:r>
              <a:rPr kumimoji="0" lang="zh-CN" altLang="en-US" smtClean="0">
                <a:latin typeface="微软雅黑" panose="020B0503020204020204" pitchFamily="34" charset="-122"/>
                <a:ea typeface="微软雅黑" panose="020B0503020204020204" pitchFamily="34" charset="-122"/>
              </a:rPr>
              <a:t>通常执行特定功能</a:t>
            </a:r>
          </a:p>
          <a:p>
            <a:pPr lvl="2" eaLnBrk="1" hangingPunct="1"/>
            <a:r>
              <a:rPr kumimoji="0" lang="zh-CN" altLang="en-US" smtClean="0">
                <a:latin typeface="微软雅黑" panose="020B0503020204020204" pitchFamily="34" charset="-122"/>
                <a:ea typeface="微软雅黑" panose="020B0503020204020204" pitchFamily="34" charset="-122"/>
              </a:rPr>
              <a:t>嵌入式系统的核心</a:t>
            </a:r>
            <a:r>
              <a:rPr kumimoji="0" lang="en-US" altLang="zh-CN" smtClean="0">
                <a:latin typeface="微软雅黑" panose="020B0503020204020204" pitchFamily="34" charset="-122"/>
                <a:ea typeface="微软雅黑" panose="020B0503020204020204" pitchFamily="34" charset="-122"/>
              </a:rPr>
              <a:t>----</a:t>
            </a:r>
            <a:r>
              <a:rPr kumimoji="0" lang="zh-CN" altLang="en-US" smtClean="0">
                <a:latin typeface="微软雅黑" panose="020B0503020204020204" pitchFamily="34" charset="-122"/>
                <a:ea typeface="微软雅黑" panose="020B0503020204020204" pitchFamily="34" charset="-122"/>
              </a:rPr>
              <a:t>嵌入式微处理器</a:t>
            </a:r>
          </a:p>
          <a:p>
            <a:pPr lvl="2" eaLnBrk="1" hangingPunct="1"/>
            <a:r>
              <a:rPr kumimoji="0" lang="zh-CN" altLang="en-US" smtClean="0">
                <a:latin typeface="微软雅黑" panose="020B0503020204020204" pitchFamily="34" charset="-122"/>
                <a:ea typeface="微软雅黑" panose="020B0503020204020204" pitchFamily="34" charset="-122"/>
              </a:rPr>
              <a:t>严格的时序和稳定性要求</a:t>
            </a:r>
          </a:p>
          <a:p>
            <a:pPr lvl="2" eaLnBrk="1" hangingPunct="1"/>
            <a:r>
              <a:rPr kumimoji="0" lang="zh-CN" altLang="en-US" smtClean="0">
                <a:latin typeface="微软雅黑" panose="020B0503020204020204" pitchFamily="34" charset="-122"/>
                <a:ea typeface="微软雅黑" panose="020B0503020204020204" pitchFamily="34" charset="-122"/>
              </a:rPr>
              <a:t>全自动操作循环</a:t>
            </a:r>
          </a:p>
        </p:txBody>
      </p:sp>
      <p:sp>
        <p:nvSpPr>
          <p:cNvPr id="61443" name="Text Box 3"/>
          <p:cNvSpPr txBox="1">
            <a:spLocks noChangeArrowheads="1"/>
          </p:cNvSpPr>
          <p:nvPr/>
        </p:nvSpPr>
        <p:spPr bwMode="auto">
          <a:xfrm>
            <a:off x="0" y="131763"/>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50000"/>
              </a:spcBef>
              <a:buClrTx/>
              <a:buSzTx/>
              <a:buFontTx/>
              <a:buNone/>
            </a:pPr>
            <a:r>
              <a:rPr kumimoji="0" lang="zh-CN" altLang="en-US" sz="4400" b="0">
                <a:latin typeface="Tahoma" panose="020B0604030504040204" pitchFamily="34" charset="0"/>
              </a:rPr>
              <a:t>嵌入式系统定义</a:t>
            </a:r>
          </a:p>
        </p:txBody>
      </p:sp>
    </p:spTree>
  </p:cSld>
  <p:clrMapOvr>
    <a:masterClrMapping/>
  </p:clrMapOvr>
  <p:transition spd="med">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smtClean="0"/>
              <a:t>联络信息</a:t>
            </a:r>
          </a:p>
        </p:txBody>
      </p:sp>
      <p:sp>
        <p:nvSpPr>
          <p:cNvPr id="27651" name="内容占位符 2"/>
          <p:cNvSpPr>
            <a:spLocks noGrp="1"/>
          </p:cNvSpPr>
          <p:nvPr>
            <p:ph idx="1"/>
          </p:nvPr>
        </p:nvSpPr>
        <p:spPr>
          <a:xfrm>
            <a:off x="219075" y="1600200"/>
            <a:ext cx="8620125" cy="4686300"/>
          </a:xfrm>
        </p:spPr>
        <p:txBody>
          <a:bodyPr/>
          <a:lstStyle/>
          <a:p>
            <a:r>
              <a:rPr lang="zh-CN" altLang="en-US" smtClean="0"/>
              <a:t>满毅，</a:t>
            </a:r>
            <a:r>
              <a:rPr lang="en-US" altLang="zh-CN" smtClean="0"/>
              <a:t>13911165602</a:t>
            </a:r>
            <a:r>
              <a:rPr lang="zh-CN" altLang="en-US" smtClean="0"/>
              <a:t>，</a:t>
            </a:r>
            <a:r>
              <a:rPr lang="en-US" altLang="zh-CN" smtClean="0"/>
              <a:t>manyi@bupt.edu.cn</a:t>
            </a:r>
          </a:p>
          <a:p>
            <a:r>
              <a:rPr lang="zh-CN" altLang="en-US" smtClean="0"/>
              <a:t>课件：爱课堂平台</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title"/>
          </p:nvPr>
        </p:nvSpPr>
        <p:spPr>
          <a:xfrm>
            <a:off x="0" y="101600"/>
            <a:ext cx="9144000" cy="936625"/>
          </a:xfrm>
        </p:spPr>
        <p:txBody>
          <a:bodyPr/>
          <a:lstStyle/>
          <a:p>
            <a:pPr eaLnBrk="1" hangingPunct="1"/>
            <a:r>
              <a:rPr kumimoji="0" lang="zh-CN" altLang="en-US" smtClean="0"/>
              <a:t>嵌入式系统定义</a:t>
            </a:r>
          </a:p>
        </p:txBody>
      </p:sp>
      <p:sp>
        <p:nvSpPr>
          <p:cNvPr id="63491" name="Rectangle 2"/>
          <p:cNvSpPr>
            <a:spLocks noGrp="1" noChangeArrowheads="1"/>
          </p:cNvSpPr>
          <p:nvPr>
            <p:ph idx="1"/>
          </p:nvPr>
        </p:nvSpPr>
        <p:spPr>
          <a:xfrm>
            <a:off x="368300" y="1428750"/>
            <a:ext cx="8407400" cy="5127625"/>
          </a:xfrm>
        </p:spPr>
        <p:txBody>
          <a:bodyPr/>
          <a:lstStyle/>
          <a:p>
            <a:pPr eaLnBrk="1" hangingPunct="1">
              <a:lnSpc>
                <a:spcPct val="125000"/>
              </a:lnSpc>
            </a:pPr>
            <a:r>
              <a:rPr kumimoji="0" lang="zh-CN" altLang="en-US" smtClean="0">
                <a:latin typeface="微软雅黑" panose="020B0503020204020204" pitchFamily="34" charset="-122"/>
                <a:ea typeface="微软雅黑" panose="020B0503020204020204" pitchFamily="34" charset="-122"/>
              </a:rPr>
              <a:t>微机学会定义</a:t>
            </a:r>
          </a:p>
          <a:p>
            <a:pPr lvl="1" eaLnBrk="1" hangingPunct="1">
              <a:lnSpc>
                <a:spcPct val="125000"/>
              </a:lnSpc>
            </a:pPr>
            <a:r>
              <a:rPr kumimoji="0" lang="zh-CN" altLang="en-US" smtClean="0">
                <a:latin typeface="微软雅黑" panose="020B0503020204020204" pitchFamily="34" charset="-122"/>
                <a:ea typeface="微软雅黑" panose="020B0503020204020204" pitchFamily="34" charset="-122"/>
              </a:rPr>
              <a:t>嵌入式系统是以嵌入式应用为目的的计算机系统。可分为系统级、板级、片级。</a:t>
            </a:r>
          </a:p>
          <a:p>
            <a:pPr lvl="2" eaLnBrk="1" hangingPunct="1">
              <a:lnSpc>
                <a:spcPct val="125000"/>
              </a:lnSpc>
            </a:pPr>
            <a:r>
              <a:rPr kumimoji="0" lang="zh-CN" altLang="en-US" b="1" smtClean="0">
                <a:latin typeface="微软雅黑" panose="020B0503020204020204" pitchFamily="34" charset="-122"/>
                <a:ea typeface="微软雅黑" panose="020B0503020204020204" pitchFamily="34" charset="-122"/>
              </a:rPr>
              <a:t>系统级：各种类型的工控机、</a:t>
            </a:r>
            <a:r>
              <a:rPr kumimoji="0" lang="en-US" altLang="zh-CN" b="1" smtClean="0">
                <a:latin typeface="微软雅黑" panose="020B0503020204020204" pitchFamily="34" charset="-122"/>
                <a:ea typeface="微软雅黑" panose="020B0503020204020204" pitchFamily="34" charset="-122"/>
              </a:rPr>
              <a:t>PC104</a:t>
            </a:r>
            <a:r>
              <a:rPr kumimoji="0" lang="zh-CN" altLang="en-US" b="1" smtClean="0">
                <a:latin typeface="微软雅黑" panose="020B0503020204020204" pitchFamily="34" charset="-122"/>
                <a:ea typeface="微软雅黑" panose="020B0503020204020204" pitchFamily="34" charset="-122"/>
              </a:rPr>
              <a:t>模块</a:t>
            </a:r>
          </a:p>
          <a:p>
            <a:pPr lvl="2" eaLnBrk="1" hangingPunct="1">
              <a:lnSpc>
                <a:spcPct val="125000"/>
              </a:lnSpc>
            </a:pPr>
            <a:r>
              <a:rPr kumimoji="0" lang="zh-CN" altLang="en-US" b="1" smtClean="0">
                <a:latin typeface="微软雅黑" panose="020B0503020204020204" pitchFamily="34" charset="-122"/>
                <a:ea typeface="微软雅黑" panose="020B0503020204020204" pitchFamily="34" charset="-122"/>
              </a:rPr>
              <a:t>板级：各种类型的带</a:t>
            </a:r>
            <a:r>
              <a:rPr kumimoji="0" lang="en-US" altLang="zh-CN" b="1" smtClean="0">
                <a:latin typeface="微软雅黑" panose="020B0503020204020204" pitchFamily="34" charset="-122"/>
                <a:ea typeface="微软雅黑" panose="020B0503020204020204" pitchFamily="34" charset="-122"/>
              </a:rPr>
              <a:t>CPU</a:t>
            </a:r>
            <a:r>
              <a:rPr kumimoji="0" lang="zh-CN" altLang="en-US" b="1" smtClean="0">
                <a:latin typeface="微软雅黑" panose="020B0503020204020204" pitchFamily="34" charset="-122"/>
                <a:ea typeface="微软雅黑" panose="020B0503020204020204" pitchFamily="34" charset="-122"/>
              </a:rPr>
              <a:t>的主板及</a:t>
            </a:r>
            <a:r>
              <a:rPr kumimoji="0" lang="en-US" altLang="zh-CN" b="1" smtClean="0">
                <a:latin typeface="微软雅黑" panose="020B0503020204020204" pitchFamily="34" charset="-122"/>
                <a:ea typeface="微软雅黑" panose="020B0503020204020204" pitchFamily="34" charset="-122"/>
              </a:rPr>
              <a:t>OEM</a:t>
            </a:r>
            <a:r>
              <a:rPr kumimoji="0" lang="zh-CN" altLang="en-US" b="1" smtClean="0">
                <a:latin typeface="微软雅黑" panose="020B0503020204020204" pitchFamily="34" charset="-122"/>
                <a:ea typeface="微软雅黑" panose="020B0503020204020204" pitchFamily="34" charset="-122"/>
              </a:rPr>
              <a:t>产品</a:t>
            </a:r>
          </a:p>
          <a:p>
            <a:pPr lvl="2" eaLnBrk="1" hangingPunct="1">
              <a:lnSpc>
                <a:spcPct val="125000"/>
              </a:lnSpc>
            </a:pPr>
            <a:r>
              <a:rPr kumimoji="0" lang="zh-CN" altLang="en-US" b="1" smtClean="0">
                <a:latin typeface="微软雅黑" panose="020B0503020204020204" pitchFamily="34" charset="-122"/>
                <a:ea typeface="微软雅黑" panose="020B0503020204020204" pitchFamily="34" charset="-122"/>
              </a:rPr>
              <a:t>片级：各种以单片机、</a:t>
            </a:r>
            <a:r>
              <a:rPr kumimoji="0" lang="en-US" altLang="zh-CN" b="1" smtClean="0">
                <a:latin typeface="微软雅黑" panose="020B0503020204020204" pitchFamily="34" charset="-122"/>
                <a:ea typeface="微软雅黑" panose="020B0503020204020204" pitchFamily="34" charset="-122"/>
              </a:rPr>
              <a:t>DSP</a:t>
            </a:r>
            <a:r>
              <a:rPr kumimoji="0" lang="zh-CN" altLang="en-US" b="1" smtClean="0">
                <a:latin typeface="微软雅黑" panose="020B0503020204020204" pitchFamily="34" charset="-122"/>
                <a:ea typeface="微软雅黑" panose="020B0503020204020204" pitchFamily="34" charset="-122"/>
              </a:rPr>
              <a:t>、微处理器为核心的产品</a:t>
            </a:r>
          </a:p>
        </p:txBody>
      </p:sp>
    </p:spTree>
  </p:cSld>
  <p:clrMapOvr>
    <a:masterClrMapping/>
  </p:clrMapOvr>
  <p:transition spd="med">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0" y="136525"/>
            <a:ext cx="9144000" cy="998538"/>
          </a:xfrm>
        </p:spPr>
        <p:txBody>
          <a:bodyPr/>
          <a:lstStyle/>
          <a:p>
            <a:r>
              <a:rPr kumimoji="0" lang="zh-CN" altLang="en-US" smtClean="0"/>
              <a:t>一般嵌入式系统的构架</a:t>
            </a:r>
          </a:p>
        </p:txBody>
      </p:sp>
      <p:pic>
        <p:nvPicPr>
          <p:cNvPr id="65539" name="Picture 5"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489075"/>
            <a:ext cx="7010400" cy="444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r>
              <a:rPr lang="zh-CN" altLang="en-US" smtClean="0"/>
              <a:t>嵌入式系统的组成</a:t>
            </a:r>
          </a:p>
        </p:txBody>
      </p:sp>
      <p:sp>
        <p:nvSpPr>
          <p:cNvPr id="67587" name="内容占位符 2"/>
          <p:cNvSpPr>
            <a:spLocks noGrp="1"/>
          </p:cNvSpPr>
          <p:nvPr>
            <p:ph idx="1"/>
          </p:nvPr>
        </p:nvSpPr>
        <p:spPr/>
        <p:txBody>
          <a:bodyPr/>
          <a:lstStyle/>
          <a:p>
            <a:r>
              <a:rPr lang="zh-CN" altLang="en-US" smtClean="0"/>
              <a:t>嵌入式处理器</a:t>
            </a:r>
            <a:endParaRPr lang="en-US" altLang="zh-CN" smtClean="0"/>
          </a:p>
          <a:p>
            <a:r>
              <a:rPr lang="zh-CN" altLang="en-US" smtClean="0"/>
              <a:t>外围设备</a:t>
            </a:r>
            <a:endParaRPr lang="en-US" altLang="zh-CN" smtClean="0"/>
          </a:p>
          <a:p>
            <a:r>
              <a:rPr lang="zh-CN" altLang="en-US" smtClean="0"/>
              <a:t>嵌入式操作系统</a:t>
            </a:r>
            <a:endParaRPr lang="en-US" altLang="zh-CN" smtClean="0"/>
          </a:p>
          <a:p>
            <a:r>
              <a:rPr lang="zh-CN" altLang="en-US" smtClean="0"/>
              <a:t>应用软件</a:t>
            </a:r>
          </a:p>
        </p:txBody>
      </p:sp>
    </p:spTree>
  </p:cSld>
  <p:clrMapOvr>
    <a:masterClrMapping/>
  </p:clrMapOvr>
  <p:transition spd="med">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0" y="112713"/>
            <a:ext cx="9144000" cy="1009650"/>
          </a:xfrm>
        </p:spPr>
        <p:txBody>
          <a:bodyPr/>
          <a:lstStyle/>
          <a:p>
            <a:r>
              <a:rPr kumimoji="0" lang="zh-CN" altLang="en-US" smtClean="0"/>
              <a:t>一般嵌入式系统的硬件基本结构</a:t>
            </a:r>
          </a:p>
        </p:txBody>
      </p:sp>
      <p:pic>
        <p:nvPicPr>
          <p:cNvPr id="68611" name="Picture 4"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6200"/>
            <a:ext cx="8234362"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Grp="1" noChangeArrowheads="1"/>
          </p:cNvSpPr>
          <p:nvPr>
            <p:ph type="title"/>
          </p:nvPr>
        </p:nvSpPr>
        <p:spPr>
          <a:xfrm>
            <a:off x="0" y="80963"/>
            <a:ext cx="9144000" cy="706437"/>
          </a:xfrm>
        </p:spPr>
        <p:txBody>
          <a:bodyPr/>
          <a:lstStyle/>
          <a:p>
            <a:pPr eaLnBrk="1" hangingPunct="1"/>
            <a:r>
              <a:rPr kumimoji="0" lang="zh-CN" altLang="en-US" smtClean="0"/>
              <a:t>嵌入式系统特点</a:t>
            </a:r>
          </a:p>
        </p:txBody>
      </p:sp>
      <p:sp>
        <p:nvSpPr>
          <p:cNvPr id="70659" name="Rectangle 2"/>
          <p:cNvSpPr>
            <a:spLocks noGrp="1" noChangeArrowheads="1"/>
          </p:cNvSpPr>
          <p:nvPr>
            <p:ph idx="1"/>
          </p:nvPr>
        </p:nvSpPr>
        <p:spPr>
          <a:xfrm>
            <a:off x="384175" y="1116013"/>
            <a:ext cx="8339138" cy="5400675"/>
          </a:xfrm>
        </p:spPr>
        <p:txBody>
          <a:bodyPr lIns="82550" tIns="41275" rIns="82550" bIns="41275"/>
          <a:lstStyle/>
          <a:p>
            <a:pPr marL="358775" lvl="1" indent="-358775" eaLnBrk="1" hangingPunct="1">
              <a:lnSpc>
                <a:spcPct val="90000"/>
              </a:lnSpc>
            </a:pPr>
            <a:r>
              <a:rPr kumimoji="0" lang="zh-CN" altLang="en-US" smtClean="0">
                <a:latin typeface="微软雅黑" panose="020B0503020204020204" pitchFamily="34" charset="-122"/>
                <a:ea typeface="微软雅黑" panose="020B0503020204020204" pitchFamily="34" charset="-122"/>
              </a:rPr>
              <a:t>面向特定应用，一般有实时要求</a:t>
            </a:r>
          </a:p>
          <a:p>
            <a:pPr marL="358775" lvl="2" indent="0" eaLnBrk="1" hangingPunct="1">
              <a:lnSpc>
                <a:spcPct val="90000"/>
              </a:lnSpc>
              <a:buFont typeface="Wingdings 2" panose="05020102010507070707" pitchFamily="18" charset="2"/>
              <a:buNone/>
            </a:pPr>
            <a:r>
              <a:rPr kumimoji="0" lang="zh-CN" altLang="en-US" sz="2000" smtClean="0">
                <a:latin typeface="微软雅黑" panose="020B0503020204020204" pitchFamily="34" charset="-122"/>
                <a:ea typeface="微软雅黑" panose="020B0503020204020204" pitchFamily="34" charset="-122"/>
              </a:rPr>
              <a:t>系统有时需要运行多个</a:t>
            </a:r>
            <a:r>
              <a:rPr kumimoji="0" lang="zh-CN" altLang="en-US" sz="2000" b="1" smtClean="0">
                <a:latin typeface="微软雅黑" panose="020B0503020204020204" pitchFamily="34" charset="-122"/>
                <a:ea typeface="微软雅黑" panose="020B0503020204020204" pitchFamily="34" charset="-122"/>
              </a:rPr>
              <a:t>实时任务</a:t>
            </a:r>
            <a:r>
              <a:rPr kumimoji="0" lang="zh-CN" altLang="en-US" sz="2000" smtClean="0">
                <a:latin typeface="微软雅黑" panose="020B0503020204020204" pitchFamily="34" charset="-122"/>
                <a:ea typeface="微软雅黑" panose="020B0503020204020204" pitchFamily="34" charset="-122"/>
              </a:rPr>
              <a:t>，系统必须同时控制这些动作，这些动作有些速度慢，有些速度快。</a:t>
            </a:r>
          </a:p>
          <a:p>
            <a:pPr marL="358775" lvl="1" indent="-358775" eaLnBrk="1" hangingPunct="1">
              <a:lnSpc>
                <a:spcPct val="90000"/>
              </a:lnSpc>
            </a:pPr>
            <a:r>
              <a:rPr kumimoji="0" lang="zh-CN" altLang="en-US" smtClean="0">
                <a:latin typeface="微软雅黑" panose="020B0503020204020204" pitchFamily="34" charset="-122"/>
                <a:ea typeface="微软雅黑" panose="020B0503020204020204" pitchFamily="34" charset="-122"/>
              </a:rPr>
              <a:t>功耗限制</a:t>
            </a:r>
            <a:endParaRPr kumimoji="0" lang="en-US" altLang="zh-CN" smtClean="0">
              <a:latin typeface="微软雅黑" panose="020B0503020204020204" pitchFamily="34" charset="-122"/>
              <a:ea typeface="微软雅黑" panose="020B0503020204020204" pitchFamily="34" charset="-122"/>
            </a:endParaRPr>
          </a:p>
          <a:p>
            <a:pPr marL="358775" lvl="1" indent="-358775" eaLnBrk="1" hangingPunct="1">
              <a:lnSpc>
                <a:spcPct val="90000"/>
              </a:lnSpc>
              <a:buFont typeface="Wingdings 2" panose="05020102010507070707" pitchFamily="18" charset="2"/>
              <a:buNone/>
            </a:pPr>
            <a:r>
              <a:rPr kumimoji="0" lang="en-US" altLang="zh-CN" sz="2000" smtClean="0">
                <a:latin typeface="微软雅黑" panose="020B0503020204020204" pitchFamily="34" charset="-122"/>
                <a:ea typeface="微软雅黑" panose="020B0503020204020204" pitchFamily="34" charset="-122"/>
              </a:rPr>
              <a:t>	</a:t>
            </a:r>
            <a:r>
              <a:rPr kumimoji="0" lang="zh-CN" altLang="en-US" sz="2000" smtClean="0">
                <a:latin typeface="微软雅黑" panose="020B0503020204020204" pitchFamily="34" charset="-122"/>
                <a:ea typeface="微软雅黑" panose="020B0503020204020204" pitchFamily="34" charset="-122"/>
              </a:rPr>
              <a:t>嵌入式系统中，尤其是在用</a:t>
            </a:r>
            <a:r>
              <a:rPr kumimoji="0" lang="zh-CN" altLang="en-US" sz="2000" b="1" smtClean="0">
                <a:latin typeface="微软雅黑" panose="020B0503020204020204" pitchFamily="34" charset="-122"/>
                <a:ea typeface="微软雅黑" panose="020B0503020204020204" pitchFamily="34" charset="-122"/>
              </a:rPr>
              <a:t>电池供电</a:t>
            </a:r>
            <a:r>
              <a:rPr kumimoji="0" lang="zh-CN" altLang="en-US" sz="2000" smtClean="0">
                <a:latin typeface="微软雅黑" panose="020B0503020204020204" pitchFamily="34" charset="-122"/>
                <a:ea typeface="微软雅黑" panose="020B0503020204020204" pitchFamily="34" charset="-122"/>
              </a:rPr>
              <a:t>的嵌入式系统中，这是一个主要考虑的因素。大耗电量直接影响到硬件费用，并影响电源寿命以及带来散热问题。</a:t>
            </a:r>
          </a:p>
          <a:p>
            <a:pPr marL="358775" lvl="1" indent="-358775" eaLnBrk="1" hangingPunct="1">
              <a:lnSpc>
                <a:spcPct val="90000"/>
              </a:lnSpc>
            </a:pPr>
            <a:r>
              <a:rPr kumimoji="0" lang="zh-CN" altLang="en-US" smtClean="0">
                <a:latin typeface="微软雅黑" panose="020B0503020204020204" pitchFamily="34" charset="-122"/>
                <a:ea typeface="微软雅黑" panose="020B0503020204020204" pitchFamily="34" charset="-122"/>
              </a:rPr>
              <a:t>低成本</a:t>
            </a:r>
          </a:p>
          <a:p>
            <a:pPr marL="358775" lvl="2" indent="0" eaLnBrk="1" hangingPunct="1">
              <a:lnSpc>
                <a:spcPct val="90000"/>
              </a:lnSpc>
              <a:buFont typeface="Wingdings 2" panose="05020102010507070707" pitchFamily="18" charset="2"/>
              <a:buNone/>
            </a:pPr>
            <a:r>
              <a:rPr kumimoji="0" lang="zh-CN" altLang="en-US" sz="2000" smtClean="0">
                <a:latin typeface="微软雅黑" panose="020B0503020204020204" pitchFamily="34" charset="-122"/>
                <a:ea typeface="微软雅黑" panose="020B0503020204020204" pitchFamily="34" charset="-122"/>
              </a:rPr>
              <a:t>包含硬件成本和软件成本。硬件成本主要决定于所使用的</a:t>
            </a:r>
            <a:r>
              <a:rPr kumimoji="0" lang="zh-CN" altLang="en-US" sz="2000" b="1" smtClean="0">
                <a:latin typeface="微软雅黑" panose="020B0503020204020204" pitchFamily="34" charset="-122"/>
                <a:ea typeface="微软雅黑" panose="020B0503020204020204" pitchFamily="34" charset="-122"/>
              </a:rPr>
              <a:t>微处理器</a:t>
            </a:r>
            <a:r>
              <a:rPr kumimoji="0" lang="zh-CN" altLang="en-US" sz="2000" smtClean="0">
                <a:latin typeface="微软雅黑" panose="020B0503020204020204" pitchFamily="34" charset="-122"/>
                <a:ea typeface="微软雅黑" panose="020B0503020204020204" pitchFamily="34" charset="-122"/>
              </a:rPr>
              <a:t>、所需的</a:t>
            </a:r>
            <a:r>
              <a:rPr kumimoji="0" lang="zh-CN" altLang="en-US" sz="2000" b="1" smtClean="0">
                <a:latin typeface="微软雅黑" panose="020B0503020204020204" pitchFamily="34" charset="-122"/>
                <a:ea typeface="微软雅黑" panose="020B0503020204020204" pitchFamily="34" charset="-122"/>
              </a:rPr>
              <a:t>内存</a:t>
            </a:r>
            <a:r>
              <a:rPr kumimoji="0" lang="zh-CN" altLang="en-US" sz="2000" smtClean="0">
                <a:latin typeface="微软雅黑" panose="020B0503020204020204" pitchFamily="34" charset="-122"/>
                <a:ea typeface="微软雅黑" panose="020B0503020204020204" pitchFamily="34" charset="-122"/>
              </a:rPr>
              <a:t>及相应的</a:t>
            </a:r>
            <a:r>
              <a:rPr kumimoji="0" lang="zh-CN" altLang="en-US" sz="2000" b="1" smtClean="0">
                <a:latin typeface="微软雅黑" panose="020B0503020204020204" pitchFamily="34" charset="-122"/>
                <a:ea typeface="微软雅黑" panose="020B0503020204020204" pitchFamily="34" charset="-122"/>
              </a:rPr>
              <a:t>外围芯片</a:t>
            </a:r>
            <a:r>
              <a:rPr kumimoji="0" lang="zh-CN" altLang="en-US" sz="2000" smtClean="0">
                <a:latin typeface="微软雅黑" panose="020B0503020204020204" pitchFamily="34" charset="-122"/>
                <a:ea typeface="微软雅黑" panose="020B0503020204020204" pitchFamily="34" charset="-122"/>
              </a:rPr>
              <a:t>；软件成本通常</a:t>
            </a:r>
            <a:r>
              <a:rPr kumimoji="0" lang="zh-CN" altLang="en-US" sz="2000" b="1" smtClean="0">
                <a:latin typeface="微软雅黑" panose="020B0503020204020204" pitchFamily="34" charset="-122"/>
                <a:ea typeface="微软雅黑" panose="020B0503020204020204" pitchFamily="34" charset="-122"/>
              </a:rPr>
              <a:t>难于预测</a:t>
            </a:r>
            <a:r>
              <a:rPr kumimoji="0" lang="zh-CN" altLang="en-US" sz="2000" smtClean="0">
                <a:latin typeface="微软雅黑" panose="020B0503020204020204" pitchFamily="34" charset="-122"/>
                <a:ea typeface="微软雅黑" panose="020B0503020204020204" pitchFamily="34" charset="-122"/>
              </a:rPr>
              <a:t>，但一个好的设计方法有利于降低软件成本。</a:t>
            </a:r>
          </a:p>
          <a:p>
            <a:pPr marL="358775" lvl="1" indent="-358775" eaLnBrk="1" hangingPunct="1">
              <a:lnSpc>
                <a:spcPct val="90000"/>
              </a:lnSpc>
            </a:pPr>
            <a:r>
              <a:rPr kumimoji="0" lang="zh-CN" altLang="en-US" smtClean="0">
                <a:latin typeface="微软雅黑" panose="020B0503020204020204" pitchFamily="34" charset="-122"/>
                <a:ea typeface="微软雅黑" panose="020B0503020204020204" pitchFamily="34" charset="-122"/>
              </a:rPr>
              <a:t>环境相关性</a:t>
            </a:r>
          </a:p>
          <a:p>
            <a:pPr marL="358775" lvl="2" indent="0" eaLnBrk="1" hangingPunct="1">
              <a:lnSpc>
                <a:spcPct val="90000"/>
              </a:lnSpc>
              <a:buFont typeface="Wingdings 2" panose="05020102010507070707" pitchFamily="18" charset="2"/>
              <a:buNone/>
            </a:pPr>
            <a:r>
              <a:rPr kumimoji="0" lang="zh-CN" altLang="en-US" sz="2000" smtClean="0">
                <a:latin typeface="微软雅黑" panose="020B0503020204020204" pitchFamily="34" charset="-122"/>
                <a:ea typeface="微软雅黑" panose="020B0503020204020204" pitchFamily="34" charset="-122"/>
              </a:rPr>
              <a:t>嵌入式系统不是独立的，而是与其被嵌入的设备紧密</a:t>
            </a:r>
            <a:r>
              <a:rPr kumimoji="0" lang="zh-CN" altLang="en-US" sz="2000" b="1" smtClean="0">
                <a:latin typeface="微软雅黑" panose="020B0503020204020204" pitchFamily="34" charset="-122"/>
                <a:ea typeface="微软雅黑" panose="020B0503020204020204" pitchFamily="34" charset="-122"/>
              </a:rPr>
              <a:t>相关联</a:t>
            </a:r>
            <a:r>
              <a:rPr kumimoji="0" lang="zh-CN" altLang="en-US" sz="2000" smtClean="0">
                <a:latin typeface="微软雅黑" panose="020B0503020204020204" pitchFamily="34" charset="-122"/>
                <a:ea typeface="微软雅黑" panose="020B0503020204020204" pitchFamily="34" charset="-122"/>
              </a:rPr>
              <a:t>。</a:t>
            </a:r>
          </a:p>
        </p:txBody>
      </p:sp>
    </p:spTree>
  </p:cSld>
  <p:clrMapOvr>
    <a:masterClrMapping/>
  </p:clrMapOvr>
  <p:transition spd="med">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0" y="0"/>
            <a:ext cx="9144000" cy="787400"/>
          </a:xfrm>
        </p:spPr>
        <p:txBody>
          <a:bodyPr/>
          <a:lstStyle/>
          <a:p>
            <a:pPr eaLnBrk="1" hangingPunct="1"/>
            <a:r>
              <a:rPr kumimoji="0" lang="zh-CN" altLang="en-US" smtClean="0"/>
              <a:t>嵌入式系统特点</a:t>
            </a:r>
          </a:p>
        </p:txBody>
      </p:sp>
      <p:sp>
        <p:nvSpPr>
          <p:cNvPr id="72707" name="Rectangle 3"/>
          <p:cNvSpPr>
            <a:spLocks noGrp="1" noChangeArrowheads="1"/>
          </p:cNvSpPr>
          <p:nvPr>
            <p:ph idx="1"/>
          </p:nvPr>
        </p:nvSpPr>
        <p:spPr>
          <a:xfrm>
            <a:off x="220663" y="787400"/>
            <a:ext cx="8491537" cy="5700713"/>
          </a:xfrm>
        </p:spPr>
        <p:txBody>
          <a:bodyPr lIns="82550" tIns="41275" rIns="82550" bIns="41275"/>
          <a:lstStyle/>
          <a:p>
            <a:pPr marL="358775" lvl="1" indent="-358775" eaLnBrk="1" hangingPunct="1">
              <a:lnSpc>
                <a:spcPct val="90000"/>
              </a:lnSpc>
              <a:defRPr/>
            </a:pPr>
            <a:r>
              <a:rPr kumimoji="0" lang="zh-CN" altLang="en-US" dirty="0" smtClean="0">
                <a:latin typeface="微软雅黑" panose="020B0503020204020204" pitchFamily="34" charset="-122"/>
                <a:ea typeface="微软雅黑" panose="020B0503020204020204" pitchFamily="34" charset="-122"/>
              </a:rPr>
              <a:t>系统内核小</a:t>
            </a:r>
          </a:p>
          <a:p>
            <a:pPr marL="358775" lvl="1" indent="-358775" eaLnBrk="1" hangingPunct="1">
              <a:lnSpc>
                <a:spcPct val="90000"/>
              </a:lnSpc>
              <a:buFont typeface="Wingdings 2" panose="05020102010507070707" pitchFamily="18" charset="2"/>
              <a:buNone/>
              <a:defRPr/>
            </a:pPr>
            <a:r>
              <a:rPr kumimoji="0" lang="zh-CN" altLang="en-US" sz="2000" dirty="0" smtClean="0">
                <a:latin typeface="微软雅黑" panose="020B0503020204020204" pitchFamily="34" charset="-122"/>
                <a:ea typeface="微软雅黑" panose="020B0503020204020204" pitchFamily="34" charset="-122"/>
              </a:rPr>
              <a:t>由于嵌入式系统一般是应用于小型电子装置的，系统资源相对有限，所以内核较之传统的操作系统要小得多。</a:t>
            </a:r>
          </a:p>
          <a:p>
            <a:pPr marL="358775" lvl="1" indent="-358775" eaLnBrk="1" hangingPunct="1">
              <a:lnSpc>
                <a:spcPct val="90000"/>
              </a:lnSpc>
              <a:buFont typeface="Wingdings 2" panose="05020102010507070707" pitchFamily="18" charset="2"/>
              <a:buNone/>
              <a:defRPr/>
            </a:pPr>
            <a:r>
              <a:rPr kumimoji="0" lang="zh-CN" altLang="en-US" sz="2000" dirty="0" smtClean="0">
                <a:latin typeface="微软雅黑" panose="020B0503020204020204" pitchFamily="34" charset="-122"/>
                <a:ea typeface="微软雅黑" panose="020B0503020204020204" pitchFamily="34" charset="-122"/>
              </a:rPr>
              <a:t>如：</a:t>
            </a:r>
            <a:r>
              <a:rPr kumimoji="0" lang="en-US" altLang="zh-CN" sz="2000" dirty="0" err="1" smtClean="0">
                <a:latin typeface="微软雅黑" panose="020B0503020204020204" pitchFamily="34" charset="-122"/>
                <a:ea typeface="微软雅黑" panose="020B0503020204020204" pitchFamily="34" charset="-122"/>
              </a:rPr>
              <a:t>FreeRTOS</a:t>
            </a:r>
            <a:r>
              <a:rPr kumimoji="0" lang="zh-CN" altLang="en-US" sz="2000" dirty="0" smtClean="0">
                <a:latin typeface="微软雅黑" panose="020B0503020204020204" pitchFamily="34" charset="-122"/>
                <a:ea typeface="微软雅黑" panose="020B0503020204020204" pitchFamily="34" charset="-122"/>
              </a:rPr>
              <a:t>，内核只有几</a:t>
            </a:r>
            <a:r>
              <a:rPr kumimoji="0" lang="en-US" altLang="zh-CN" sz="2000" dirty="0" smtClean="0">
                <a:latin typeface="微软雅黑" panose="020B0503020204020204" pitchFamily="34" charset="-122"/>
                <a:ea typeface="微软雅黑" panose="020B0503020204020204" pitchFamily="34" charset="-122"/>
              </a:rPr>
              <a:t>K</a:t>
            </a:r>
            <a:r>
              <a:rPr kumimoji="0" lang="zh-CN" altLang="en-US" sz="2000" dirty="0" smtClean="0">
                <a:latin typeface="微软雅黑" panose="020B0503020204020204" pitchFamily="34" charset="-122"/>
                <a:ea typeface="微软雅黑" panose="020B0503020204020204" pitchFamily="34" charset="-122"/>
              </a:rPr>
              <a:t>，而</a:t>
            </a:r>
            <a:r>
              <a:rPr kumimoji="0" lang="en-US" altLang="zh-CN" sz="2000" dirty="0" smtClean="0">
                <a:latin typeface="微软雅黑" panose="020B0503020204020204" pitchFamily="34" charset="-122"/>
                <a:ea typeface="微软雅黑" panose="020B0503020204020204" pitchFamily="34" charset="-122"/>
              </a:rPr>
              <a:t>Windows</a:t>
            </a:r>
            <a:r>
              <a:rPr kumimoji="0" lang="zh-CN" altLang="en-US" sz="2000" dirty="0" smtClean="0">
                <a:latin typeface="微软雅黑" panose="020B0503020204020204" pitchFamily="34" charset="-122"/>
                <a:ea typeface="微软雅黑" panose="020B0503020204020204" pitchFamily="34" charset="-122"/>
              </a:rPr>
              <a:t>的内核则要大得多。</a:t>
            </a:r>
          </a:p>
          <a:p>
            <a:pPr marL="358775" lvl="1" indent="-358775" eaLnBrk="1" hangingPunct="1">
              <a:lnSpc>
                <a:spcPct val="90000"/>
              </a:lnSpc>
              <a:defRPr/>
            </a:pPr>
            <a:r>
              <a:rPr kumimoji="0" lang="zh-CN" altLang="en-US" dirty="0" smtClean="0">
                <a:latin typeface="微软雅黑" panose="020B0503020204020204" pitchFamily="34" charset="-122"/>
                <a:ea typeface="微软雅黑" panose="020B0503020204020204" pitchFamily="34" charset="-122"/>
              </a:rPr>
              <a:t>专用性强</a:t>
            </a:r>
          </a:p>
          <a:p>
            <a:pPr marL="358775" lvl="1" indent="-358775" eaLnBrk="1" hangingPunct="1">
              <a:lnSpc>
                <a:spcPct val="90000"/>
              </a:lnSpc>
              <a:buFont typeface="Wingdings 2" panose="05020102010507070707" pitchFamily="18" charset="2"/>
              <a:buNone/>
              <a:defRPr/>
            </a:pPr>
            <a:r>
              <a:rPr kumimoji="0" lang="zh-CN" altLang="en-US" sz="2000" dirty="0" smtClean="0">
                <a:latin typeface="微软雅黑" panose="020B0503020204020204" pitchFamily="34" charset="-122"/>
                <a:ea typeface="微软雅黑" panose="020B0503020204020204" pitchFamily="34" charset="-122"/>
              </a:rPr>
              <a:t>嵌入式系统的个性化很强，其中的软件系统和硬件的结合非常紧密，一般要针对硬件进行系统的移植。</a:t>
            </a:r>
          </a:p>
          <a:p>
            <a:pPr marL="358775" lvl="1" indent="-358775" eaLnBrk="1" hangingPunct="1">
              <a:lnSpc>
                <a:spcPct val="90000"/>
              </a:lnSpc>
              <a:buFont typeface="Wingdings 2" panose="05020102010507070707" pitchFamily="18" charset="2"/>
              <a:buNone/>
              <a:defRPr/>
            </a:pPr>
            <a:r>
              <a:rPr kumimoji="0" lang="zh-CN" altLang="en-US" sz="2000" dirty="0" smtClean="0">
                <a:latin typeface="微软雅黑" panose="020B0503020204020204" pitchFamily="34" charset="-122"/>
                <a:ea typeface="微软雅黑" panose="020B0503020204020204" pitchFamily="34" charset="-122"/>
              </a:rPr>
              <a:t>针对不同的任务，往往需要对系统进行较大更改，程序的编译下载要和系统相结合，这种修改和通用软件的“升级”是完全不同的概念。</a:t>
            </a:r>
            <a:endParaRPr kumimoji="0" lang="en-US" altLang="zh-CN" sz="2000" dirty="0" smtClean="0">
              <a:latin typeface="微软雅黑" panose="020B0503020204020204" pitchFamily="34" charset="-122"/>
              <a:ea typeface="微软雅黑" panose="020B0503020204020204" pitchFamily="34" charset="-122"/>
            </a:endParaRPr>
          </a:p>
          <a:p>
            <a:pPr marL="358775" lvl="1" indent="-358775" eaLnBrk="1" hangingPunct="1">
              <a:lnSpc>
                <a:spcPct val="90000"/>
              </a:lnSpc>
              <a:defRPr/>
            </a:pPr>
            <a:r>
              <a:rPr kumimoji="0" lang="zh-CN" altLang="en-US" dirty="0" smtClean="0">
                <a:latin typeface="微软雅黑" panose="020B0503020204020204" pitchFamily="34" charset="-122"/>
                <a:ea typeface="微软雅黑" panose="020B0503020204020204" pitchFamily="34" charset="-122"/>
              </a:rPr>
              <a:t>不可垄断性</a:t>
            </a:r>
          </a:p>
          <a:p>
            <a:pPr marL="358775" lvl="1" indent="-358775" eaLnBrk="1" hangingPunct="1">
              <a:lnSpc>
                <a:spcPct val="90000"/>
              </a:lnSpc>
              <a:buFont typeface="Wingdings 2" panose="05020102010507070707" pitchFamily="18" charset="2"/>
              <a:buNone/>
              <a:defRPr/>
            </a:pPr>
            <a:r>
              <a:rPr kumimoji="0" lang="en-US" altLang="zh-CN" sz="2000" dirty="0" smtClean="0">
                <a:latin typeface="微软雅黑" panose="020B0503020204020204" pitchFamily="34" charset="-122"/>
                <a:ea typeface="微软雅黑" panose="020B0503020204020204" pitchFamily="34" charset="-122"/>
              </a:rPr>
              <a:t>PC</a:t>
            </a:r>
            <a:r>
              <a:rPr kumimoji="0" lang="zh-CN" altLang="en-US" sz="2000" dirty="0" smtClean="0">
                <a:latin typeface="微软雅黑" panose="020B0503020204020204" pitchFamily="34" charset="-122"/>
                <a:ea typeface="微软雅黑" panose="020B0503020204020204" pitchFamily="34" charset="-122"/>
              </a:rPr>
              <a:t>有</a:t>
            </a:r>
            <a:r>
              <a:rPr kumimoji="0" lang="en-US" altLang="zh-CN" sz="2000" dirty="0" err="1" smtClean="0">
                <a:latin typeface="微软雅黑" panose="020B0503020204020204" pitchFamily="34" charset="-122"/>
                <a:ea typeface="微软雅黑" panose="020B0503020204020204" pitchFamily="34" charset="-122"/>
              </a:rPr>
              <a:t>WinTel</a:t>
            </a:r>
            <a:r>
              <a:rPr kumimoji="0" lang="zh-CN" altLang="en-US" sz="2000" dirty="0" smtClean="0">
                <a:latin typeface="微软雅黑" panose="020B0503020204020204" pitchFamily="34" charset="-122"/>
                <a:ea typeface="微软雅黑" panose="020B0503020204020204" pitchFamily="34" charset="-122"/>
              </a:rPr>
              <a:t>垄断。</a:t>
            </a:r>
          </a:p>
          <a:p>
            <a:pPr marL="358775" lvl="1" indent="-358775" eaLnBrk="1" hangingPunct="1">
              <a:lnSpc>
                <a:spcPct val="90000"/>
              </a:lnSpc>
              <a:buFont typeface="Wingdings 2" panose="05020102010507070707" pitchFamily="18" charset="2"/>
              <a:buNone/>
              <a:defRPr/>
            </a:pPr>
            <a:r>
              <a:rPr kumimoji="0" lang="zh-CN" altLang="en-US" sz="2000" dirty="0" smtClean="0">
                <a:latin typeface="微软雅黑" panose="020B0503020204020204" pitchFamily="34" charset="-122"/>
                <a:ea typeface="微软雅黑" panose="020B0503020204020204" pitchFamily="34" charset="-122"/>
              </a:rPr>
              <a:t>嵌入式系统工业的基础是以应用为中心的芯片设计和面向应用的软件产品开发。</a:t>
            </a:r>
          </a:p>
          <a:p>
            <a:pPr marL="358775" lvl="1" indent="-358775" eaLnBrk="1" hangingPunct="1">
              <a:lnSpc>
                <a:spcPct val="90000"/>
              </a:lnSpc>
              <a:defRPr/>
            </a:pPr>
            <a:r>
              <a:rPr kumimoji="0" lang="zh-CN" altLang="en-US" dirty="0" smtClean="0">
                <a:latin typeface="微软雅黑" panose="020B0503020204020204" pitchFamily="34" charset="-122"/>
                <a:ea typeface="微软雅黑" panose="020B0503020204020204" pitchFamily="34" charset="-122"/>
              </a:rPr>
              <a:t>支撑平台相对稳定</a:t>
            </a:r>
            <a:endParaRPr kumimoji="0" lang="en-US" altLang="zh-CN" dirty="0" smtClean="0">
              <a:latin typeface="微软雅黑" panose="020B0503020204020204" pitchFamily="34" charset="-122"/>
              <a:ea typeface="微软雅黑" panose="020B0503020204020204" pitchFamily="34" charset="-122"/>
            </a:endParaRPr>
          </a:p>
          <a:p>
            <a:pPr marL="0" lvl="1" indent="0" eaLnBrk="1" hangingPunct="1">
              <a:lnSpc>
                <a:spcPct val="90000"/>
              </a:lnSpc>
              <a:buFont typeface="Wingdings 2" panose="05020102010507070707" pitchFamily="18" charset="2"/>
              <a:buNone/>
              <a:defRPr/>
            </a:pPr>
            <a:r>
              <a:rPr kumimoji="0" lang="zh-CN" altLang="en-US" sz="2000" smtClean="0">
                <a:latin typeface="微软雅黑" panose="020B0503020204020204" pitchFamily="34" charset="-122"/>
                <a:ea typeface="微软雅黑" panose="020B0503020204020204" pitchFamily="34" charset="-122"/>
              </a:rPr>
              <a:t>摩尔定律</a:t>
            </a:r>
            <a:r>
              <a:rPr kumimoji="0" lang="zh-CN" altLang="en-US" sz="2000" dirty="0" smtClean="0">
                <a:latin typeface="微软雅黑" panose="020B0503020204020204" pitchFamily="34" charset="-122"/>
                <a:ea typeface="微软雅黑" panose="020B0503020204020204" pitchFamily="34" charset="-122"/>
              </a:rPr>
              <a:t>：普通处理器</a:t>
            </a:r>
            <a:r>
              <a:rPr kumimoji="0" lang="en-US" altLang="zh-CN" sz="2000" dirty="0" smtClean="0">
                <a:latin typeface="微软雅黑" panose="020B0503020204020204" pitchFamily="34" charset="-122"/>
                <a:ea typeface="微软雅黑" panose="020B0503020204020204" pitchFamily="34" charset="-122"/>
              </a:rPr>
              <a:t>18</a:t>
            </a:r>
            <a:r>
              <a:rPr kumimoji="0" lang="zh-CN" altLang="en-US" sz="2000" dirty="0" smtClean="0">
                <a:latin typeface="微软雅黑" panose="020B0503020204020204" pitchFamily="34" charset="-122"/>
                <a:ea typeface="微软雅黑" panose="020B0503020204020204" pitchFamily="34" charset="-122"/>
              </a:rPr>
              <a:t>月。</a:t>
            </a:r>
          </a:p>
          <a:p>
            <a:pPr marL="358775" lvl="1" indent="-358775" eaLnBrk="1" hangingPunct="1">
              <a:lnSpc>
                <a:spcPct val="90000"/>
              </a:lnSpc>
              <a:buFont typeface="Wingdings 2" panose="05020102010507070707" pitchFamily="18" charset="2"/>
              <a:buNone/>
              <a:defRPr/>
            </a:pPr>
            <a:r>
              <a:rPr kumimoji="0" lang="zh-CN" altLang="en-US" sz="2000" dirty="0" smtClean="0">
                <a:latin typeface="微软雅黑" panose="020B0503020204020204" pitchFamily="34" charset="-122"/>
                <a:ea typeface="微软雅黑" panose="020B0503020204020204" pitchFamily="34" charset="-122"/>
              </a:rPr>
              <a:t>嵌入式处理器的产品生命周期会长达</a:t>
            </a:r>
            <a:r>
              <a:rPr kumimoji="0" lang="en-US" altLang="zh-CN" sz="2000" dirty="0" smtClean="0">
                <a:latin typeface="微软雅黑" panose="020B0503020204020204" pitchFamily="34" charset="-122"/>
                <a:ea typeface="微软雅黑" panose="020B0503020204020204" pitchFamily="34" charset="-122"/>
              </a:rPr>
              <a:t>8-10</a:t>
            </a:r>
            <a:r>
              <a:rPr kumimoji="0" lang="zh-CN" altLang="en-US" sz="2000" dirty="0" smtClean="0">
                <a:latin typeface="微软雅黑" panose="020B0503020204020204" pitchFamily="34" charset="-122"/>
                <a:ea typeface="微软雅黑" panose="020B0503020204020204" pitchFamily="34" charset="-122"/>
              </a:rPr>
              <a:t>年。</a:t>
            </a:r>
          </a:p>
          <a:p>
            <a:pPr marL="358775" lvl="1" indent="-358775" eaLnBrk="1" hangingPunct="1">
              <a:lnSpc>
                <a:spcPct val="90000"/>
              </a:lnSpc>
              <a:buFont typeface="Wingdings 2" panose="05020102010507070707" pitchFamily="18" charset="2"/>
              <a:buNone/>
              <a:defRPr/>
            </a:pPr>
            <a:endParaRPr kumimoji="0" lang="zh-CN" altLang="en-US" sz="2000" dirty="0" smtClean="0">
              <a:latin typeface="微软雅黑" panose="020B0503020204020204" pitchFamily="34" charset="-122"/>
              <a:ea typeface="微软雅黑" panose="020B0503020204020204" pitchFamily="34" charset="-122"/>
            </a:endParaRPr>
          </a:p>
        </p:txBody>
      </p:sp>
    </p:spTree>
  </p:cSld>
  <p:clrMapOvr>
    <a:masterClrMapping/>
  </p:clrMapOvr>
  <p:transition spd="med">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0" y="287338"/>
            <a:ext cx="9144000" cy="682625"/>
          </a:xfrm>
        </p:spPr>
        <p:txBody>
          <a:bodyPr lIns="82550" tIns="41275" rIns="82550" bIns="41275" anchor="t"/>
          <a:lstStyle/>
          <a:p>
            <a:pPr marL="254000" indent="-254000" eaLnBrk="1" hangingPunct="1">
              <a:spcBef>
                <a:spcPct val="50000"/>
              </a:spcBef>
              <a:buSzPct val="75000"/>
            </a:pPr>
            <a:r>
              <a:rPr kumimoji="0" lang="zh-CN" altLang="en-US" sz="3600" smtClean="0"/>
              <a:t>嵌入式系统狭义广义差别</a:t>
            </a:r>
          </a:p>
        </p:txBody>
      </p:sp>
      <p:sp>
        <p:nvSpPr>
          <p:cNvPr id="74755" name="Rectangle 3"/>
          <p:cNvSpPr>
            <a:spLocks noGrp="1" noChangeArrowheads="1"/>
          </p:cNvSpPr>
          <p:nvPr>
            <p:ph idx="1"/>
          </p:nvPr>
        </p:nvSpPr>
        <p:spPr>
          <a:xfrm>
            <a:off x="352425" y="1403350"/>
            <a:ext cx="8439150" cy="4724400"/>
          </a:xfrm>
        </p:spPr>
        <p:txBody>
          <a:bodyPr/>
          <a:lstStyle/>
          <a:p>
            <a:pPr eaLnBrk="1" hangingPunct="1">
              <a:lnSpc>
                <a:spcPct val="110000"/>
              </a:lnSpc>
            </a:pPr>
            <a:r>
              <a:rPr kumimoji="0" lang="zh-CN" altLang="en-US" sz="2400" smtClean="0">
                <a:latin typeface="微软雅黑" panose="020B0503020204020204" pitchFamily="34" charset="-122"/>
                <a:ea typeface="微软雅黑" panose="020B0503020204020204" pitchFamily="34" charset="-122"/>
              </a:rPr>
              <a:t>广义上讲，凡是</a:t>
            </a:r>
            <a:r>
              <a:rPr kumimoji="0" lang="zh-CN" altLang="en-US" sz="2400" b="1" smtClean="0">
                <a:latin typeface="微软雅黑" panose="020B0503020204020204" pitchFamily="34" charset="-122"/>
                <a:ea typeface="微软雅黑" panose="020B0503020204020204" pitchFamily="34" charset="-122"/>
              </a:rPr>
              <a:t>带有微处理器</a:t>
            </a:r>
            <a:r>
              <a:rPr kumimoji="0" lang="zh-CN" altLang="en-US" sz="2400" smtClean="0">
                <a:latin typeface="微软雅黑" panose="020B0503020204020204" pitchFamily="34" charset="-122"/>
                <a:ea typeface="微软雅黑" panose="020B0503020204020204" pitchFamily="34" charset="-122"/>
              </a:rPr>
              <a:t>的</a:t>
            </a:r>
            <a:r>
              <a:rPr kumimoji="0" lang="zh-CN" altLang="en-US" sz="2400" b="1" smtClean="0">
                <a:latin typeface="微软雅黑" panose="020B0503020204020204" pitchFamily="34" charset="-122"/>
                <a:ea typeface="微软雅黑" panose="020B0503020204020204" pitchFamily="34" charset="-122"/>
              </a:rPr>
              <a:t>专用</a:t>
            </a:r>
            <a:r>
              <a:rPr kumimoji="0" lang="zh-CN" altLang="en-US" sz="2400" smtClean="0">
                <a:latin typeface="微软雅黑" panose="020B0503020204020204" pitchFamily="34" charset="-122"/>
                <a:ea typeface="微软雅黑" panose="020B0503020204020204" pitchFamily="34" charset="-122"/>
              </a:rPr>
              <a:t>软硬件系统都可称为嵌入式系统。如各类单片机和</a:t>
            </a:r>
            <a:r>
              <a:rPr kumimoji="0" lang="en-US" altLang="zh-CN" sz="2400" smtClean="0">
                <a:latin typeface="微软雅黑" panose="020B0503020204020204" pitchFamily="34" charset="-122"/>
                <a:ea typeface="微软雅黑" panose="020B0503020204020204" pitchFamily="34" charset="-122"/>
              </a:rPr>
              <a:t>DSP</a:t>
            </a:r>
            <a:r>
              <a:rPr kumimoji="0" lang="zh-CN" altLang="en-US" sz="2400" smtClean="0">
                <a:latin typeface="微软雅黑" panose="020B0503020204020204" pitchFamily="34" charset="-122"/>
                <a:ea typeface="微软雅黑" panose="020B0503020204020204" pitchFamily="34" charset="-122"/>
              </a:rPr>
              <a:t>系统。这些系统在完成较为单一的专业功能时具有</a:t>
            </a:r>
            <a:r>
              <a:rPr kumimoji="0" lang="zh-CN" altLang="en-US" sz="2400" b="1" smtClean="0">
                <a:latin typeface="微软雅黑" panose="020B0503020204020204" pitchFamily="34" charset="-122"/>
                <a:ea typeface="微软雅黑" panose="020B0503020204020204" pitchFamily="34" charset="-122"/>
              </a:rPr>
              <a:t>简洁高效</a:t>
            </a:r>
            <a:r>
              <a:rPr kumimoji="0" lang="zh-CN" altLang="en-US" sz="2400" smtClean="0">
                <a:latin typeface="微软雅黑" panose="020B0503020204020204" pitchFamily="34" charset="-122"/>
                <a:ea typeface="微软雅黑" panose="020B0503020204020204" pitchFamily="34" charset="-122"/>
              </a:rPr>
              <a:t>的特点。但由于他们没有操作系统，管理系统硬件核软件的</a:t>
            </a:r>
            <a:r>
              <a:rPr kumimoji="0" lang="zh-CN" altLang="en-US" sz="2400" b="1" smtClean="0">
                <a:latin typeface="微软雅黑" panose="020B0503020204020204" pitchFamily="34" charset="-122"/>
                <a:ea typeface="微软雅黑" panose="020B0503020204020204" pitchFamily="34" charset="-122"/>
              </a:rPr>
              <a:t>能力有限</a:t>
            </a:r>
            <a:r>
              <a:rPr kumimoji="0" lang="zh-CN" altLang="en-US" sz="2400" smtClean="0">
                <a:latin typeface="微软雅黑" panose="020B0503020204020204" pitchFamily="34" charset="-122"/>
                <a:ea typeface="微软雅黑" panose="020B0503020204020204" pitchFamily="34" charset="-122"/>
              </a:rPr>
              <a:t>，在实现复杂多任务功能时，往往困难较大，甚至无法实现。</a:t>
            </a:r>
            <a:endParaRPr kumimoji="0" lang="en-US" altLang="zh-CN" sz="2400" smtClean="0">
              <a:latin typeface="微软雅黑" panose="020B0503020204020204" pitchFamily="34" charset="-122"/>
              <a:ea typeface="微软雅黑" panose="020B0503020204020204" pitchFamily="34" charset="-122"/>
            </a:endParaRPr>
          </a:p>
          <a:p>
            <a:pPr eaLnBrk="1" hangingPunct="1">
              <a:lnSpc>
                <a:spcPct val="110000"/>
              </a:lnSpc>
            </a:pPr>
            <a:endParaRPr kumimoji="0" lang="zh-CN" altLang="en-US" sz="2400" smtClean="0">
              <a:latin typeface="微软雅黑" panose="020B0503020204020204" pitchFamily="34" charset="-122"/>
              <a:ea typeface="微软雅黑" panose="020B0503020204020204" pitchFamily="34" charset="-122"/>
            </a:endParaRPr>
          </a:p>
          <a:p>
            <a:pPr eaLnBrk="1" hangingPunct="1">
              <a:lnSpc>
                <a:spcPct val="110000"/>
              </a:lnSpc>
            </a:pPr>
            <a:r>
              <a:rPr kumimoji="0" lang="zh-CN" altLang="en-US" sz="2400" smtClean="0">
                <a:latin typeface="微软雅黑" panose="020B0503020204020204" pitchFamily="34" charset="-122"/>
                <a:ea typeface="微软雅黑" panose="020B0503020204020204" pitchFamily="34" charset="-122"/>
              </a:rPr>
              <a:t>狭义上讲，我们更加强调那些使用嵌入式微处理器构成独立系统，具有自己操作系统，具有特定功能，用于特定场合的嵌入式系统。本课程中的嵌入式系统是指狭义上的嵌入式系统。</a:t>
            </a:r>
          </a:p>
        </p:txBody>
      </p:sp>
    </p:spTree>
  </p:cSld>
  <p:clrMapOvr>
    <a:masterClrMapping/>
  </p:clrMapOvr>
  <p:transition spd="med">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0" y="142875"/>
            <a:ext cx="9144000" cy="777875"/>
          </a:xfrm>
        </p:spPr>
        <p:txBody>
          <a:bodyPr/>
          <a:lstStyle/>
          <a:p>
            <a:pPr eaLnBrk="1" hangingPunct="1"/>
            <a:r>
              <a:rPr kumimoji="0" lang="zh-CN" altLang="en-US" smtClean="0"/>
              <a:t>嵌入式系统硬件源起</a:t>
            </a:r>
          </a:p>
        </p:txBody>
      </p:sp>
      <p:sp>
        <p:nvSpPr>
          <p:cNvPr id="76803" name="Rectangle 3"/>
          <p:cNvSpPr>
            <a:spLocks noChangeArrowheads="1"/>
          </p:cNvSpPr>
          <p:nvPr/>
        </p:nvSpPr>
        <p:spPr bwMode="auto">
          <a:xfrm>
            <a:off x="458788" y="1390650"/>
            <a:ext cx="8226425" cy="499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273050">
              <a:spcBef>
                <a:spcPct val="20000"/>
              </a:spcBef>
              <a:buClr>
                <a:schemeClr val="tx2"/>
              </a:buClr>
              <a:buSzPct val="50000"/>
              <a:buFont typeface="Wingdings 2" panose="05020102010507070707" pitchFamily="18" charset="2"/>
              <a:buChar char="ß"/>
              <a:tabLst>
                <a:tab pos="363538" algn="l"/>
              </a:tabLst>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tabLst>
                <a:tab pos="363538" algn="l"/>
              </a:tabLst>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tabLst>
                <a:tab pos="363538" algn="l"/>
              </a:tabLst>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tabLst>
                <a:tab pos="363538" algn="l"/>
              </a:tabLst>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tabLst>
                <a:tab pos="363538" algn="l"/>
              </a:tabLst>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tabLst>
                <a:tab pos="363538" algn="l"/>
              </a:tabLst>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tabLst>
                <a:tab pos="363538" algn="l"/>
              </a:tabLst>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tabLst>
                <a:tab pos="363538" algn="l"/>
              </a:tabLst>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tabLst>
                <a:tab pos="363538" algn="l"/>
              </a:tabLst>
              <a:defRPr kumimoji="1" sz="2000">
                <a:solidFill>
                  <a:schemeClr val="tx1"/>
                </a:solidFill>
                <a:latin typeface="Franklin Gothic Book"/>
                <a:ea typeface="黑体" panose="02010609060101010101" pitchFamily="49" charset="-122"/>
              </a:defRPr>
            </a:lvl9pPr>
          </a:lstStyle>
          <a:p>
            <a:pPr eaLnBrk="1" hangingPunct="1">
              <a:buClr>
                <a:schemeClr val="folHlink"/>
              </a:buClr>
              <a:buSzPct val="60000"/>
              <a:buFont typeface="Wingdings" panose="05000000000000000000" pitchFamily="2" charset="2"/>
              <a:buChar char="n"/>
            </a:pPr>
            <a:r>
              <a:rPr kumimoji="0" lang="zh-CN" altLang="en-US" sz="2800" b="0">
                <a:latin typeface="微软雅黑" panose="020B0503020204020204" pitchFamily="34" charset="-122"/>
                <a:ea typeface="微软雅黑" panose="020B0503020204020204" pitchFamily="34" charset="-122"/>
              </a:rPr>
              <a:t>发展历史</a:t>
            </a:r>
            <a:r>
              <a:rPr kumimoji="0" lang="zh-CN" altLang="en-US" sz="2400" b="0">
                <a:latin typeface="微软雅黑" panose="020B0503020204020204" pitchFamily="34" charset="-122"/>
                <a:ea typeface="微软雅黑" panose="020B0503020204020204" pitchFamily="34" charset="-122"/>
              </a:rPr>
              <a:t>		</a:t>
            </a:r>
          </a:p>
          <a:p>
            <a:pPr eaLnBrk="1" hangingPunct="1">
              <a:buClr>
                <a:schemeClr val="folHlink"/>
              </a:buClr>
              <a:buSzPct val="60000"/>
              <a:buFont typeface="Wingdings" panose="05000000000000000000" pitchFamily="2" charset="2"/>
              <a:buNone/>
            </a:pPr>
            <a:r>
              <a:rPr kumimoji="0" lang="zh-CN" altLang="en-US" sz="2400" b="0">
                <a:latin typeface="微软雅黑" panose="020B0503020204020204" pitchFamily="34" charset="-122"/>
                <a:ea typeface="微软雅黑" panose="020B0503020204020204" pitchFamily="34" charset="-122"/>
              </a:rPr>
              <a:t>  嵌入式系统本身是一个相对模糊的定义。一个手持的</a:t>
            </a:r>
            <a:r>
              <a:rPr kumimoji="0" lang="en-US" altLang="zh-CN" sz="2400" b="0">
                <a:latin typeface="微软雅黑" panose="020B0503020204020204" pitchFamily="34" charset="-122"/>
                <a:ea typeface="微软雅黑" panose="020B0503020204020204" pitchFamily="34" charset="-122"/>
              </a:rPr>
              <a:t>MP3</a:t>
            </a:r>
            <a:r>
              <a:rPr kumimoji="0" lang="zh-CN" altLang="en-US" sz="2400" b="0">
                <a:latin typeface="微软雅黑" panose="020B0503020204020204" pitchFamily="34" charset="-122"/>
                <a:ea typeface="微软雅黑" panose="020B0503020204020204" pitchFamily="34" charset="-122"/>
              </a:rPr>
              <a:t>和一个</a:t>
            </a:r>
            <a:r>
              <a:rPr kumimoji="0" lang="en-US" altLang="zh-CN" sz="2400" b="0">
                <a:latin typeface="微软雅黑" panose="020B0503020204020204" pitchFamily="34" charset="-122"/>
                <a:ea typeface="微软雅黑" panose="020B0503020204020204" pitchFamily="34" charset="-122"/>
              </a:rPr>
              <a:t>PC104</a:t>
            </a:r>
            <a:r>
              <a:rPr kumimoji="0" lang="zh-CN" altLang="en-US" sz="2400" b="0">
                <a:latin typeface="微软雅黑" panose="020B0503020204020204" pitchFamily="34" charset="-122"/>
                <a:ea typeface="微软雅黑" panose="020B0503020204020204" pitchFamily="34" charset="-122"/>
              </a:rPr>
              <a:t>的微型工业控制计算机都可以认为是嵌入式系统。</a:t>
            </a:r>
          </a:p>
          <a:p>
            <a:pPr eaLnBrk="1" hangingPunct="1">
              <a:buClr>
                <a:schemeClr val="folHlink"/>
              </a:buClr>
              <a:buSzPct val="60000"/>
              <a:buFont typeface="Wingdings" panose="05000000000000000000" pitchFamily="2" charset="2"/>
              <a:buNone/>
            </a:pPr>
            <a:r>
              <a:rPr kumimoji="0" lang="zh-CN" altLang="en-US" sz="2400" b="0">
                <a:latin typeface="微软雅黑" panose="020B0503020204020204" pitchFamily="34" charset="-122"/>
                <a:ea typeface="微软雅黑" panose="020B0503020204020204" pitchFamily="34" charset="-122"/>
              </a:rPr>
              <a:t>  嵌入式系统已经有了近</a:t>
            </a:r>
            <a:r>
              <a:rPr kumimoji="0" lang="en-US" altLang="zh-CN" sz="2400" b="0">
                <a:latin typeface="微软雅黑" panose="020B0503020204020204" pitchFamily="34" charset="-122"/>
                <a:ea typeface="微软雅黑" panose="020B0503020204020204" pitchFamily="34" charset="-122"/>
              </a:rPr>
              <a:t>30</a:t>
            </a:r>
            <a:r>
              <a:rPr kumimoji="0" lang="zh-CN" altLang="en-US" sz="2400" b="0">
                <a:latin typeface="微软雅黑" panose="020B0503020204020204" pitchFamily="34" charset="-122"/>
                <a:ea typeface="微软雅黑" panose="020B0503020204020204" pitchFamily="34" charset="-122"/>
              </a:rPr>
              <a:t>年的发展历史，它是硬件和软件交替发展的双螺旋式发展。</a:t>
            </a:r>
          </a:p>
          <a:p>
            <a:pPr eaLnBrk="1" hangingPunct="1">
              <a:buClr>
                <a:schemeClr val="folHlink"/>
              </a:buClr>
              <a:buSzPct val="60000"/>
              <a:buFont typeface="Wingdings" panose="05000000000000000000" pitchFamily="2" charset="2"/>
              <a:buNone/>
            </a:pPr>
            <a:r>
              <a:rPr kumimoji="0" lang="zh-CN" altLang="en-US" sz="2400" b="0">
                <a:latin typeface="微软雅黑" panose="020B0503020204020204" pitchFamily="34" charset="-122"/>
                <a:ea typeface="微软雅黑" panose="020B0503020204020204" pitchFamily="34" charset="-122"/>
              </a:rPr>
              <a:t>  最早的</a:t>
            </a:r>
            <a:r>
              <a:rPr kumimoji="0" lang="zh-CN" altLang="en-US" sz="2400">
                <a:latin typeface="微软雅黑" panose="020B0503020204020204" pitchFamily="34" charset="-122"/>
                <a:ea typeface="微软雅黑" panose="020B0503020204020204" pitchFamily="34" charset="-122"/>
              </a:rPr>
              <a:t>单片机</a:t>
            </a:r>
            <a:r>
              <a:rPr kumimoji="0" lang="zh-CN" altLang="en-US" sz="2400" b="0">
                <a:latin typeface="微软雅黑" panose="020B0503020204020204" pitchFamily="34" charset="-122"/>
                <a:ea typeface="微软雅黑" panose="020B0503020204020204" pitchFamily="34" charset="-122"/>
              </a:rPr>
              <a:t>是</a:t>
            </a:r>
            <a:r>
              <a:rPr kumimoji="0" lang="en-US" altLang="zh-CN" sz="2400" b="0">
                <a:latin typeface="微软雅黑" panose="020B0503020204020204" pitchFamily="34" charset="-122"/>
                <a:ea typeface="微软雅黑" panose="020B0503020204020204" pitchFamily="34" charset="-122"/>
                <a:cs typeface="Times New Roman" panose="02020603050405020304" pitchFamily="18" charset="0"/>
              </a:rPr>
              <a:t>Intel</a:t>
            </a:r>
            <a:r>
              <a:rPr kumimoji="0" lang="zh-CN" altLang="en-US" sz="2400" b="0">
                <a:latin typeface="微软雅黑" panose="020B0503020204020204" pitchFamily="34" charset="-122"/>
                <a:ea typeface="微软雅黑" panose="020B0503020204020204" pitchFamily="34" charset="-122"/>
              </a:rPr>
              <a:t>公司的</a:t>
            </a:r>
            <a:r>
              <a:rPr kumimoji="0" lang="en-US" altLang="zh-CN" sz="2400" b="0">
                <a:latin typeface="微软雅黑" panose="020B0503020204020204" pitchFamily="34" charset="-122"/>
                <a:ea typeface="微软雅黑" panose="020B0503020204020204" pitchFamily="34" charset="-122"/>
              </a:rPr>
              <a:t>8048</a:t>
            </a:r>
            <a:r>
              <a:rPr kumimoji="0" lang="zh-CN" altLang="en-US" sz="2400" b="0">
                <a:latin typeface="微软雅黑" panose="020B0503020204020204" pitchFamily="34" charset="-122"/>
                <a:ea typeface="微软雅黑" panose="020B0503020204020204" pitchFamily="34" charset="-122"/>
              </a:rPr>
              <a:t>，它出现在</a:t>
            </a:r>
            <a:r>
              <a:rPr kumimoji="0" lang="en-US" altLang="zh-CN" sz="2400" b="0">
                <a:latin typeface="微软雅黑" panose="020B0503020204020204" pitchFamily="34" charset="-122"/>
                <a:ea typeface="微软雅黑" panose="020B0503020204020204" pitchFamily="34" charset="-122"/>
              </a:rPr>
              <a:t>1976</a:t>
            </a:r>
            <a:r>
              <a:rPr kumimoji="0" lang="zh-CN" altLang="en-US" sz="2400" b="0">
                <a:latin typeface="微软雅黑" panose="020B0503020204020204" pitchFamily="34" charset="-122"/>
                <a:ea typeface="微软雅黑" panose="020B0503020204020204" pitchFamily="34" charset="-122"/>
              </a:rPr>
              <a:t>年</a:t>
            </a:r>
          </a:p>
          <a:p>
            <a:pPr eaLnBrk="1" hangingPunct="1">
              <a:buClr>
                <a:schemeClr val="folHlink"/>
              </a:buClr>
              <a:buSzPct val="60000"/>
              <a:buFont typeface="Wingdings" panose="05000000000000000000" pitchFamily="2" charset="2"/>
              <a:buNone/>
            </a:pPr>
            <a:r>
              <a:rPr kumimoji="0" lang="en-US" altLang="zh-CN" sz="2400" b="0">
                <a:latin typeface="微软雅黑" panose="020B0503020204020204" pitchFamily="34" charset="-122"/>
                <a:ea typeface="微软雅黑" panose="020B0503020204020204" pitchFamily="34" charset="-122"/>
              </a:rPr>
              <a:t>Motorola</a:t>
            </a:r>
            <a:r>
              <a:rPr kumimoji="0" lang="zh-CN" altLang="en-US" sz="2400" b="0">
                <a:latin typeface="微软雅黑" panose="020B0503020204020204" pitchFamily="34" charset="-122"/>
                <a:ea typeface="微软雅黑" panose="020B0503020204020204" pitchFamily="34" charset="-122"/>
              </a:rPr>
              <a:t>同时推出了</a:t>
            </a:r>
            <a:r>
              <a:rPr kumimoji="0" lang="en-US" altLang="zh-CN" sz="2400" b="0">
                <a:latin typeface="微软雅黑" panose="020B0503020204020204" pitchFamily="34" charset="-122"/>
                <a:ea typeface="微软雅黑" panose="020B0503020204020204" pitchFamily="34" charset="-122"/>
              </a:rPr>
              <a:t>68HC05</a:t>
            </a:r>
            <a:r>
              <a:rPr kumimoji="0" lang="zh-CN" altLang="en-US" sz="2400" b="0">
                <a:latin typeface="微软雅黑" panose="020B0503020204020204" pitchFamily="34" charset="-122"/>
                <a:ea typeface="微软雅黑" panose="020B0503020204020204" pitchFamily="34" charset="-122"/>
              </a:rPr>
              <a:t>，</a:t>
            </a:r>
            <a:r>
              <a:rPr kumimoji="0" lang="en-US" altLang="zh-CN" sz="2400" b="0">
                <a:latin typeface="微软雅黑" panose="020B0503020204020204" pitchFamily="34" charset="-122"/>
                <a:ea typeface="微软雅黑" panose="020B0503020204020204" pitchFamily="34" charset="-122"/>
              </a:rPr>
              <a:t>Zilog</a:t>
            </a:r>
            <a:r>
              <a:rPr kumimoji="0" lang="zh-CN" altLang="en-US" sz="2400" b="0">
                <a:latin typeface="微软雅黑" panose="020B0503020204020204" pitchFamily="34" charset="-122"/>
                <a:ea typeface="微软雅黑" panose="020B0503020204020204" pitchFamily="34" charset="-122"/>
              </a:rPr>
              <a:t>公司推出了</a:t>
            </a:r>
            <a:r>
              <a:rPr kumimoji="0" lang="en-US" altLang="zh-CN" sz="2400" b="0">
                <a:latin typeface="微软雅黑" panose="020B0503020204020204" pitchFamily="34" charset="-122"/>
                <a:ea typeface="微软雅黑" panose="020B0503020204020204" pitchFamily="34" charset="-122"/>
              </a:rPr>
              <a:t>Z80</a:t>
            </a:r>
            <a:r>
              <a:rPr kumimoji="0" lang="zh-CN" altLang="en-US" sz="2400" b="0">
                <a:latin typeface="微软雅黑" panose="020B0503020204020204" pitchFamily="34" charset="-122"/>
                <a:ea typeface="微软雅黑" panose="020B0503020204020204" pitchFamily="34" charset="-122"/>
              </a:rPr>
              <a:t>系列，这些早期的单片机均含有</a:t>
            </a:r>
            <a:r>
              <a:rPr kumimoji="0" lang="en-US" altLang="zh-CN" sz="2400" b="0">
                <a:latin typeface="微软雅黑" panose="020B0503020204020204" pitchFamily="34" charset="-122"/>
                <a:ea typeface="微软雅黑" panose="020B0503020204020204" pitchFamily="34" charset="-122"/>
              </a:rPr>
              <a:t>256</a:t>
            </a:r>
            <a:r>
              <a:rPr kumimoji="0" lang="zh-CN" altLang="en-US" sz="2400" b="0">
                <a:latin typeface="微软雅黑" panose="020B0503020204020204" pitchFamily="34" charset="-122"/>
                <a:ea typeface="微软雅黑" panose="020B0503020204020204" pitchFamily="34" charset="-122"/>
              </a:rPr>
              <a:t>字节的</a:t>
            </a:r>
            <a:r>
              <a:rPr kumimoji="0" lang="en-US" altLang="zh-CN" sz="2400" b="0">
                <a:latin typeface="微软雅黑" panose="020B0503020204020204" pitchFamily="34" charset="-122"/>
                <a:ea typeface="微软雅黑" panose="020B0503020204020204" pitchFamily="34" charset="-122"/>
              </a:rPr>
              <a:t>RAM</a:t>
            </a:r>
            <a:r>
              <a:rPr kumimoji="0" lang="zh-CN" altLang="en-US" sz="2400" b="0">
                <a:latin typeface="微软雅黑" panose="020B0503020204020204" pitchFamily="34" charset="-122"/>
                <a:ea typeface="微软雅黑" panose="020B0503020204020204" pitchFamily="34" charset="-122"/>
              </a:rPr>
              <a:t>、</a:t>
            </a:r>
            <a:r>
              <a:rPr kumimoji="0" lang="en-US" altLang="zh-CN" sz="2400" b="0">
                <a:latin typeface="微软雅黑" panose="020B0503020204020204" pitchFamily="34" charset="-122"/>
                <a:ea typeface="微软雅黑" panose="020B0503020204020204" pitchFamily="34" charset="-122"/>
              </a:rPr>
              <a:t>4K</a:t>
            </a:r>
            <a:r>
              <a:rPr kumimoji="0" lang="zh-CN" altLang="en-US" sz="2400" b="0">
                <a:latin typeface="微软雅黑" panose="020B0503020204020204" pitchFamily="34" charset="-122"/>
                <a:ea typeface="微软雅黑" panose="020B0503020204020204" pitchFamily="34" charset="-122"/>
              </a:rPr>
              <a:t>的</a:t>
            </a:r>
            <a:r>
              <a:rPr kumimoji="0" lang="en-US" altLang="zh-CN" sz="2400" b="0">
                <a:latin typeface="微软雅黑" panose="020B0503020204020204" pitchFamily="34" charset="-122"/>
                <a:ea typeface="微软雅黑" panose="020B0503020204020204" pitchFamily="34" charset="-122"/>
              </a:rPr>
              <a:t>ROM</a:t>
            </a:r>
            <a:r>
              <a:rPr kumimoji="0" lang="zh-CN" altLang="en-US" sz="2400" b="0">
                <a:latin typeface="微软雅黑" panose="020B0503020204020204" pitchFamily="34" charset="-122"/>
                <a:ea typeface="微软雅黑" panose="020B0503020204020204" pitchFamily="34" charset="-122"/>
              </a:rPr>
              <a:t>、</a:t>
            </a:r>
            <a:r>
              <a:rPr kumimoji="0" lang="en-US" altLang="zh-CN" sz="2400" b="0">
                <a:latin typeface="微软雅黑" panose="020B0503020204020204" pitchFamily="34" charset="-122"/>
                <a:ea typeface="微软雅黑" panose="020B0503020204020204" pitchFamily="34" charset="-122"/>
              </a:rPr>
              <a:t>4</a:t>
            </a:r>
            <a:r>
              <a:rPr kumimoji="0" lang="zh-CN" altLang="en-US" sz="2400" b="0">
                <a:latin typeface="微软雅黑" panose="020B0503020204020204" pitchFamily="34" charset="-122"/>
                <a:ea typeface="微软雅黑" panose="020B0503020204020204" pitchFamily="34" charset="-122"/>
              </a:rPr>
              <a:t>个</a:t>
            </a:r>
            <a:r>
              <a:rPr kumimoji="0" lang="en-US" altLang="zh-CN" sz="2400" b="0">
                <a:latin typeface="微软雅黑" panose="020B0503020204020204" pitchFamily="34" charset="-122"/>
                <a:ea typeface="微软雅黑" panose="020B0503020204020204" pitchFamily="34" charset="-122"/>
              </a:rPr>
              <a:t>8</a:t>
            </a:r>
            <a:r>
              <a:rPr kumimoji="0" lang="zh-CN" altLang="en-US" sz="2400" b="0">
                <a:latin typeface="微软雅黑" panose="020B0503020204020204" pitchFamily="34" charset="-122"/>
                <a:ea typeface="微软雅黑" panose="020B0503020204020204" pitchFamily="34" charset="-122"/>
              </a:rPr>
              <a:t>位并口、</a:t>
            </a:r>
            <a:r>
              <a:rPr kumimoji="0" lang="en-US" altLang="zh-CN" sz="2400" b="0">
                <a:latin typeface="微软雅黑" panose="020B0503020204020204" pitchFamily="34" charset="-122"/>
                <a:ea typeface="微软雅黑" panose="020B0503020204020204" pitchFamily="34" charset="-122"/>
              </a:rPr>
              <a:t>1</a:t>
            </a:r>
            <a:r>
              <a:rPr kumimoji="0" lang="zh-CN" altLang="en-US" sz="2400" b="0">
                <a:latin typeface="微软雅黑" panose="020B0503020204020204" pitchFamily="34" charset="-122"/>
                <a:ea typeface="微软雅黑" panose="020B0503020204020204" pitchFamily="34" charset="-122"/>
              </a:rPr>
              <a:t>个全双工串行口、两个</a:t>
            </a:r>
            <a:r>
              <a:rPr kumimoji="0" lang="en-US" altLang="zh-CN" sz="2400" b="0">
                <a:latin typeface="微软雅黑" panose="020B0503020204020204" pitchFamily="34" charset="-122"/>
                <a:ea typeface="微软雅黑" panose="020B0503020204020204" pitchFamily="34" charset="-122"/>
              </a:rPr>
              <a:t>16</a:t>
            </a:r>
            <a:r>
              <a:rPr kumimoji="0" lang="zh-CN" altLang="en-US" sz="2400" b="0">
                <a:latin typeface="微软雅黑" panose="020B0503020204020204" pitchFamily="34" charset="-122"/>
                <a:ea typeface="微软雅黑" panose="020B0503020204020204" pitchFamily="34" charset="-122"/>
              </a:rPr>
              <a:t>位定时器。</a:t>
            </a:r>
          </a:p>
          <a:p>
            <a:pPr eaLnBrk="1" hangingPunct="1">
              <a:buClr>
                <a:schemeClr val="folHlink"/>
              </a:buClr>
              <a:buSzPct val="60000"/>
              <a:buFont typeface="Wingdings" panose="05000000000000000000" pitchFamily="2" charset="2"/>
              <a:buNone/>
            </a:pPr>
            <a:r>
              <a:rPr kumimoji="0" lang="zh-CN" altLang="en-US" sz="2400" b="0">
                <a:latin typeface="微软雅黑" panose="020B0503020204020204" pitchFamily="34" charset="-122"/>
                <a:ea typeface="微软雅黑" panose="020B0503020204020204" pitchFamily="34" charset="-122"/>
              </a:rPr>
              <a:t>  之后在</a:t>
            </a:r>
            <a:r>
              <a:rPr kumimoji="0" lang="en-US" altLang="zh-CN" sz="2400" b="0">
                <a:latin typeface="微软雅黑" panose="020B0503020204020204" pitchFamily="34" charset="-122"/>
                <a:ea typeface="微软雅黑" panose="020B0503020204020204" pitchFamily="34" charset="-122"/>
              </a:rPr>
              <a:t>80</a:t>
            </a:r>
            <a:r>
              <a:rPr kumimoji="0" lang="zh-CN" altLang="en-US" sz="2400" b="0">
                <a:latin typeface="微软雅黑" panose="020B0503020204020204" pitchFamily="34" charset="-122"/>
                <a:ea typeface="微软雅黑" panose="020B0503020204020204" pitchFamily="34" charset="-122"/>
              </a:rPr>
              <a:t>年代初，</a:t>
            </a:r>
            <a:r>
              <a:rPr kumimoji="0" lang="en-US" altLang="zh-CN" sz="2400" b="0">
                <a:latin typeface="微软雅黑" panose="020B0503020204020204" pitchFamily="34" charset="-122"/>
                <a:ea typeface="微软雅黑" panose="020B0503020204020204" pitchFamily="34" charset="-122"/>
              </a:rPr>
              <a:t>Intel</a:t>
            </a:r>
            <a:r>
              <a:rPr kumimoji="0" lang="zh-CN" altLang="en-US" sz="2400" b="0">
                <a:latin typeface="微软雅黑" panose="020B0503020204020204" pitchFamily="34" charset="-122"/>
                <a:ea typeface="微软雅黑" panose="020B0503020204020204" pitchFamily="34" charset="-122"/>
              </a:rPr>
              <a:t>又进一步完善了</a:t>
            </a:r>
            <a:r>
              <a:rPr kumimoji="0" lang="en-US" altLang="zh-CN" sz="2400" b="0">
                <a:latin typeface="微软雅黑" panose="020B0503020204020204" pitchFamily="34" charset="-122"/>
                <a:ea typeface="微软雅黑" panose="020B0503020204020204" pitchFamily="34" charset="-122"/>
              </a:rPr>
              <a:t>8048</a:t>
            </a:r>
            <a:r>
              <a:rPr kumimoji="0" lang="zh-CN" altLang="en-US" sz="2400" b="0">
                <a:latin typeface="微软雅黑" panose="020B0503020204020204" pitchFamily="34" charset="-122"/>
                <a:ea typeface="微软雅黑" panose="020B0503020204020204" pitchFamily="34" charset="-122"/>
              </a:rPr>
              <a:t>，在它的基础上研制成功了</a:t>
            </a:r>
            <a:r>
              <a:rPr kumimoji="0" lang="en-US" altLang="zh-CN" sz="2400" b="0">
                <a:latin typeface="微软雅黑" panose="020B0503020204020204" pitchFamily="34" charset="-122"/>
                <a:ea typeface="微软雅黑" panose="020B0503020204020204" pitchFamily="34" charset="-122"/>
              </a:rPr>
              <a:t>8051</a:t>
            </a:r>
            <a:r>
              <a:rPr kumimoji="0" lang="zh-CN" altLang="en-US" sz="2400" b="0">
                <a:latin typeface="微软雅黑" panose="020B0503020204020204" pitchFamily="34" charset="-122"/>
                <a:ea typeface="微软雅黑" panose="020B0503020204020204" pitchFamily="34" charset="-122"/>
              </a:rPr>
              <a:t>。 </a:t>
            </a:r>
          </a:p>
        </p:txBody>
      </p:sp>
    </p:spTree>
  </p:cSld>
  <p:clrMapOvr>
    <a:masterClrMapping/>
  </p:clrMapOvr>
  <p:transition spd="med">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Grp="1" noChangeArrowheads="1"/>
          </p:cNvSpPr>
          <p:nvPr>
            <p:ph type="title"/>
          </p:nvPr>
        </p:nvSpPr>
        <p:spPr>
          <a:xfrm>
            <a:off x="0" y="134938"/>
            <a:ext cx="9144000" cy="836612"/>
          </a:xfrm>
        </p:spPr>
        <p:txBody>
          <a:bodyPr/>
          <a:lstStyle/>
          <a:p>
            <a:pPr eaLnBrk="1" hangingPunct="1"/>
            <a:r>
              <a:rPr kumimoji="0" lang="zh-CN" altLang="en-US" smtClean="0"/>
              <a:t>嵌入式系统软件源起</a:t>
            </a:r>
          </a:p>
        </p:txBody>
      </p:sp>
      <p:sp>
        <p:nvSpPr>
          <p:cNvPr id="78851" name="Rectangle 2"/>
          <p:cNvSpPr>
            <a:spLocks noGrp="1" noChangeArrowheads="1"/>
          </p:cNvSpPr>
          <p:nvPr>
            <p:ph idx="1"/>
          </p:nvPr>
        </p:nvSpPr>
        <p:spPr>
          <a:xfrm>
            <a:off x="504825" y="1414463"/>
            <a:ext cx="8439150" cy="5051425"/>
          </a:xfrm>
        </p:spPr>
        <p:txBody>
          <a:bodyPr/>
          <a:lstStyle/>
          <a:p>
            <a:pPr marL="92075" indent="0" eaLnBrk="1" hangingPunct="1">
              <a:lnSpc>
                <a:spcPct val="90000"/>
              </a:lnSpc>
              <a:buFont typeface="Wingdings" panose="05000000000000000000" pitchFamily="2" charset="2"/>
              <a:buNone/>
              <a:tabLst>
                <a:tab pos="0" algn="l"/>
              </a:tabLst>
            </a:pPr>
            <a:r>
              <a:rPr kumimoji="0" lang="en-US" altLang="zh-CN" sz="2800" smtClean="0">
                <a:latin typeface="微软雅黑" panose="020B0503020204020204" pitchFamily="34" charset="-122"/>
                <a:ea typeface="微软雅黑" panose="020B0503020204020204" pitchFamily="34" charset="-122"/>
              </a:rPr>
              <a:t>1981</a:t>
            </a:r>
            <a:r>
              <a:rPr kumimoji="0" lang="zh-CN" altLang="en-US" sz="2800" smtClean="0">
                <a:latin typeface="微软雅黑" panose="020B0503020204020204" pitchFamily="34" charset="-122"/>
                <a:ea typeface="微软雅黑" panose="020B0503020204020204" pitchFamily="34" charset="-122"/>
              </a:rPr>
              <a:t>年</a:t>
            </a:r>
            <a:r>
              <a:rPr kumimoji="0" lang="en-US" altLang="zh-CN" sz="2800" smtClean="0">
                <a:latin typeface="微软雅黑" panose="020B0503020204020204" pitchFamily="34" charset="-122"/>
                <a:ea typeface="微软雅黑" panose="020B0503020204020204" pitchFamily="34" charset="-122"/>
              </a:rPr>
              <a:t>Ready System</a:t>
            </a:r>
            <a:r>
              <a:rPr kumimoji="0" lang="zh-CN" altLang="en-US" sz="2800" smtClean="0">
                <a:latin typeface="微软雅黑" panose="020B0503020204020204" pitchFamily="34" charset="-122"/>
                <a:ea typeface="微软雅黑" panose="020B0503020204020204" pitchFamily="34" charset="-122"/>
              </a:rPr>
              <a:t>开发了世界上第</a:t>
            </a:r>
            <a:r>
              <a:rPr kumimoji="0" lang="en-US" altLang="zh-CN" sz="2800" smtClean="0">
                <a:latin typeface="微软雅黑" panose="020B0503020204020204" pitchFamily="34" charset="-122"/>
                <a:ea typeface="微软雅黑" panose="020B0503020204020204" pitchFamily="34" charset="-122"/>
              </a:rPr>
              <a:t>1</a:t>
            </a:r>
            <a:r>
              <a:rPr kumimoji="0" lang="zh-CN" altLang="en-US" sz="2800" smtClean="0">
                <a:latin typeface="微软雅黑" panose="020B0503020204020204" pitchFamily="34" charset="-122"/>
                <a:ea typeface="微软雅黑" panose="020B0503020204020204" pitchFamily="34" charset="-122"/>
              </a:rPr>
              <a:t>个商业</a:t>
            </a:r>
            <a:r>
              <a:rPr kumimoji="0" lang="zh-CN" altLang="en-US" sz="2800" b="1" smtClean="0">
                <a:latin typeface="微软雅黑" panose="020B0503020204020204" pitchFamily="34" charset="-122"/>
                <a:ea typeface="微软雅黑" panose="020B0503020204020204" pitchFamily="34" charset="-122"/>
              </a:rPr>
              <a:t>嵌入式实时操作系统内核</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VTRX32</a:t>
            </a:r>
            <a:r>
              <a:rPr kumimoji="0" lang="zh-CN" altLang="en-US" sz="2800" smtClean="0">
                <a:latin typeface="微软雅黑" panose="020B0503020204020204" pitchFamily="34" charset="-122"/>
                <a:ea typeface="微软雅黑" panose="020B0503020204020204" pitchFamily="34" charset="-122"/>
              </a:rPr>
              <a:t>），包含了许多传统操作系统的特征，包括任务管理、任务间通讯、同步与互斥、中断支持、内存管理等功能。</a:t>
            </a:r>
            <a:endParaRPr kumimoji="0" lang="en-US" altLang="zh-CN" sz="2800" smtClean="0">
              <a:latin typeface="微软雅黑" panose="020B0503020204020204" pitchFamily="34" charset="-122"/>
              <a:ea typeface="微软雅黑" panose="020B0503020204020204" pitchFamily="34" charset="-122"/>
            </a:endParaRPr>
          </a:p>
          <a:p>
            <a:pPr marL="92075" indent="0" eaLnBrk="1" hangingPunct="1">
              <a:lnSpc>
                <a:spcPct val="90000"/>
              </a:lnSpc>
              <a:buFont typeface="Wingdings" panose="05000000000000000000" pitchFamily="2" charset="2"/>
              <a:buNone/>
              <a:tabLst>
                <a:tab pos="0" algn="l"/>
              </a:tabLst>
            </a:pPr>
            <a:endParaRPr kumimoji="0" lang="zh-CN" altLang="en-US" sz="2800" smtClean="0">
              <a:latin typeface="微软雅黑" panose="020B0503020204020204" pitchFamily="34" charset="-122"/>
              <a:ea typeface="微软雅黑" panose="020B0503020204020204" pitchFamily="34" charset="-122"/>
            </a:endParaRPr>
          </a:p>
          <a:p>
            <a:pPr marL="92075" indent="0" eaLnBrk="1" hangingPunct="1">
              <a:lnSpc>
                <a:spcPct val="90000"/>
              </a:lnSpc>
              <a:buFont typeface="Wingdings" panose="05000000000000000000" pitchFamily="2" charset="2"/>
              <a:buNone/>
              <a:tabLst>
                <a:tab pos="0" algn="l"/>
              </a:tabLst>
            </a:pPr>
            <a:r>
              <a:rPr kumimoji="0" lang="zh-CN" altLang="en-US" sz="2800" smtClean="0">
                <a:latin typeface="微软雅黑" panose="020B0503020204020204" pitchFamily="34" charset="-122"/>
                <a:ea typeface="微软雅黑" panose="020B0503020204020204" pitchFamily="34" charset="-122"/>
              </a:rPr>
              <a:t>随后，出现了如</a:t>
            </a:r>
            <a:r>
              <a:rPr kumimoji="0" lang="en-US" altLang="zh-CN" sz="2800" smtClean="0">
                <a:latin typeface="微软雅黑" panose="020B0503020204020204" pitchFamily="34" charset="-122"/>
                <a:ea typeface="微软雅黑" panose="020B0503020204020204" pitchFamily="34" charset="-122"/>
              </a:rPr>
              <a:t>Integrated System Incorporation (ISI)</a:t>
            </a:r>
            <a:r>
              <a:rPr kumimoji="0" lang="zh-CN" altLang="en-US" sz="2800" smtClean="0">
                <a:latin typeface="微软雅黑" panose="020B0503020204020204" pitchFamily="34" charset="-122"/>
                <a:ea typeface="微软雅黑" panose="020B0503020204020204" pitchFamily="34" charset="-122"/>
              </a:rPr>
              <a:t>的</a:t>
            </a:r>
            <a:r>
              <a:rPr kumimoji="0" lang="en-US" altLang="zh-CN" sz="2800" smtClean="0">
                <a:latin typeface="微软雅黑" panose="020B0503020204020204" pitchFamily="34" charset="-122"/>
                <a:ea typeface="微软雅黑" panose="020B0503020204020204" pitchFamily="34" charset="-122"/>
              </a:rPr>
              <a:t>PSOS</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IMG</a:t>
            </a:r>
            <a:r>
              <a:rPr kumimoji="0" lang="zh-CN" altLang="en-US" sz="2800" smtClean="0">
                <a:latin typeface="微软雅黑" panose="020B0503020204020204" pitchFamily="34" charset="-122"/>
                <a:ea typeface="微软雅黑" panose="020B0503020204020204" pitchFamily="34" charset="-122"/>
              </a:rPr>
              <a:t>的</a:t>
            </a:r>
            <a:r>
              <a:rPr kumimoji="0" lang="en-US" altLang="zh-CN" sz="2800" smtClean="0">
                <a:latin typeface="微软雅黑" panose="020B0503020204020204" pitchFamily="34" charset="-122"/>
                <a:ea typeface="微软雅黑" panose="020B0503020204020204" pitchFamily="34" charset="-122"/>
              </a:rPr>
              <a:t>VxWorks</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QNX</a:t>
            </a:r>
            <a:r>
              <a:rPr kumimoji="0" lang="zh-CN" altLang="en-US" sz="2800" smtClean="0">
                <a:latin typeface="微软雅黑" panose="020B0503020204020204" pitchFamily="34" charset="-122"/>
                <a:ea typeface="微软雅黑" panose="020B0503020204020204" pitchFamily="34" charset="-122"/>
              </a:rPr>
              <a:t>公司的</a:t>
            </a:r>
            <a:r>
              <a:rPr kumimoji="0" lang="en-US" altLang="zh-CN" sz="2800" smtClean="0">
                <a:latin typeface="微软雅黑" panose="020B0503020204020204" pitchFamily="34" charset="-122"/>
                <a:ea typeface="微软雅黑" panose="020B0503020204020204" pitchFamily="34" charset="-122"/>
              </a:rPr>
              <a:t>QNX </a:t>
            </a:r>
            <a:r>
              <a:rPr kumimoji="0" lang="zh-CN" altLang="en-US" sz="2800" smtClean="0">
                <a:latin typeface="微软雅黑" panose="020B0503020204020204" pitchFamily="34" charset="-122"/>
                <a:ea typeface="微软雅黑" panose="020B0503020204020204" pitchFamily="34" charset="-122"/>
              </a:rPr>
              <a:t>等，</a:t>
            </a:r>
            <a:r>
              <a:rPr kumimoji="0" lang="en-US" altLang="zh-CN" sz="2800" smtClean="0">
                <a:latin typeface="微软雅黑" panose="020B0503020204020204" pitchFamily="34" charset="-122"/>
                <a:ea typeface="微软雅黑" panose="020B0503020204020204" pitchFamily="34" charset="-122"/>
              </a:rPr>
              <a:t>Palm OS</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WinCE</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WM</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WP</a:t>
            </a:r>
            <a:r>
              <a:rPr kumimoji="0" lang="zh-CN" altLang="en-US" sz="2800" smtClean="0">
                <a:latin typeface="微软雅黑" panose="020B0503020204020204" pitchFamily="34" charset="-122"/>
                <a:ea typeface="微软雅黑" panose="020B0503020204020204" pitchFamily="34" charset="-122"/>
              </a:rPr>
              <a:t>）、嵌入式</a:t>
            </a:r>
            <a:r>
              <a:rPr kumimoji="0" lang="en-US" altLang="zh-CN" sz="2800" smtClean="0">
                <a:latin typeface="微软雅黑" panose="020B0503020204020204" pitchFamily="34" charset="-122"/>
                <a:ea typeface="微软雅黑" panose="020B0503020204020204" pitchFamily="34" charset="-122"/>
              </a:rPr>
              <a:t>Linux</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Symbian</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Android</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IOS</a:t>
            </a:r>
            <a:r>
              <a:rPr kumimoji="0" lang="zh-CN" altLang="en-US" sz="2800" smtClean="0">
                <a:latin typeface="微软雅黑" panose="020B0503020204020204" pitchFamily="34" charset="-122"/>
                <a:ea typeface="微软雅黑" panose="020B0503020204020204" pitchFamily="34" charset="-122"/>
              </a:rPr>
              <a:t>等嵌入式操作系统。</a:t>
            </a:r>
          </a:p>
        </p:txBody>
      </p:sp>
    </p:spTree>
  </p:cSld>
  <p:clrMapOvr>
    <a:masterClrMapping/>
  </p:clrMapOvr>
  <p:transition spd="med">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0" y="114300"/>
            <a:ext cx="9144000" cy="777875"/>
          </a:xfrm>
        </p:spPr>
        <p:txBody>
          <a:bodyPr lIns="82550" tIns="41275" rIns="82550" bIns="41275" anchor="t"/>
          <a:lstStyle/>
          <a:p>
            <a:pPr marL="254000" indent="-254000" eaLnBrk="1" hangingPunct="1">
              <a:spcBef>
                <a:spcPct val="50000"/>
              </a:spcBef>
              <a:buSzPct val="75000"/>
            </a:pPr>
            <a:r>
              <a:rPr kumimoji="0" lang="zh-CN" altLang="en-US" smtClean="0"/>
              <a:t>嵌入式系统的实时性</a:t>
            </a:r>
          </a:p>
        </p:txBody>
      </p:sp>
      <p:sp>
        <p:nvSpPr>
          <p:cNvPr id="80899" name="Rectangle 3"/>
          <p:cNvSpPr>
            <a:spLocks noGrp="1" noChangeArrowheads="1"/>
          </p:cNvSpPr>
          <p:nvPr>
            <p:ph idx="1"/>
          </p:nvPr>
        </p:nvSpPr>
        <p:spPr>
          <a:xfrm>
            <a:off x="301625" y="1160463"/>
            <a:ext cx="8518525" cy="5313362"/>
          </a:xfrm>
        </p:spPr>
        <p:txBody>
          <a:bodyPr/>
          <a:lstStyle/>
          <a:p>
            <a:pPr eaLnBrk="1" hangingPunct="1"/>
            <a:r>
              <a:rPr kumimoji="0" lang="zh-CN" altLang="en-US" sz="2800" smtClean="0">
                <a:latin typeface="微软雅黑" panose="020B0503020204020204" pitchFamily="34" charset="-122"/>
                <a:ea typeface="微软雅黑" panose="020B0503020204020204" pitchFamily="34" charset="-122"/>
              </a:rPr>
              <a:t>实时性的本质是任务处理所化费时间的</a:t>
            </a:r>
            <a:r>
              <a:rPr kumimoji="0" lang="zh-CN" altLang="en-US" sz="2800" b="1" smtClean="0">
                <a:latin typeface="微软雅黑" panose="020B0503020204020204" pitchFamily="34" charset="-122"/>
                <a:ea typeface="微软雅黑" panose="020B0503020204020204" pitchFamily="34" charset="-122"/>
              </a:rPr>
              <a:t>可预测性</a:t>
            </a:r>
            <a:r>
              <a:rPr kumimoji="0" lang="zh-CN" altLang="en-US" sz="2800" smtClean="0">
                <a:latin typeface="微软雅黑" panose="020B0503020204020204" pitchFamily="34" charset="-122"/>
                <a:ea typeface="微软雅黑" panose="020B0503020204020204" pitchFamily="34" charset="-122"/>
              </a:rPr>
              <a:t>，即任务需要在规定的时限内完成。</a:t>
            </a:r>
          </a:p>
          <a:p>
            <a:pPr lvl="1" eaLnBrk="1" hangingPunct="1"/>
            <a:r>
              <a:rPr kumimoji="0" lang="zh-CN" altLang="en-US" sz="2400" smtClean="0">
                <a:latin typeface="微软雅黑" panose="020B0503020204020204" pitchFamily="34" charset="-122"/>
                <a:ea typeface="微软雅黑" panose="020B0503020204020204" pitchFamily="34" charset="-122"/>
              </a:rPr>
              <a:t>任务执行的时间可以根据系统的软硬件的信息而进行确定性的预测。也就是说，如果硬件可以做这件工作，那么基于实时操作系统的软件将可以确定性的做这件工作。</a:t>
            </a:r>
          </a:p>
          <a:p>
            <a:pPr eaLnBrk="1" hangingPunct="1"/>
            <a:r>
              <a:rPr kumimoji="0" lang="zh-CN" altLang="en-US" sz="2800" smtClean="0">
                <a:latin typeface="微软雅黑" panose="020B0503020204020204" pitchFamily="34" charset="-122"/>
                <a:ea typeface="微软雅黑" panose="020B0503020204020204" pitchFamily="34" charset="-122"/>
              </a:rPr>
              <a:t>实时系统</a:t>
            </a:r>
          </a:p>
          <a:p>
            <a:pPr lvl="1" eaLnBrk="1" hangingPunct="1"/>
            <a:r>
              <a:rPr kumimoji="0" lang="zh-CN" altLang="en-US" sz="2400" smtClean="0">
                <a:latin typeface="微软雅黑" panose="020B0503020204020204" pitchFamily="34" charset="-122"/>
                <a:ea typeface="微软雅黑" panose="020B0503020204020204" pitchFamily="34" charset="-122"/>
              </a:rPr>
              <a:t>实时系统的正确性依赖于运行结果的</a:t>
            </a:r>
            <a:r>
              <a:rPr kumimoji="0" lang="zh-CN" altLang="en-US" sz="2400" b="1" smtClean="0">
                <a:latin typeface="微软雅黑" panose="020B0503020204020204" pitchFamily="34" charset="-122"/>
                <a:ea typeface="微软雅黑" panose="020B0503020204020204" pitchFamily="34" charset="-122"/>
              </a:rPr>
              <a:t>逻辑正确性</a:t>
            </a:r>
            <a:r>
              <a:rPr kumimoji="0" lang="zh-CN" altLang="en-US" sz="2400" smtClean="0">
                <a:latin typeface="微软雅黑" panose="020B0503020204020204" pitchFamily="34" charset="-122"/>
                <a:ea typeface="微软雅黑" panose="020B0503020204020204" pitchFamily="34" charset="-122"/>
              </a:rPr>
              <a:t>和运行结果产生的</a:t>
            </a:r>
            <a:r>
              <a:rPr kumimoji="0" lang="zh-CN" altLang="en-US" sz="2400" b="1" smtClean="0">
                <a:latin typeface="微软雅黑" panose="020B0503020204020204" pitchFamily="34" charset="-122"/>
                <a:ea typeface="微软雅黑" panose="020B0503020204020204" pitchFamily="34" charset="-122"/>
              </a:rPr>
              <a:t>时间正确性</a:t>
            </a:r>
            <a:r>
              <a:rPr kumimoji="0" lang="zh-CN" altLang="en-US" sz="2400" smtClean="0">
                <a:latin typeface="微软雅黑" panose="020B0503020204020204" pitchFamily="34" charset="-122"/>
                <a:ea typeface="微软雅黑" panose="020B0503020204020204" pitchFamily="34" charset="-122"/>
              </a:rPr>
              <a:t>，即实时系统必须在规定的时间范围内正确地响应外部物理过程的变化。</a:t>
            </a:r>
          </a:p>
          <a:p>
            <a:pPr eaLnBrk="1" hangingPunct="1"/>
            <a:r>
              <a:rPr kumimoji="0" lang="zh-CN" altLang="en-US" sz="2800" smtClean="0">
                <a:latin typeface="微软雅黑" panose="020B0503020204020204" pitchFamily="34" charset="-122"/>
                <a:ea typeface="微软雅黑" panose="020B0503020204020204" pitchFamily="34" charset="-122"/>
              </a:rPr>
              <a:t>嵌入式系统≠实时系统</a:t>
            </a:r>
          </a:p>
          <a:p>
            <a:pPr lvl="1" eaLnBrk="1" hangingPunct="1"/>
            <a:r>
              <a:rPr kumimoji="0" lang="zh-CN" altLang="en-US" sz="2400" smtClean="0">
                <a:latin typeface="微软雅黑" panose="020B0503020204020204" pitchFamily="34" charset="-122"/>
                <a:ea typeface="微软雅黑" panose="020B0503020204020204" pitchFamily="34" charset="-122"/>
              </a:rPr>
              <a:t>有些嵌入式系统没有实时性要求</a:t>
            </a:r>
          </a:p>
        </p:txBody>
      </p:sp>
    </p:spTree>
  </p:cSld>
  <p:clrMapOvr>
    <a:masterClrMapping/>
  </p:clrMapOvr>
  <p:transition spd="med">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1113" y="177800"/>
            <a:ext cx="9132887" cy="942975"/>
          </a:xfrm>
        </p:spPr>
        <p:txBody>
          <a:bodyPr/>
          <a:lstStyle/>
          <a:p>
            <a:pPr eaLnBrk="1" hangingPunct="1"/>
            <a:r>
              <a:rPr kumimoji="0" lang="zh-CN" altLang="en-US" smtClean="0"/>
              <a:t>课程目的</a:t>
            </a:r>
          </a:p>
        </p:txBody>
      </p:sp>
      <p:sp>
        <p:nvSpPr>
          <p:cNvPr id="28675" name="Rectangle 3"/>
          <p:cNvSpPr>
            <a:spLocks noGrp="1" noChangeArrowheads="1"/>
          </p:cNvSpPr>
          <p:nvPr>
            <p:ph idx="1"/>
          </p:nvPr>
        </p:nvSpPr>
        <p:spPr>
          <a:xfrm>
            <a:off x="525463" y="1371600"/>
            <a:ext cx="8186737" cy="5032375"/>
          </a:xfrm>
        </p:spPr>
        <p:txBody>
          <a:bodyPr/>
          <a:lstStyle/>
          <a:p>
            <a:pPr eaLnBrk="1" hangingPunct="1"/>
            <a:r>
              <a:rPr kumimoji="0" lang="zh-CN" altLang="en-US" sz="2800" smtClean="0">
                <a:latin typeface="微软雅黑" panose="020B0503020204020204" pitchFamily="34" charset="-122"/>
                <a:ea typeface="微软雅黑" panose="020B0503020204020204" pitchFamily="34" charset="-122"/>
              </a:rPr>
              <a:t>本课程介绍了嵌入式系统的前沿技术和发展趋势，重点讲述了基于</a:t>
            </a:r>
            <a:r>
              <a:rPr kumimoji="0" lang="en-US" altLang="zh-CN" sz="2800" b="1" smtClean="0">
                <a:latin typeface="微软雅黑" panose="020B0503020204020204" pitchFamily="34" charset="-122"/>
                <a:ea typeface="微软雅黑" panose="020B0503020204020204" pitchFamily="34" charset="-122"/>
              </a:rPr>
              <a:t>ARM</a:t>
            </a:r>
            <a:r>
              <a:rPr kumimoji="0" lang="zh-CN" altLang="en-US" sz="2800" smtClean="0">
                <a:latin typeface="微软雅黑" panose="020B0503020204020204" pitchFamily="34" charset="-122"/>
                <a:ea typeface="微软雅黑" panose="020B0503020204020204" pitchFamily="34" charset="-122"/>
              </a:rPr>
              <a:t>微处理器的嵌入式硬件平台、嵌入式操作系统</a:t>
            </a:r>
            <a:r>
              <a:rPr kumimoji="0" lang="en-US" altLang="zh-CN" sz="2800" b="1" smtClean="0">
                <a:latin typeface="微软雅黑" panose="020B0503020204020204" pitchFamily="34" charset="-122"/>
                <a:ea typeface="微软雅黑" panose="020B0503020204020204" pitchFamily="34" charset="-122"/>
              </a:rPr>
              <a:t>linux</a:t>
            </a:r>
            <a:r>
              <a:rPr kumimoji="0" lang="zh-CN" altLang="en-US" sz="2800" smtClean="0">
                <a:latin typeface="微软雅黑" panose="020B0503020204020204" pitchFamily="34" charset="-122"/>
                <a:ea typeface="微软雅黑" panose="020B0503020204020204" pitchFamily="34" charset="-122"/>
                <a:sym typeface="Symbol" panose="05050102010706020507" pitchFamily="18" charset="2"/>
              </a:rPr>
              <a:t>和嵌入式软硬件系统开发技术</a:t>
            </a:r>
            <a:r>
              <a:rPr kumimoji="0" lang="zh-CN" altLang="en-US" sz="2800" smtClean="0">
                <a:latin typeface="微软雅黑" panose="020B0503020204020204" pitchFamily="34" charset="-122"/>
                <a:ea typeface="微软雅黑" panose="020B0503020204020204" pitchFamily="34" charset="-122"/>
              </a:rPr>
              <a:t>。</a:t>
            </a:r>
          </a:p>
          <a:p>
            <a:pPr eaLnBrk="1" hangingPunct="1"/>
            <a:r>
              <a:rPr kumimoji="0" lang="zh-CN" altLang="en-US" sz="2800" smtClean="0">
                <a:latin typeface="微软雅黑" panose="020B0503020204020204" pitchFamily="34" charset="-122"/>
                <a:ea typeface="微软雅黑" panose="020B0503020204020204" pitchFamily="34" charset="-122"/>
              </a:rPr>
              <a:t>采用理论学习和</a:t>
            </a:r>
            <a:r>
              <a:rPr kumimoji="0" lang="zh-CN" altLang="en-US" sz="2800" b="1" smtClean="0">
                <a:latin typeface="微软雅黑" panose="020B0503020204020204" pitchFamily="34" charset="-122"/>
                <a:ea typeface="微软雅黑" panose="020B0503020204020204" pitchFamily="34" charset="-122"/>
              </a:rPr>
              <a:t>实践</a:t>
            </a:r>
            <a:r>
              <a:rPr kumimoji="0" lang="zh-CN" altLang="en-US" sz="2800" smtClean="0">
                <a:latin typeface="微软雅黑" panose="020B0503020204020204" pitchFamily="34" charset="-122"/>
                <a:ea typeface="微软雅黑" panose="020B0503020204020204" pitchFamily="34" charset="-122"/>
              </a:rPr>
              <a:t>并重的教学方法，着重培养学生的实际动手能力，通过熟悉开发环境与开发流程、编程实践等基础实验，使学生能够掌握嵌入式系统设计的基本方法。</a:t>
            </a:r>
          </a:p>
        </p:txBody>
      </p:sp>
    </p:spTree>
  </p:cSld>
  <p:clrMapOvr>
    <a:masterClrMapping/>
  </p:clrMapOvr>
  <p:transition spd="med">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zh-CN" altLang="en-US" smtClean="0"/>
              <a:t>实时系统</a:t>
            </a:r>
          </a:p>
        </p:txBody>
      </p:sp>
      <p:sp>
        <p:nvSpPr>
          <p:cNvPr id="3" name="内容占位符 2"/>
          <p:cNvSpPr>
            <a:spLocks noGrp="1"/>
          </p:cNvSpPr>
          <p:nvPr>
            <p:ph idx="1"/>
          </p:nvPr>
        </p:nvSpPr>
        <p:spPr>
          <a:xfrm>
            <a:off x="520700" y="1444625"/>
            <a:ext cx="3683000" cy="4686300"/>
          </a:xfrm>
        </p:spPr>
        <p:txBody>
          <a:bodyPr/>
          <a:lstStyle/>
          <a:p>
            <a:pPr marL="0" indent="0">
              <a:buFont typeface="Wingdings 2" panose="05020102010507070707" pitchFamily="18" charset="2"/>
              <a:buNone/>
              <a:defRPr/>
            </a:pPr>
            <a:r>
              <a:rPr lang="zh-CN" altLang="en-US" dirty="0" smtClean="0"/>
              <a:t>特性</a:t>
            </a:r>
            <a:endParaRPr lang="en-US" altLang="zh-CN" dirty="0" smtClean="0"/>
          </a:p>
          <a:p>
            <a:pPr>
              <a:defRPr/>
            </a:pPr>
            <a:r>
              <a:rPr lang="zh-CN" altLang="en-US" dirty="0" smtClean="0"/>
              <a:t>实时性</a:t>
            </a:r>
            <a:endParaRPr lang="en-US" altLang="zh-CN" dirty="0" smtClean="0"/>
          </a:p>
          <a:p>
            <a:pPr>
              <a:defRPr/>
            </a:pPr>
            <a:r>
              <a:rPr lang="zh-CN" altLang="en-US" dirty="0" smtClean="0"/>
              <a:t>并行性</a:t>
            </a:r>
            <a:endParaRPr lang="en-US" altLang="zh-CN" dirty="0" smtClean="0"/>
          </a:p>
          <a:p>
            <a:pPr>
              <a:defRPr/>
            </a:pPr>
            <a:r>
              <a:rPr lang="zh-CN" altLang="en-US" dirty="0"/>
              <a:t>多路</a:t>
            </a:r>
            <a:r>
              <a:rPr lang="zh-CN" altLang="en-US" dirty="0" smtClean="0"/>
              <a:t>性</a:t>
            </a:r>
            <a:endParaRPr lang="en-US" altLang="zh-CN" dirty="0" smtClean="0"/>
          </a:p>
          <a:p>
            <a:pPr>
              <a:defRPr/>
            </a:pPr>
            <a:r>
              <a:rPr lang="zh-CN" altLang="en-US" dirty="0" smtClean="0"/>
              <a:t>独立性</a:t>
            </a:r>
            <a:endParaRPr lang="en-US" altLang="zh-CN" dirty="0" smtClean="0"/>
          </a:p>
          <a:p>
            <a:pPr>
              <a:defRPr/>
            </a:pPr>
            <a:r>
              <a:rPr lang="zh-CN" altLang="en-US" dirty="0" smtClean="0"/>
              <a:t>可预测性</a:t>
            </a:r>
            <a:endParaRPr lang="en-US" altLang="zh-CN" dirty="0" smtClean="0"/>
          </a:p>
          <a:p>
            <a:pPr>
              <a:defRPr/>
            </a:pPr>
            <a:r>
              <a:rPr lang="zh-CN" altLang="en-US" dirty="0" smtClean="0"/>
              <a:t>可靠性</a:t>
            </a:r>
            <a:endParaRPr lang="en-US" altLang="zh-CN" dirty="0" smtClean="0"/>
          </a:p>
          <a:p>
            <a:pPr>
              <a:defRPr/>
            </a:pPr>
            <a:endParaRPr lang="zh-CN" altLang="en-US" dirty="0"/>
          </a:p>
        </p:txBody>
      </p:sp>
      <p:sp>
        <p:nvSpPr>
          <p:cNvPr id="4" name="内容占位符 2"/>
          <p:cNvSpPr txBox="1">
            <a:spLocks/>
          </p:cNvSpPr>
          <p:nvPr/>
        </p:nvSpPr>
        <p:spPr bwMode="auto">
          <a:xfrm>
            <a:off x="2990850" y="1430338"/>
            <a:ext cx="5962650"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2"/>
              </a:buClr>
              <a:buSzPct val="50000"/>
              <a:buFont typeface="Wingdings 2" panose="05020102010507070707" pitchFamily="18" charset="2"/>
              <a:buChar char="ß"/>
              <a:defRPr kumimoji="1" sz="3200" kern="1200">
                <a:solidFill>
                  <a:schemeClr val="tx1"/>
                </a:solidFill>
                <a:latin typeface="+mn-lt"/>
                <a:ea typeface="+mn-ea"/>
                <a:cs typeface="黑体" charset="0"/>
              </a:defRPr>
            </a:lvl1pPr>
            <a:lvl2pPr marL="742950" indent="-285750" algn="l" rtl="0" eaLnBrk="0" fontAlgn="base" hangingPunct="0">
              <a:spcBef>
                <a:spcPct val="20000"/>
              </a:spcBef>
              <a:spcAft>
                <a:spcPct val="0"/>
              </a:spcAft>
              <a:buClr>
                <a:schemeClr val="tx2"/>
              </a:buClr>
              <a:buSzPct val="50000"/>
              <a:buFont typeface="Wingdings 2" panose="05020102010507070707" pitchFamily="18" charset="2"/>
              <a:buChar char="Þ"/>
              <a:defRPr kumimoji="1" sz="2800" kern="1200">
                <a:solidFill>
                  <a:schemeClr val="tx1"/>
                </a:solidFill>
                <a:latin typeface="+mn-lt"/>
                <a:ea typeface="+mn-ea"/>
                <a:cs typeface="黑体" charset="0"/>
              </a:defRPr>
            </a:lvl2pPr>
            <a:lvl3pPr marL="1143000" indent="-228600" algn="l" rtl="0" eaLnBrk="0" fontAlgn="base" hangingPunct="0">
              <a:spcBef>
                <a:spcPct val="20000"/>
              </a:spcBef>
              <a:spcAft>
                <a:spcPct val="0"/>
              </a:spcAft>
              <a:buClr>
                <a:schemeClr val="tx2"/>
              </a:buClr>
              <a:buSzPct val="50000"/>
              <a:buFont typeface="Wingdings 2" panose="05020102010507070707" pitchFamily="18" charset="2"/>
              <a:buChar char=""/>
              <a:defRPr kumimoji="1" sz="2400" kern="1200">
                <a:solidFill>
                  <a:schemeClr val="tx1"/>
                </a:solidFill>
                <a:latin typeface="+mn-lt"/>
                <a:ea typeface="+mn-ea"/>
                <a:cs typeface="黑体" charset="0"/>
              </a:defRPr>
            </a:lvl3pPr>
            <a:lvl4pPr marL="1600200" indent="-228600" algn="l" rtl="0" eaLnBrk="0" fontAlgn="base" hangingPunct="0">
              <a:spcBef>
                <a:spcPct val="20000"/>
              </a:spcBef>
              <a:spcAft>
                <a:spcPct val="0"/>
              </a:spcAft>
              <a:buClr>
                <a:schemeClr val="tx2"/>
              </a:buClr>
              <a:buSzPct val="50000"/>
              <a:buFont typeface="Wingdings 2" panose="05020102010507070707" pitchFamily="18" charset="2"/>
              <a:buChar char=""/>
              <a:defRPr kumimoji="1" sz="2000" kern="1200">
                <a:solidFill>
                  <a:schemeClr val="tx1"/>
                </a:solidFill>
                <a:latin typeface="+mn-lt"/>
                <a:ea typeface="+mn-ea"/>
                <a:cs typeface="黑体" charset="0"/>
              </a:defRPr>
            </a:lvl4pPr>
            <a:lvl5pPr marL="2057400" indent="-228600" algn="l" rtl="0" eaLnBrk="0" fontAlgn="base" hangingPunct="0">
              <a:spcBef>
                <a:spcPct val="20000"/>
              </a:spcBef>
              <a:spcAft>
                <a:spcPct val="0"/>
              </a:spcAft>
              <a:buClr>
                <a:schemeClr val="tx2"/>
              </a:buClr>
              <a:buSzPct val="50000"/>
              <a:buFont typeface="Wingdings 2" panose="05020102010507070707" pitchFamily="18" charset="2"/>
              <a:buChar char=""/>
              <a:defRPr kumimoji="1" sz="2000" kern="1200">
                <a:solidFill>
                  <a:schemeClr val="tx1"/>
                </a:solidFill>
                <a:latin typeface="+mn-lt"/>
                <a:ea typeface="+mn-ea"/>
                <a:cs typeface="黑体" charset="0"/>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a:lstStyle>
          <a:p>
            <a:pPr marL="0" indent="0">
              <a:buFont typeface="Wingdings 2" panose="05020102010507070707" pitchFamily="18" charset="2"/>
              <a:buNone/>
              <a:defRPr/>
            </a:pPr>
            <a:r>
              <a:rPr lang="zh-CN" altLang="en-US" b="0" dirty="0" smtClean="0"/>
              <a:t>衡量指标</a:t>
            </a:r>
            <a:endParaRPr lang="en-US" altLang="zh-CN" b="0" dirty="0" smtClean="0"/>
          </a:p>
          <a:p>
            <a:pPr>
              <a:defRPr/>
            </a:pPr>
            <a:r>
              <a:rPr lang="zh-CN" altLang="en-US" b="0" dirty="0" smtClean="0"/>
              <a:t>响应时间</a:t>
            </a:r>
            <a:endParaRPr lang="en-US" altLang="zh-CN" b="0" dirty="0" smtClean="0"/>
          </a:p>
          <a:p>
            <a:pPr>
              <a:defRPr/>
            </a:pPr>
            <a:r>
              <a:rPr lang="zh-CN" altLang="en-US" b="0" dirty="0" smtClean="0"/>
              <a:t>生存时间</a:t>
            </a:r>
            <a:endParaRPr lang="en-US" altLang="zh-CN" b="0" dirty="0" smtClean="0"/>
          </a:p>
          <a:p>
            <a:pPr>
              <a:defRPr/>
            </a:pPr>
            <a:r>
              <a:rPr lang="zh-CN" altLang="en-US" b="0" dirty="0" smtClean="0"/>
              <a:t>吞吐量</a:t>
            </a:r>
            <a:endParaRPr lang="en-US" altLang="zh-CN" b="0" dirty="0" smtClean="0"/>
          </a:p>
          <a:p>
            <a:pPr marL="0" indent="0">
              <a:buFont typeface="Wingdings 2" panose="05020102010507070707" pitchFamily="18" charset="2"/>
              <a:buNone/>
              <a:defRPr/>
            </a:pPr>
            <a:r>
              <a:rPr lang="zh-CN" altLang="en-US" b="0" dirty="0" smtClean="0"/>
              <a:t>类型</a:t>
            </a:r>
            <a:endParaRPr lang="en-US" altLang="zh-CN" b="0" dirty="0" smtClean="0"/>
          </a:p>
          <a:p>
            <a:pPr>
              <a:defRPr/>
            </a:pPr>
            <a:r>
              <a:rPr lang="zh-CN" altLang="en-US" b="0" dirty="0" smtClean="0"/>
              <a:t>强实时系统：毫秒级、微秒级</a:t>
            </a:r>
            <a:endParaRPr lang="en-US" altLang="zh-CN" b="0" dirty="0" smtClean="0"/>
          </a:p>
          <a:p>
            <a:pPr>
              <a:defRPr/>
            </a:pPr>
            <a:r>
              <a:rPr lang="zh-CN" altLang="en-US" b="0" dirty="0" smtClean="0"/>
              <a:t>弱实时系统：数十秒级</a:t>
            </a:r>
            <a:endParaRPr lang="en-US" altLang="zh-CN" b="0" dirty="0" smtClean="0"/>
          </a:p>
          <a:p>
            <a:pPr>
              <a:defRPr/>
            </a:pPr>
            <a:r>
              <a:rPr lang="zh-CN" altLang="en-US" b="0" dirty="0" smtClean="0"/>
              <a:t>一般实时系统：上述两个之间。</a:t>
            </a:r>
            <a:endParaRPr lang="zh-CN" altLang="en-US" b="0" dirty="0"/>
          </a:p>
        </p:txBody>
      </p:sp>
    </p:spTree>
  </p:cSld>
  <p:clrMapOvr>
    <a:masterClrMapping/>
  </p:clrMapOvr>
  <p:transition spd="med">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0" y="123825"/>
            <a:ext cx="9144000" cy="723900"/>
          </a:xfrm>
        </p:spPr>
        <p:txBody>
          <a:bodyPr lIns="82550" tIns="41275" rIns="82550" bIns="41275" anchor="t"/>
          <a:lstStyle/>
          <a:p>
            <a:pPr marL="254000" indent="-254000" eaLnBrk="1" hangingPunct="1">
              <a:spcBef>
                <a:spcPct val="50000"/>
              </a:spcBef>
              <a:buSzPct val="75000"/>
            </a:pPr>
            <a:r>
              <a:rPr kumimoji="0" lang="zh-CN" altLang="en-US" sz="4000" smtClean="0"/>
              <a:t>嵌入式系统的实时性</a:t>
            </a:r>
          </a:p>
        </p:txBody>
      </p:sp>
      <p:sp>
        <p:nvSpPr>
          <p:cNvPr id="2052" name="Rectangle 3"/>
          <p:cNvSpPr>
            <a:spLocks noGrp="1" noChangeArrowheads="1"/>
          </p:cNvSpPr>
          <p:nvPr>
            <p:ph type="body" sz="half" idx="1"/>
          </p:nvPr>
        </p:nvSpPr>
        <p:spPr>
          <a:xfrm>
            <a:off x="541338" y="1204913"/>
            <a:ext cx="8402637" cy="4927600"/>
          </a:xfrm>
        </p:spPr>
        <p:txBody>
          <a:bodyPr lIns="82550" tIns="41275" rIns="82550" bIns="41275"/>
          <a:lstStyle/>
          <a:p>
            <a:pPr eaLnBrk="1" hangingPunct="1">
              <a:defRPr/>
            </a:pPr>
            <a:r>
              <a:rPr kumimoji="0" lang="zh-CN" altLang="en-US" dirty="0" smtClean="0">
                <a:latin typeface="+mj-ea"/>
                <a:ea typeface="+mj-ea"/>
                <a:cs typeface="+mn-cs"/>
              </a:rPr>
              <a:t>实时频谱图</a:t>
            </a:r>
          </a:p>
          <a:p>
            <a:pPr lvl="1" eaLnBrk="1" hangingPunct="1">
              <a:defRPr/>
            </a:pPr>
            <a:endParaRPr kumimoji="0" lang="en-US" altLang="zh-CN" sz="3200" dirty="0" smtClean="0">
              <a:ea typeface="楷体_GB2312" pitchFamily="49" charset="-122"/>
              <a:cs typeface="+mn-cs"/>
            </a:endParaRPr>
          </a:p>
        </p:txBody>
      </p:sp>
      <p:graphicFrame>
        <p:nvGraphicFramePr>
          <p:cNvPr id="83972" name="Object 4"/>
          <p:cNvGraphicFramePr>
            <a:graphicFrameLocks noGrp="1" noChangeAspect="1"/>
          </p:cNvGraphicFramePr>
          <p:nvPr>
            <p:ph sz="half" idx="2"/>
          </p:nvPr>
        </p:nvGraphicFramePr>
        <p:xfrm>
          <a:off x="541338" y="2416175"/>
          <a:ext cx="8105775" cy="2393950"/>
        </p:xfrm>
        <a:graphic>
          <a:graphicData uri="http://schemas.openxmlformats.org/presentationml/2006/ole">
            <mc:AlternateContent xmlns:mc="http://schemas.openxmlformats.org/markup-compatibility/2006">
              <mc:Choice xmlns:v="urn:schemas-microsoft-com:vml" Requires="v">
                <p:oleObj spid="_x0000_s83973" name="位图图像" r:id="rId4" imgW="7706801" imgH="2276793" progId="PBrush">
                  <p:embed/>
                </p:oleObj>
              </mc:Choice>
              <mc:Fallback>
                <p:oleObj name="位图图像" r:id="rId4" imgW="7706801" imgH="2276793" progId="PBrush">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338" y="2416175"/>
                        <a:ext cx="8105775" cy="239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a:xfrm>
            <a:off x="457200" y="42863"/>
            <a:ext cx="8229600" cy="1143000"/>
          </a:xfrm>
        </p:spPr>
        <p:txBody>
          <a:bodyPr/>
          <a:lstStyle/>
          <a:p>
            <a:pPr eaLnBrk="1" hangingPunct="1"/>
            <a:r>
              <a:rPr kumimoji="0" lang="zh-CN" altLang="en-US" smtClean="0"/>
              <a:t>示例：手机系统</a:t>
            </a:r>
          </a:p>
        </p:txBody>
      </p:sp>
      <p:pic>
        <p:nvPicPr>
          <p:cNvPr id="860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1381125"/>
            <a:ext cx="4186237" cy="486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0" name="Picture 5" descr="https://timgsa.baidu.com/timg?image&amp;quality=80&amp;size=b9999_10000&amp;sec=1582196609885&amp;di=f2ffd0447bb43ad5b6a8fb70c8768620&amp;imgtype=0&amp;src=http%3A%2F%2Fwww.elecfans.com%2Fuploads%2Fallimg%2F180103%2F2755814-1P1031J3002U.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9150" y="1381125"/>
            <a:ext cx="4122738" cy="486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a:xfrm>
            <a:off x="457200" y="23813"/>
            <a:ext cx="8229600" cy="604837"/>
          </a:xfrm>
        </p:spPr>
        <p:txBody>
          <a:bodyPr/>
          <a:lstStyle/>
          <a:p>
            <a:r>
              <a:rPr lang="zh-CN" altLang="en-US" smtClean="0"/>
              <a:t>手机硬件情况</a:t>
            </a:r>
          </a:p>
        </p:txBody>
      </p:sp>
      <p:sp>
        <p:nvSpPr>
          <p:cNvPr id="88067" name="内容占位符 2"/>
          <p:cNvSpPr>
            <a:spLocks noGrp="1"/>
          </p:cNvSpPr>
          <p:nvPr>
            <p:ph idx="1"/>
          </p:nvPr>
        </p:nvSpPr>
        <p:spPr/>
        <p:txBody>
          <a:bodyPr/>
          <a:lstStyle/>
          <a:p>
            <a:endParaRPr lang="zh-CN" altLang="en-US" smtClean="0"/>
          </a:p>
        </p:txBody>
      </p:sp>
      <p:pic>
        <p:nvPicPr>
          <p:cNvPr id="88068" name="Picture 2" descr="http://hi.csdn.net/attachment/201004/12/0_12710555951ONV.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963" y="628650"/>
            <a:ext cx="7204075"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a:xfrm>
            <a:off x="457200" y="274638"/>
            <a:ext cx="8229600" cy="677862"/>
          </a:xfrm>
        </p:spPr>
        <p:txBody>
          <a:bodyPr/>
          <a:lstStyle/>
          <a:p>
            <a:r>
              <a:rPr lang="zh-CN" altLang="en-US" smtClean="0"/>
              <a:t>手机软件架构</a:t>
            </a:r>
          </a:p>
        </p:txBody>
      </p:sp>
      <p:pic>
        <p:nvPicPr>
          <p:cNvPr id="89091"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1146175"/>
            <a:ext cx="6486525"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0" y="271463"/>
            <a:ext cx="9144000" cy="688975"/>
          </a:xfrm>
        </p:spPr>
        <p:txBody>
          <a:bodyPr/>
          <a:lstStyle/>
          <a:p>
            <a:pPr eaLnBrk="1" hangingPunct="1"/>
            <a:r>
              <a:rPr kumimoji="0" lang="zh-CN" altLang="en-US" sz="3600" smtClean="0"/>
              <a:t>中规模嵌入式系统与单片机、</a:t>
            </a:r>
            <a:r>
              <a:rPr kumimoji="0" lang="en-US" altLang="zh-CN" sz="3600" smtClean="0"/>
              <a:t>PC</a:t>
            </a:r>
            <a:r>
              <a:rPr kumimoji="0" lang="zh-CN" altLang="en-US" sz="3600" smtClean="0"/>
              <a:t>相比的优势</a:t>
            </a:r>
          </a:p>
        </p:txBody>
      </p:sp>
      <p:sp>
        <p:nvSpPr>
          <p:cNvPr id="90115" name="Rectangle 3"/>
          <p:cNvSpPr>
            <a:spLocks noGrp="1" noChangeArrowheads="1"/>
          </p:cNvSpPr>
          <p:nvPr>
            <p:ph idx="1"/>
          </p:nvPr>
        </p:nvSpPr>
        <p:spPr>
          <a:xfrm>
            <a:off x="434975" y="1416050"/>
            <a:ext cx="8258175" cy="4256088"/>
          </a:xfrm>
        </p:spPr>
        <p:txBody>
          <a:bodyPr lIns="82550" tIns="41275" rIns="82550" bIns="41275"/>
          <a:lstStyle/>
          <a:p>
            <a:pPr eaLnBrk="1" hangingPunct="1">
              <a:lnSpc>
                <a:spcPct val="90000"/>
              </a:lnSpc>
            </a:pPr>
            <a:r>
              <a:rPr kumimoji="0" lang="zh-CN" altLang="en-US" sz="2400" smtClean="0">
                <a:latin typeface="微软雅黑" panose="020B0503020204020204" pitchFamily="34" charset="-122"/>
                <a:ea typeface="微软雅黑" panose="020B0503020204020204" pitchFamily="34" charset="-122"/>
              </a:rPr>
              <a:t>采用</a:t>
            </a:r>
            <a:r>
              <a:rPr kumimoji="0" lang="en-US" altLang="zh-CN" sz="2400" smtClean="0">
                <a:latin typeface="微软雅黑" panose="020B0503020204020204" pitchFamily="34" charset="-122"/>
                <a:ea typeface="微软雅黑" panose="020B0503020204020204" pitchFamily="34" charset="-122"/>
              </a:rPr>
              <a:t>32</a:t>
            </a:r>
            <a:r>
              <a:rPr kumimoji="0" lang="zh-CN" altLang="en-US" sz="2400" smtClean="0">
                <a:latin typeface="微软雅黑" panose="020B0503020204020204" pitchFamily="34" charset="-122"/>
                <a:ea typeface="微软雅黑" panose="020B0503020204020204" pitchFamily="34" charset="-122"/>
              </a:rPr>
              <a:t>位</a:t>
            </a:r>
            <a:r>
              <a:rPr kumimoji="0" lang="en-US" altLang="zh-CN" sz="2400" smtClean="0">
                <a:latin typeface="微软雅黑" panose="020B0503020204020204" pitchFamily="34" charset="-122"/>
                <a:ea typeface="微软雅黑" panose="020B0503020204020204" pitchFamily="34" charset="-122"/>
              </a:rPr>
              <a:t>RISC</a:t>
            </a:r>
            <a:r>
              <a:rPr kumimoji="0" lang="zh-CN" altLang="en-US" sz="2400" smtClean="0">
                <a:latin typeface="微软雅黑" panose="020B0503020204020204" pitchFamily="34" charset="-122"/>
                <a:ea typeface="微软雅黑" panose="020B0503020204020204" pitchFamily="34" charset="-122"/>
              </a:rPr>
              <a:t>嵌入式微处理器和实时操作系统组成的嵌入式控制系统，与传统基于单片机的控制系统和基于</a:t>
            </a:r>
            <a:r>
              <a:rPr kumimoji="0" lang="en-US" altLang="zh-CN" sz="2400" smtClean="0">
                <a:latin typeface="微软雅黑" panose="020B0503020204020204" pitchFamily="34" charset="-122"/>
                <a:ea typeface="微软雅黑" panose="020B0503020204020204" pitchFamily="34" charset="-122"/>
              </a:rPr>
              <a:t>PC</a:t>
            </a:r>
            <a:r>
              <a:rPr kumimoji="0" lang="zh-CN" altLang="en-US" sz="2400" smtClean="0">
                <a:latin typeface="微软雅黑" panose="020B0503020204020204" pitchFamily="34" charset="-122"/>
                <a:ea typeface="微软雅黑" panose="020B0503020204020204" pitchFamily="34" charset="-122"/>
              </a:rPr>
              <a:t>的控制方式相比，具有以下突出优点</a:t>
            </a:r>
            <a:endParaRPr kumimoji="0" lang="zh-CN" altLang="en-US" sz="2400" smtClean="0">
              <a:solidFill>
                <a:srgbClr val="FF0000"/>
              </a:solidFill>
              <a:latin typeface="微软雅黑" panose="020B0503020204020204" pitchFamily="34" charset="-122"/>
              <a:ea typeface="微软雅黑" panose="020B0503020204020204" pitchFamily="34" charset="-122"/>
            </a:endParaRPr>
          </a:p>
          <a:p>
            <a:pPr lvl="1" eaLnBrk="1" hangingPunct="1">
              <a:lnSpc>
                <a:spcPct val="90000"/>
              </a:lnSpc>
              <a:buClr>
                <a:srgbClr val="000066"/>
              </a:buClr>
              <a:buFont typeface="Wingdings" panose="05000000000000000000" pitchFamily="2" charset="2"/>
              <a:buChar char="u"/>
            </a:pPr>
            <a:r>
              <a:rPr kumimoji="0" lang="zh-CN" altLang="en-US" sz="2000" smtClean="0">
                <a:solidFill>
                  <a:srgbClr val="FF0000"/>
                </a:solidFill>
                <a:latin typeface="微软雅黑" panose="020B0503020204020204" pitchFamily="34" charset="-122"/>
                <a:ea typeface="微软雅黑" panose="020B0503020204020204" pitchFamily="34" charset="-122"/>
              </a:rPr>
              <a:t>性能方面：</a:t>
            </a:r>
            <a:r>
              <a:rPr kumimoji="0" lang="zh-CN" altLang="en-US" sz="2000" smtClean="0">
                <a:latin typeface="微软雅黑" panose="020B0503020204020204" pitchFamily="34" charset="-122"/>
                <a:ea typeface="微软雅黑" panose="020B0503020204020204" pitchFamily="34" charset="-122"/>
              </a:rPr>
              <a:t>采用</a:t>
            </a:r>
            <a:r>
              <a:rPr kumimoji="0" lang="en-US" altLang="zh-CN" sz="2000" smtClean="0">
                <a:latin typeface="微软雅黑" panose="020B0503020204020204" pitchFamily="34" charset="-122"/>
                <a:ea typeface="微软雅黑" panose="020B0503020204020204" pitchFamily="34" charset="-122"/>
              </a:rPr>
              <a:t>32</a:t>
            </a:r>
            <a:r>
              <a:rPr kumimoji="0" lang="zh-CN" altLang="en-US" sz="2000" smtClean="0">
                <a:latin typeface="微软雅黑" panose="020B0503020204020204" pitchFamily="34" charset="-122"/>
                <a:ea typeface="微软雅黑" panose="020B0503020204020204" pitchFamily="34" charset="-122"/>
              </a:rPr>
              <a:t>位</a:t>
            </a:r>
            <a:r>
              <a:rPr kumimoji="0" lang="en-US" altLang="zh-CN" sz="2000" smtClean="0">
                <a:latin typeface="微软雅黑" panose="020B0503020204020204" pitchFamily="34" charset="-122"/>
                <a:ea typeface="微软雅黑" panose="020B0503020204020204" pitchFamily="34" charset="-122"/>
              </a:rPr>
              <a:t>RISC</a:t>
            </a:r>
            <a:r>
              <a:rPr kumimoji="0" lang="zh-CN" altLang="en-US" sz="2000" smtClean="0">
                <a:latin typeface="微软雅黑" panose="020B0503020204020204" pitchFamily="34" charset="-122"/>
                <a:ea typeface="微软雅黑" panose="020B0503020204020204" pitchFamily="34" charset="-122"/>
              </a:rPr>
              <a:t>结构微处理器，主频从</a:t>
            </a:r>
            <a:r>
              <a:rPr kumimoji="0" lang="en-US" altLang="zh-CN" sz="2000" smtClean="0">
                <a:latin typeface="微软雅黑" panose="020B0503020204020204" pitchFamily="34" charset="-122"/>
                <a:ea typeface="微软雅黑" panose="020B0503020204020204" pitchFamily="34" charset="-122"/>
              </a:rPr>
              <a:t>30MHz</a:t>
            </a:r>
            <a:r>
              <a:rPr kumimoji="0" lang="zh-CN" altLang="en-US" sz="2000" smtClean="0">
                <a:latin typeface="微软雅黑" panose="020B0503020204020204" pitchFamily="34" charset="-122"/>
                <a:ea typeface="微软雅黑" panose="020B0503020204020204" pitchFamily="34" charset="-122"/>
              </a:rPr>
              <a:t>到</a:t>
            </a:r>
            <a:r>
              <a:rPr kumimoji="0" lang="en-US" altLang="zh-CN" sz="2000" smtClean="0">
                <a:latin typeface="微软雅黑" panose="020B0503020204020204" pitchFamily="34" charset="-122"/>
                <a:ea typeface="微软雅黑" panose="020B0503020204020204" pitchFamily="34" charset="-122"/>
              </a:rPr>
              <a:t>624MHz</a:t>
            </a:r>
            <a:r>
              <a:rPr kumimoji="0" lang="zh-CN" altLang="en-US" sz="2000" smtClean="0">
                <a:latin typeface="微软雅黑" panose="020B0503020204020204" pitchFamily="34" charset="-122"/>
                <a:ea typeface="微软雅黑" panose="020B0503020204020204" pitchFamily="34" charset="-122"/>
              </a:rPr>
              <a:t>以上，处理能力大大超出单片机系统，接近</a:t>
            </a:r>
            <a:r>
              <a:rPr kumimoji="0" lang="en-US" altLang="zh-CN" sz="2000" smtClean="0">
                <a:latin typeface="微软雅黑" panose="020B0503020204020204" pitchFamily="34" charset="-122"/>
                <a:ea typeface="微软雅黑" panose="020B0503020204020204" pitchFamily="34" charset="-122"/>
              </a:rPr>
              <a:t>PC</a:t>
            </a:r>
            <a:r>
              <a:rPr kumimoji="0" lang="zh-CN" altLang="en-US" sz="2000" smtClean="0">
                <a:latin typeface="微软雅黑" panose="020B0503020204020204" pitchFamily="34" charset="-122"/>
                <a:ea typeface="微软雅黑" panose="020B0503020204020204" pitchFamily="34" charset="-122"/>
              </a:rPr>
              <a:t>机的水平，但体积更小，能够真正地“嵌入”到设备中； </a:t>
            </a:r>
          </a:p>
          <a:p>
            <a:pPr lvl="1" eaLnBrk="1" hangingPunct="1">
              <a:lnSpc>
                <a:spcPct val="90000"/>
              </a:lnSpc>
              <a:buClr>
                <a:srgbClr val="000066"/>
              </a:buClr>
              <a:buFont typeface="Wingdings" panose="05000000000000000000" pitchFamily="2" charset="2"/>
              <a:buChar char="u"/>
            </a:pPr>
            <a:r>
              <a:rPr kumimoji="0" lang="zh-CN" altLang="en-US" sz="2000" smtClean="0">
                <a:solidFill>
                  <a:srgbClr val="FF0000"/>
                </a:solidFill>
                <a:latin typeface="微软雅黑" panose="020B0503020204020204" pitchFamily="34" charset="-122"/>
                <a:ea typeface="微软雅黑" panose="020B0503020204020204" pitchFamily="34" charset="-122"/>
              </a:rPr>
              <a:t>实时性方面：</a:t>
            </a:r>
            <a:r>
              <a:rPr kumimoji="0" lang="zh-CN" altLang="en-US" sz="2000" smtClean="0">
                <a:latin typeface="微软雅黑" panose="020B0503020204020204" pitchFamily="34" charset="-122"/>
                <a:ea typeface="微软雅黑" panose="020B0503020204020204" pitchFamily="34" charset="-122"/>
              </a:rPr>
              <a:t>嵌入式机控制器内嵌实时操作系统（</a:t>
            </a:r>
            <a:r>
              <a:rPr kumimoji="0" lang="en-US" altLang="zh-CN" sz="2000" smtClean="0">
                <a:latin typeface="微软雅黑" panose="020B0503020204020204" pitchFamily="34" charset="-122"/>
                <a:ea typeface="微软雅黑" panose="020B0503020204020204" pitchFamily="34" charset="-122"/>
              </a:rPr>
              <a:t>RTOS</a:t>
            </a:r>
            <a:r>
              <a:rPr kumimoji="0" lang="zh-CN" altLang="en-US" sz="2000" smtClean="0">
                <a:latin typeface="微软雅黑" panose="020B0503020204020204" pitchFamily="34" charset="-122"/>
                <a:ea typeface="微软雅黑" panose="020B0503020204020204" pitchFamily="34" charset="-122"/>
              </a:rPr>
              <a:t>），能够完全保证控制系统的</a:t>
            </a:r>
            <a:r>
              <a:rPr kumimoji="0" lang="zh-CN" altLang="en-US" sz="2000" b="1" smtClean="0">
                <a:latin typeface="微软雅黑" panose="020B0503020204020204" pitchFamily="34" charset="-122"/>
                <a:ea typeface="微软雅黑" panose="020B0503020204020204" pitchFamily="34" charset="-122"/>
              </a:rPr>
              <a:t>强实时性</a:t>
            </a:r>
            <a:r>
              <a:rPr kumimoji="0" lang="zh-CN" altLang="en-US" sz="2000" smtClean="0">
                <a:latin typeface="微软雅黑" panose="020B0503020204020204" pitchFamily="34" charset="-122"/>
                <a:ea typeface="微软雅黑" panose="020B0503020204020204" pitchFamily="34" charset="-122"/>
              </a:rPr>
              <a:t>；</a:t>
            </a:r>
          </a:p>
          <a:p>
            <a:pPr lvl="1" eaLnBrk="1" hangingPunct="1">
              <a:lnSpc>
                <a:spcPct val="90000"/>
              </a:lnSpc>
              <a:buClr>
                <a:srgbClr val="000066"/>
              </a:buClr>
              <a:buFont typeface="Wingdings" panose="05000000000000000000" pitchFamily="2" charset="2"/>
              <a:buChar char="u"/>
            </a:pPr>
            <a:r>
              <a:rPr kumimoji="0" lang="zh-CN" altLang="en-US" sz="2000" smtClean="0">
                <a:solidFill>
                  <a:srgbClr val="FF0000"/>
                </a:solidFill>
                <a:latin typeface="微软雅黑" panose="020B0503020204020204" pitchFamily="34" charset="-122"/>
                <a:ea typeface="微软雅黑" panose="020B0503020204020204" pitchFamily="34" charset="-122"/>
              </a:rPr>
              <a:t>人机交互方面：</a:t>
            </a:r>
            <a:r>
              <a:rPr kumimoji="0" lang="zh-CN" altLang="en-US" sz="2000" smtClean="0">
                <a:latin typeface="微软雅黑" panose="020B0503020204020204" pitchFamily="34" charset="-122"/>
                <a:ea typeface="微软雅黑" panose="020B0503020204020204" pitchFamily="34" charset="-122"/>
              </a:rPr>
              <a:t>嵌入式控制器可支持大屏幕的液晶显示器，提供功能强大的图形用户界面，输入方法多种多样；</a:t>
            </a:r>
          </a:p>
          <a:p>
            <a:pPr lvl="1" eaLnBrk="1" hangingPunct="1">
              <a:lnSpc>
                <a:spcPct val="90000"/>
              </a:lnSpc>
              <a:buClr>
                <a:srgbClr val="000066"/>
              </a:buClr>
              <a:buFont typeface="Wingdings" panose="05000000000000000000" pitchFamily="2" charset="2"/>
              <a:buChar char="u"/>
            </a:pPr>
            <a:r>
              <a:rPr kumimoji="0" lang="zh-CN" altLang="en-US" sz="2000" smtClean="0">
                <a:solidFill>
                  <a:srgbClr val="FF0000"/>
                </a:solidFill>
                <a:latin typeface="微软雅黑" panose="020B0503020204020204" pitchFamily="34" charset="-122"/>
                <a:ea typeface="微软雅黑" panose="020B0503020204020204" pitchFamily="34" charset="-122"/>
              </a:rPr>
              <a:t>系统升级方面：</a:t>
            </a:r>
            <a:r>
              <a:rPr kumimoji="0" lang="zh-CN" altLang="en-US" sz="2000" smtClean="0">
                <a:latin typeface="微软雅黑" panose="020B0503020204020204" pitchFamily="34" charset="-122"/>
                <a:ea typeface="微软雅黑" panose="020B0503020204020204" pitchFamily="34" charset="-122"/>
              </a:rPr>
              <a:t>嵌入式控制器可为控制系统专门设计，其功能专一，成本较低，而且开放的用户程序接口（</a:t>
            </a:r>
            <a:r>
              <a:rPr kumimoji="0" lang="en-US" altLang="zh-CN" sz="2000" smtClean="0">
                <a:latin typeface="微软雅黑" panose="020B0503020204020204" pitchFamily="34" charset="-122"/>
                <a:ea typeface="微软雅黑" panose="020B0503020204020204" pitchFamily="34" charset="-122"/>
              </a:rPr>
              <a:t>API</a:t>
            </a:r>
            <a:r>
              <a:rPr kumimoji="0" lang="zh-CN" altLang="en-US" sz="2000" smtClean="0">
                <a:latin typeface="微软雅黑" panose="020B0503020204020204" pitchFamily="34" charset="-122"/>
                <a:ea typeface="微软雅黑" panose="020B0503020204020204" pitchFamily="34" charset="-122"/>
              </a:rPr>
              <a:t>）保证了系统能够快速升级和更新。 </a:t>
            </a:r>
          </a:p>
        </p:txBody>
      </p:sp>
    </p:spTree>
  </p:cSld>
  <p:clrMapOvr>
    <a:masterClrMapping/>
  </p:clrMapOvr>
  <p:transition spd="med">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533400" y="325438"/>
            <a:ext cx="80772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marL="254000" indent="-254000" defTabSz="677863">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defTabSz="677863">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defTabSz="677863">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defTabSz="677863">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defTabSz="677863">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a:lnSpc>
                <a:spcPct val="90000"/>
              </a:lnSpc>
              <a:spcBef>
                <a:spcPct val="50000"/>
              </a:spcBef>
              <a:buClrTx/>
              <a:buSzPct val="75000"/>
              <a:buFontTx/>
              <a:buNone/>
            </a:pPr>
            <a:r>
              <a:rPr lang="zh-CN" altLang="en-US" sz="4400" b="0">
                <a:latin typeface="Times New Roman" panose="02020603050405020304" pitchFamily="18" charset="0"/>
              </a:rPr>
              <a:t>主要内容</a:t>
            </a:r>
            <a:endParaRPr lang="zh-CN" altLang="en-US" sz="4400" b="0">
              <a:latin typeface="黑体" panose="02010609060101010101" pitchFamily="49" charset="-122"/>
              <a:sym typeface="Symbol" panose="05050102010706020507" pitchFamily="18" charset="2"/>
            </a:endParaRPr>
          </a:p>
        </p:txBody>
      </p:sp>
      <p:sp>
        <p:nvSpPr>
          <p:cNvPr id="92163"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92164"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92165" name="Arc 6"/>
          <p:cNvSpPr>
            <a:spLocks/>
          </p:cNvSpPr>
          <p:nvPr/>
        </p:nvSpPr>
        <p:spPr bwMode="gray">
          <a:xfrm>
            <a:off x="1633538" y="1687513"/>
            <a:ext cx="2251075" cy="4478337"/>
          </a:xfrm>
          <a:custGeom>
            <a:avLst/>
            <a:gdLst>
              <a:gd name="T0" fmla="*/ 2147483646 w 21600"/>
              <a:gd name="T1" fmla="*/ 0 h 42956"/>
              <a:gd name="T2" fmla="*/ 2147483646 w 21600"/>
              <a:gd name="T3" fmla="*/ 2147483646 h 42956"/>
              <a:gd name="T4" fmla="*/ 0 w 21600"/>
              <a:gd name="T5" fmla="*/ 2147483646 h 42956"/>
              <a:gd name="T6" fmla="*/ 0 60000 65536"/>
              <a:gd name="T7" fmla="*/ 0 60000 65536"/>
              <a:gd name="T8" fmla="*/ 0 60000 65536"/>
              <a:gd name="T9" fmla="*/ 0 w 21600"/>
              <a:gd name="T10" fmla="*/ 0 h 42956"/>
              <a:gd name="T11" fmla="*/ 21600 w 21600"/>
              <a:gd name="T12" fmla="*/ 42956 h 42956"/>
            </a:gdLst>
            <a:ahLst/>
            <a:cxnLst>
              <a:cxn ang="T6">
                <a:pos x="T0" y="T1"/>
              </a:cxn>
              <a:cxn ang="T7">
                <a:pos x="T2" y="T3"/>
              </a:cxn>
              <a:cxn ang="T8">
                <a:pos x="T4" y="T5"/>
              </a:cxn>
            </a:cxnLst>
            <a:rect l="T9" t="T10" r="T11" b="T12"/>
            <a:pathLst>
              <a:path w="21600" h="42956" fill="none" extrusionOk="0">
                <a:moveTo>
                  <a:pt x="1655" y="-1"/>
                </a:moveTo>
                <a:cubicBezTo>
                  <a:pt x="12909" y="864"/>
                  <a:pt x="21600" y="10248"/>
                  <a:pt x="21600" y="21536"/>
                </a:cubicBezTo>
                <a:cubicBezTo>
                  <a:pt x="21600" y="32389"/>
                  <a:pt x="13545" y="41558"/>
                  <a:pt x="2782" y="42956"/>
                </a:cubicBezTo>
              </a:path>
              <a:path w="21600" h="42956" stroke="0" extrusionOk="0">
                <a:moveTo>
                  <a:pt x="1655" y="-1"/>
                </a:moveTo>
                <a:cubicBezTo>
                  <a:pt x="12909" y="864"/>
                  <a:pt x="21600" y="10248"/>
                  <a:pt x="21600" y="21536"/>
                </a:cubicBezTo>
                <a:cubicBezTo>
                  <a:pt x="21600" y="32389"/>
                  <a:pt x="13545" y="41558"/>
                  <a:pt x="2782" y="42956"/>
                </a:cubicBezTo>
                <a:lnTo>
                  <a:pt x="0" y="21536"/>
                </a:lnTo>
                <a:lnTo>
                  <a:pt x="1655" y="-1"/>
                </a:lnTo>
                <a:close/>
              </a:path>
            </a:pathLst>
          </a:custGeom>
          <a:noFill/>
          <a:ln w="28575">
            <a:solidFill>
              <a:schemeClr val="hlink"/>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62343" name="Oval 7">
            <a:hlinkClick r:id="rId3" action="ppaction://hlinksldjump"/>
          </p:cNvPr>
          <p:cNvSpPr>
            <a:spLocks noChangeAspect="1" noChangeArrowheads="1"/>
          </p:cNvSpPr>
          <p:nvPr/>
        </p:nvSpPr>
        <p:spPr bwMode="gray">
          <a:xfrm>
            <a:off x="2208213" y="1555750"/>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1</a:t>
            </a:r>
          </a:p>
        </p:txBody>
      </p:sp>
      <p:sp>
        <p:nvSpPr>
          <p:cNvPr id="2062344" name="Oval 8">
            <a:hlinkClick r:id="rId3" action="ppaction://hlinksldjump"/>
          </p:cNvPr>
          <p:cNvSpPr>
            <a:spLocks noChangeAspect="1" noChangeArrowheads="1"/>
          </p:cNvSpPr>
          <p:nvPr/>
        </p:nvSpPr>
        <p:spPr bwMode="gray">
          <a:xfrm>
            <a:off x="3622675" y="3227388"/>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3</a:t>
            </a:r>
          </a:p>
        </p:txBody>
      </p:sp>
      <p:sp>
        <p:nvSpPr>
          <p:cNvPr id="2062345" name="Oval 9">
            <a:hlinkClick r:id="rId3" action="ppaction://hlinksldjump"/>
          </p:cNvPr>
          <p:cNvSpPr>
            <a:spLocks noChangeAspect="1" noChangeArrowheads="1"/>
          </p:cNvSpPr>
          <p:nvPr/>
        </p:nvSpPr>
        <p:spPr bwMode="gray">
          <a:xfrm>
            <a:off x="3178175" y="2341563"/>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2</a:t>
            </a:r>
          </a:p>
        </p:txBody>
      </p:sp>
      <p:sp>
        <p:nvSpPr>
          <p:cNvPr id="2062346" name="Oval 10">
            <a:hlinkClick r:id="rId3" action="ppaction://hlinksldjump"/>
          </p:cNvPr>
          <p:cNvSpPr>
            <a:spLocks noChangeAspect="1" noChangeArrowheads="1"/>
          </p:cNvSpPr>
          <p:nvPr/>
        </p:nvSpPr>
        <p:spPr bwMode="gray">
          <a:xfrm>
            <a:off x="3567113" y="4165600"/>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4</a:t>
            </a:r>
          </a:p>
        </p:txBody>
      </p:sp>
      <p:sp>
        <p:nvSpPr>
          <p:cNvPr id="92170" name="Rectangle 11"/>
          <p:cNvSpPr>
            <a:spLocks noChangeArrowheads="1"/>
          </p:cNvSpPr>
          <p:nvPr/>
        </p:nvSpPr>
        <p:spPr bwMode="auto">
          <a:xfrm>
            <a:off x="2828925" y="1557338"/>
            <a:ext cx="537368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嵌入式系统的典型应用</a:t>
            </a:r>
          </a:p>
        </p:txBody>
      </p:sp>
      <p:sp>
        <p:nvSpPr>
          <p:cNvPr id="92171" name="Rectangle 12"/>
          <p:cNvSpPr>
            <a:spLocks noChangeArrowheads="1"/>
          </p:cNvSpPr>
          <p:nvPr/>
        </p:nvSpPr>
        <p:spPr bwMode="auto">
          <a:xfrm>
            <a:off x="4113213" y="3265488"/>
            <a:ext cx="52006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solidFill>
                  <a:srgbClr val="FF0000"/>
                </a:solidFill>
                <a:latin typeface="微软雅黑" panose="020B0503020204020204" pitchFamily="34" charset="-122"/>
                <a:ea typeface="微软雅黑" panose="020B0503020204020204" pitchFamily="34" charset="-122"/>
              </a:rPr>
              <a:t>嵌入式处理器</a:t>
            </a:r>
          </a:p>
        </p:txBody>
      </p:sp>
      <p:sp>
        <p:nvSpPr>
          <p:cNvPr id="92172" name="Rectangle 13"/>
          <p:cNvSpPr>
            <a:spLocks noChangeArrowheads="1"/>
          </p:cNvSpPr>
          <p:nvPr/>
        </p:nvSpPr>
        <p:spPr bwMode="auto">
          <a:xfrm>
            <a:off x="4084638" y="4203700"/>
            <a:ext cx="465296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嵌入式操作系统</a:t>
            </a:r>
          </a:p>
        </p:txBody>
      </p:sp>
      <p:sp>
        <p:nvSpPr>
          <p:cNvPr id="92173" name="Rectangle 14"/>
          <p:cNvSpPr>
            <a:spLocks noChangeArrowheads="1"/>
          </p:cNvSpPr>
          <p:nvPr/>
        </p:nvSpPr>
        <p:spPr bwMode="auto">
          <a:xfrm>
            <a:off x="4076700" y="4222750"/>
            <a:ext cx="4298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endParaRPr lang="zh-CN" altLang="en-US" sz="2400">
              <a:latin typeface="Arial" panose="020B0604020202020204" pitchFamily="34" charset="0"/>
              <a:ea typeface="华文楷体" panose="02010600040101010101" pitchFamily="2" charset="-122"/>
            </a:endParaRPr>
          </a:p>
        </p:txBody>
      </p:sp>
      <p:sp>
        <p:nvSpPr>
          <p:cNvPr id="2062352" name="Oval 16">
            <a:hlinkClick r:id="rId3" action="ppaction://hlinksldjump"/>
          </p:cNvPr>
          <p:cNvSpPr>
            <a:spLocks noChangeAspect="1" noChangeArrowheads="1"/>
          </p:cNvSpPr>
          <p:nvPr/>
        </p:nvSpPr>
        <p:spPr bwMode="gray">
          <a:xfrm>
            <a:off x="3111500" y="5167313"/>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5</a:t>
            </a:r>
          </a:p>
        </p:txBody>
      </p:sp>
      <p:sp>
        <p:nvSpPr>
          <p:cNvPr id="92175" name="Rectangle 17"/>
          <p:cNvSpPr>
            <a:spLocks noChangeArrowheads="1"/>
          </p:cNvSpPr>
          <p:nvPr/>
        </p:nvSpPr>
        <p:spPr bwMode="auto">
          <a:xfrm>
            <a:off x="3621088" y="5224463"/>
            <a:ext cx="4298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endParaRPr lang="zh-CN" altLang="en-US" sz="2400">
              <a:latin typeface="Arial" panose="020B0604020202020204" pitchFamily="34" charset="0"/>
              <a:ea typeface="华文楷体" panose="02010600040101010101" pitchFamily="2" charset="-122"/>
            </a:endParaRPr>
          </a:p>
        </p:txBody>
      </p:sp>
      <p:sp>
        <p:nvSpPr>
          <p:cNvPr id="92176" name="Rectangle 18"/>
          <p:cNvSpPr>
            <a:spLocks noChangeArrowheads="1"/>
          </p:cNvSpPr>
          <p:nvPr/>
        </p:nvSpPr>
        <p:spPr bwMode="auto">
          <a:xfrm>
            <a:off x="3706813" y="5224463"/>
            <a:ext cx="465296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嵌入式系统的基本设计过程</a:t>
            </a:r>
          </a:p>
        </p:txBody>
      </p:sp>
      <p:sp>
        <p:nvSpPr>
          <p:cNvPr id="92177" name="Rectangle 12"/>
          <p:cNvSpPr>
            <a:spLocks noChangeArrowheads="1"/>
          </p:cNvSpPr>
          <p:nvPr/>
        </p:nvSpPr>
        <p:spPr bwMode="auto">
          <a:xfrm>
            <a:off x="3706813" y="2335213"/>
            <a:ext cx="52006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嵌入式系统简介</a:t>
            </a:r>
          </a:p>
        </p:txBody>
      </p:sp>
    </p:spTree>
  </p:cSld>
  <p:clrMapOvr>
    <a:masterClrMapping/>
  </p:clrMapOvr>
  <p:transition spd="med">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1176338" y="223838"/>
            <a:ext cx="7572375" cy="685800"/>
          </a:xfrm>
        </p:spPr>
        <p:txBody>
          <a:bodyPr lIns="82550" tIns="41275" rIns="82550" bIns="41275" anchor="t"/>
          <a:lstStyle/>
          <a:p>
            <a:pPr eaLnBrk="1" hangingPunct="1"/>
            <a:r>
              <a:rPr kumimoji="0" lang="zh-CN" altLang="en-US" sz="3600" smtClean="0"/>
              <a:t>嵌入式处理器分类</a:t>
            </a:r>
          </a:p>
        </p:txBody>
      </p:sp>
      <p:sp>
        <p:nvSpPr>
          <p:cNvPr id="94211" name="Rectangle 4"/>
          <p:cNvSpPr>
            <a:spLocks noChangeArrowheads="1"/>
          </p:cNvSpPr>
          <p:nvPr/>
        </p:nvSpPr>
        <p:spPr bwMode="auto">
          <a:xfrm>
            <a:off x="622300" y="1249363"/>
            <a:ext cx="8332788" cy="505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marL="342900" indent="-342900">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lnSpc>
                <a:spcPct val="120000"/>
              </a:lnSpc>
              <a:buClr>
                <a:schemeClr val="folHlink"/>
              </a:buClr>
              <a:buSzPct val="60000"/>
              <a:buFont typeface="Wingdings" panose="05000000000000000000" pitchFamily="2" charset="2"/>
              <a:buChar char="n"/>
            </a:pPr>
            <a:r>
              <a:rPr kumimoji="0" lang="zh-CN" altLang="en-US" b="0">
                <a:latin typeface="微软雅黑" panose="020B0503020204020204" pitchFamily="34" charset="-122"/>
                <a:ea typeface="微软雅黑" panose="020B0503020204020204" pitchFamily="34" charset="-122"/>
              </a:rPr>
              <a:t>嵌入式微控制器</a:t>
            </a:r>
            <a:r>
              <a:rPr kumimoji="0" lang="en-US" altLang="zh-CN" b="0">
                <a:latin typeface="微软雅黑" panose="020B0503020204020204" pitchFamily="34" charset="-122"/>
                <a:ea typeface="微软雅黑" panose="020B0503020204020204" pitchFamily="34" charset="-122"/>
              </a:rPr>
              <a:t>(Microcontroller Unit</a:t>
            </a:r>
            <a:r>
              <a:rPr kumimoji="0" lang="zh-CN" altLang="en-US" b="0">
                <a:latin typeface="微软雅黑" panose="020B0503020204020204" pitchFamily="34" charset="-122"/>
                <a:ea typeface="微软雅黑" panose="020B0503020204020204" pitchFamily="34" charset="-122"/>
              </a:rPr>
              <a:t>，</a:t>
            </a:r>
            <a:r>
              <a:rPr kumimoji="0" lang="en-US" altLang="zh-CN" b="0">
                <a:latin typeface="微软雅黑" panose="020B0503020204020204" pitchFamily="34" charset="-122"/>
                <a:ea typeface="微软雅黑" panose="020B0503020204020204" pitchFamily="34" charset="-122"/>
              </a:rPr>
              <a:t>MCU) </a:t>
            </a:r>
          </a:p>
          <a:p>
            <a:pPr eaLnBrk="1" hangingPunct="1">
              <a:lnSpc>
                <a:spcPct val="120000"/>
              </a:lnSpc>
              <a:buClr>
                <a:schemeClr val="folHlink"/>
              </a:buClr>
              <a:buSzPct val="60000"/>
              <a:buFont typeface="Wingdings" panose="05000000000000000000" pitchFamily="2" charset="2"/>
              <a:buChar char="n"/>
            </a:pPr>
            <a:r>
              <a:rPr kumimoji="0" lang="zh-CN" altLang="en-US" b="0">
                <a:latin typeface="微软雅黑" panose="020B0503020204020204" pitchFamily="34" charset="-122"/>
                <a:ea typeface="微软雅黑" panose="020B0503020204020204" pitchFamily="34" charset="-122"/>
              </a:rPr>
              <a:t>嵌入式微处理器</a:t>
            </a:r>
            <a:r>
              <a:rPr kumimoji="0" lang="en-US" altLang="zh-CN" b="0">
                <a:latin typeface="微软雅黑" panose="020B0503020204020204" pitchFamily="34" charset="-122"/>
                <a:ea typeface="微软雅黑" panose="020B0503020204020204" pitchFamily="34" charset="-122"/>
              </a:rPr>
              <a:t>(Microprocessor Unit</a:t>
            </a:r>
            <a:r>
              <a:rPr kumimoji="0" lang="zh-CN" altLang="en-US" b="0">
                <a:latin typeface="微软雅黑" panose="020B0503020204020204" pitchFamily="34" charset="-122"/>
                <a:ea typeface="微软雅黑" panose="020B0503020204020204" pitchFamily="34" charset="-122"/>
              </a:rPr>
              <a:t>，</a:t>
            </a:r>
            <a:r>
              <a:rPr kumimoji="0" lang="en-US" altLang="zh-CN" b="0">
                <a:latin typeface="微软雅黑" panose="020B0503020204020204" pitchFamily="34" charset="-122"/>
                <a:ea typeface="微软雅黑" panose="020B0503020204020204" pitchFamily="34" charset="-122"/>
              </a:rPr>
              <a:t>MPU) </a:t>
            </a:r>
          </a:p>
          <a:p>
            <a:pPr eaLnBrk="1" hangingPunct="1">
              <a:lnSpc>
                <a:spcPct val="120000"/>
              </a:lnSpc>
              <a:buClr>
                <a:schemeClr val="folHlink"/>
              </a:buClr>
              <a:buSzPct val="60000"/>
              <a:buFont typeface="Wingdings" panose="05000000000000000000" pitchFamily="2" charset="2"/>
              <a:buChar char="n"/>
            </a:pPr>
            <a:r>
              <a:rPr kumimoji="0" lang="zh-CN" altLang="en-US" b="0">
                <a:latin typeface="微软雅黑" panose="020B0503020204020204" pitchFamily="34" charset="-122"/>
                <a:ea typeface="微软雅黑" panose="020B0503020204020204" pitchFamily="34" charset="-122"/>
              </a:rPr>
              <a:t>嵌入式</a:t>
            </a:r>
            <a:r>
              <a:rPr kumimoji="0" lang="en-US" altLang="zh-CN" b="0">
                <a:latin typeface="微软雅黑" panose="020B0503020204020204" pitchFamily="34" charset="-122"/>
                <a:ea typeface="微软雅黑" panose="020B0503020204020204" pitchFamily="34" charset="-122"/>
              </a:rPr>
              <a:t>DSP</a:t>
            </a:r>
            <a:r>
              <a:rPr kumimoji="0" lang="zh-CN" altLang="en-US" b="0">
                <a:latin typeface="微软雅黑" panose="020B0503020204020204" pitchFamily="34" charset="-122"/>
                <a:ea typeface="微软雅黑" panose="020B0503020204020204" pitchFamily="34" charset="-122"/>
              </a:rPr>
              <a:t>处理器</a:t>
            </a:r>
            <a:r>
              <a:rPr kumimoji="0" lang="en-US" altLang="zh-CN" b="0">
                <a:latin typeface="微软雅黑" panose="020B0503020204020204" pitchFamily="34" charset="-122"/>
                <a:ea typeface="微软雅黑" panose="020B0503020204020204" pitchFamily="34" charset="-122"/>
              </a:rPr>
              <a:t> (Embedded Digital Signal Processor</a:t>
            </a:r>
            <a:r>
              <a:rPr kumimoji="0" lang="zh-CN" altLang="en-US" b="0">
                <a:latin typeface="微软雅黑" panose="020B0503020204020204" pitchFamily="34" charset="-122"/>
                <a:ea typeface="微软雅黑" panose="020B0503020204020204" pitchFamily="34" charset="-122"/>
              </a:rPr>
              <a:t>，</a:t>
            </a:r>
            <a:r>
              <a:rPr kumimoji="0" lang="en-US" altLang="zh-CN" b="0">
                <a:latin typeface="微软雅黑" panose="020B0503020204020204" pitchFamily="34" charset="-122"/>
                <a:ea typeface="微软雅黑" panose="020B0503020204020204" pitchFamily="34" charset="-122"/>
              </a:rPr>
              <a:t>EDSP) </a:t>
            </a:r>
          </a:p>
          <a:p>
            <a:pPr eaLnBrk="1" hangingPunct="1">
              <a:lnSpc>
                <a:spcPct val="120000"/>
              </a:lnSpc>
              <a:buClr>
                <a:schemeClr val="folHlink"/>
              </a:buClr>
              <a:buSzPct val="60000"/>
              <a:buFont typeface="Wingdings" panose="05000000000000000000" pitchFamily="2" charset="2"/>
              <a:buChar char="n"/>
            </a:pPr>
            <a:r>
              <a:rPr kumimoji="0" lang="zh-CN" altLang="en-US" b="0">
                <a:latin typeface="微软雅黑" panose="020B0503020204020204" pitchFamily="34" charset="-122"/>
                <a:ea typeface="微软雅黑" panose="020B0503020204020204" pitchFamily="34" charset="-122"/>
              </a:rPr>
              <a:t>嵌入式片上系统</a:t>
            </a:r>
            <a:r>
              <a:rPr kumimoji="0" lang="en-US" altLang="zh-CN" b="0">
                <a:latin typeface="微软雅黑" panose="020B0503020204020204" pitchFamily="34" charset="-122"/>
                <a:ea typeface="微软雅黑" panose="020B0503020204020204" pitchFamily="34" charset="-122"/>
              </a:rPr>
              <a:t>(System On Chip</a:t>
            </a:r>
            <a:r>
              <a:rPr kumimoji="0" lang="zh-CN" altLang="en-US" b="0">
                <a:latin typeface="微软雅黑" panose="020B0503020204020204" pitchFamily="34" charset="-122"/>
                <a:ea typeface="微软雅黑" panose="020B0503020204020204" pitchFamily="34" charset="-122"/>
              </a:rPr>
              <a:t>，</a:t>
            </a:r>
            <a:r>
              <a:rPr kumimoji="0" lang="en-US" altLang="zh-CN" b="0">
                <a:latin typeface="微软雅黑" panose="020B0503020204020204" pitchFamily="34" charset="-122"/>
                <a:ea typeface="微软雅黑" panose="020B0503020204020204" pitchFamily="34" charset="-122"/>
              </a:rPr>
              <a:t>SOC) </a:t>
            </a:r>
          </a:p>
          <a:p>
            <a:pPr eaLnBrk="1" hangingPunct="1">
              <a:lnSpc>
                <a:spcPct val="90000"/>
              </a:lnSpc>
              <a:buClr>
                <a:schemeClr val="folHlink"/>
              </a:buClr>
              <a:buSzPct val="60000"/>
              <a:buFont typeface="Wingdings" panose="05000000000000000000" pitchFamily="2" charset="2"/>
              <a:buNone/>
            </a:pPr>
            <a:endParaRPr kumimoji="0" lang="en-US" altLang="zh-CN" sz="2800" b="0">
              <a:latin typeface="Times New Roman" panose="02020603050405020304" pitchFamily="18" charset="0"/>
              <a:ea typeface="宋体" panose="02010600030101010101" pitchFamily="2" charset="-122"/>
            </a:endParaRPr>
          </a:p>
        </p:txBody>
      </p:sp>
    </p:spTree>
  </p:cSld>
  <p:clrMapOvr>
    <a:masterClrMapping/>
  </p:clrMapOvr>
  <p:transition spd="med">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0" y="182563"/>
            <a:ext cx="9144000" cy="863600"/>
          </a:xfrm>
        </p:spPr>
        <p:txBody>
          <a:bodyPr lIns="82550" tIns="41275" rIns="82550" bIns="41275" anchor="t"/>
          <a:lstStyle/>
          <a:p>
            <a:pPr eaLnBrk="1" hangingPunct="1"/>
            <a:r>
              <a:rPr kumimoji="0" lang="zh-CN" altLang="en-US" smtClean="0"/>
              <a:t>嵌入式微控制器</a:t>
            </a:r>
          </a:p>
        </p:txBody>
      </p:sp>
      <p:sp>
        <p:nvSpPr>
          <p:cNvPr id="96259" name="Rectangle 3"/>
          <p:cNvSpPr>
            <a:spLocks noGrp="1" noChangeArrowheads="1"/>
          </p:cNvSpPr>
          <p:nvPr>
            <p:ph idx="1"/>
          </p:nvPr>
        </p:nvSpPr>
        <p:spPr>
          <a:xfrm>
            <a:off x="477838" y="938213"/>
            <a:ext cx="8451850" cy="5432425"/>
          </a:xfrm>
        </p:spPr>
        <p:txBody>
          <a:bodyPr lIns="82550" tIns="41275" rIns="82550" bIns="41275"/>
          <a:lstStyle/>
          <a:p>
            <a:pPr eaLnBrk="1" hangingPunct="1">
              <a:lnSpc>
                <a:spcPct val="80000"/>
              </a:lnSpc>
            </a:pPr>
            <a:r>
              <a:rPr kumimoji="0" lang="zh-CN" altLang="en-US" sz="2800" smtClean="0">
                <a:latin typeface="微软雅黑" panose="020B0503020204020204" pitchFamily="34" charset="-122"/>
                <a:ea typeface="微软雅黑" panose="020B0503020204020204" pitchFamily="34" charset="-122"/>
              </a:rPr>
              <a:t>嵌入式微控制器就是将整个计算机系统的主要硬件集成到一块芯片中</a:t>
            </a:r>
            <a:r>
              <a:rPr kumimoji="0" lang="en-US" altLang="zh-CN" sz="2800" smtClean="0">
                <a:latin typeface="微软雅黑" panose="020B0503020204020204" pitchFamily="34" charset="-122"/>
                <a:ea typeface="微软雅黑" panose="020B0503020204020204" pitchFamily="34" charset="-122"/>
              </a:rPr>
              <a:t>,</a:t>
            </a:r>
            <a:r>
              <a:rPr kumimoji="0" lang="zh-CN" altLang="en-US" sz="2800" smtClean="0">
                <a:latin typeface="微软雅黑" panose="020B0503020204020204" pitchFamily="34" charset="-122"/>
                <a:ea typeface="微软雅黑" panose="020B0503020204020204" pitchFamily="34" charset="-122"/>
              </a:rPr>
              <a:t>芯片内部集成</a:t>
            </a:r>
            <a:r>
              <a:rPr kumimoji="0" lang="en-US" altLang="zh-CN" sz="2800" smtClean="0">
                <a:latin typeface="微软雅黑" panose="020B0503020204020204" pitchFamily="34" charset="-122"/>
                <a:ea typeface="微软雅黑" panose="020B0503020204020204" pitchFamily="34" charset="-122"/>
              </a:rPr>
              <a:t>ROM/EPROM</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RAM</a:t>
            </a:r>
            <a:r>
              <a:rPr kumimoji="0" lang="zh-CN" altLang="en-US" sz="2800" smtClean="0">
                <a:latin typeface="微软雅黑" panose="020B0503020204020204" pitchFamily="34" charset="-122"/>
                <a:ea typeface="微软雅黑" panose="020B0503020204020204" pitchFamily="34" charset="-122"/>
              </a:rPr>
              <a:t>、总线、总线逻辑、定时</a:t>
            </a:r>
            <a:r>
              <a:rPr kumimoji="0" lang="en-US" altLang="zh-CN" sz="2800" smtClean="0">
                <a:latin typeface="微软雅黑" panose="020B0503020204020204" pitchFamily="34" charset="-122"/>
                <a:ea typeface="微软雅黑" panose="020B0503020204020204" pitchFamily="34" charset="-122"/>
              </a:rPr>
              <a:t>/</a:t>
            </a:r>
            <a:r>
              <a:rPr kumimoji="0" lang="zh-CN" altLang="en-US" sz="2800" smtClean="0">
                <a:latin typeface="微软雅黑" panose="020B0503020204020204" pitchFamily="34" charset="-122"/>
                <a:ea typeface="微软雅黑" panose="020B0503020204020204" pitchFamily="34" charset="-122"/>
              </a:rPr>
              <a:t>计数器、</a:t>
            </a:r>
            <a:r>
              <a:rPr kumimoji="0" lang="en-US" altLang="zh-CN" sz="2800" smtClean="0">
                <a:latin typeface="微软雅黑" panose="020B0503020204020204" pitchFamily="34" charset="-122"/>
                <a:ea typeface="微软雅黑" panose="020B0503020204020204" pitchFamily="34" charset="-122"/>
              </a:rPr>
              <a:t>Watchdog</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I/O</a:t>
            </a:r>
            <a:r>
              <a:rPr kumimoji="0" lang="zh-CN" altLang="en-US" sz="2800" smtClean="0">
                <a:latin typeface="微软雅黑" panose="020B0503020204020204" pitchFamily="34" charset="-122"/>
                <a:ea typeface="微软雅黑" panose="020B0503020204020204" pitchFamily="34" charset="-122"/>
              </a:rPr>
              <a:t>、串行口等各种必要功能和外设。</a:t>
            </a:r>
          </a:p>
          <a:p>
            <a:pPr lvl="1">
              <a:lnSpc>
                <a:spcPct val="90000"/>
              </a:lnSpc>
            </a:pPr>
            <a:r>
              <a:rPr kumimoji="0" lang="zh-CN" altLang="en-US" sz="2400" smtClean="0">
                <a:solidFill>
                  <a:srgbClr val="0000CC"/>
                </a:solidFill>
                <a:latin typeface="微软雅黑" panose="020B0503020204020204" pitchFamily="34" charset="-122"/>
                <a:ea typeface="微软雅黑" panose="020B0503020204020204" pitchFamily="34" charset="-122"/>
              </a:rPr>
              <a:t>一个系列的微控制器具有多种衍生产品</a:t>
            </a:r>
            <a:r>
              <a:rPr kumimoji="0" lang="en-US" altLang="zh-CN" sz="2400" smtClean="0">
                <a:solidFill>
                  <a:srgbClr val="0000CC"/>
                </a:solidFill>
                <a:latin typeface="微软雅黑" panose="020B0503020204020204" pitchFamily="34" charset="-122"/>
                <a:ea typeface="微软雅黑" panose="020B0503020204020204" pitchFamily="34" charset="-122"/>
              </a:rPr>
              <a:t>;</a:t>
            </a:r>
          </a:p>
          <a:p>
            <a:pPr lvl="1">
              <a:lnSpc>
                <a:spcPct val="90000"/>
              </a:lnSpc>
            </a:pPr>
            <a:r>
              <a:rPr kumimoji="0" lang="zh-CN" altLang="en-US" sz="2400" smtClean="0">
                <a:solidFill>
                  <a:srgbClr val="0000CC"/>
                </a:solidFill>
                <a:latin typeface="微软雅黑" panose="020B0503020204020204" pitchFamily="34" charset="-122"/>
                <a:ea typeface="微软雅黑" panose="020B0503020204020204" pitchFamily="34" charset="-122"/>
              </a:rPr>
              <a:t>单片化</a:t>
            </a:r>
            <a:r>
              <a:rPr kumimoji="0" lang="en-US" altLang="zh-CN" sz="2400" smtClean="0">
                <a:solidFill>
                  <a:srgbClr val="0000CC"/>
                </a:solidFill>
                <a:latin typeface="微软雅黑" panose="020B0503020204020204" pitchFamily="34" charset="-122"/>
                <a:ea typeface="微软雅黑" panose="020B0503020204020204" pitchFamily="34" charset="-122"/>
              </a:rPr>
              <a:t>,</a:t>
            </a:r>
            <a:r>
              <a:rPr kumimoji="0" lang="zh-CN" altLang="en-US" sz="2400" smtClean="0">
                <a:solidFill>
                  <a:srgbClr val="0000CC"/>
                </a:solidFill>
                <a:latin typeface="微软雅黑" panose="020B0503020204020204" pitchFamily="34" charset="-122"/>
                <a:ea typeface="微软雅黑" panose="020B0503020204020204" pitchFamily="34" charset="-122"/>
              </a:rPr>
              <a:t>体积大大减小</a:t>
            </a:r>
            <a:r>
              <a:rPr kumimoji="0" lang="en-US" altLang="zh-CN" sz="2400" smtClean="0">
                <a:solidFill>
                  <a:srgbClr val="0000CC"/>
                </a:solidFill>
                <a:latin typeface="微软雅黑" panose="020B0503020204020204" pitchFamily="34" charset="-122"/>
                <a:ea typeface="微软雅黑" panose="020B0503020204020204" pitchFamily="34" charset="-122"/>
              </a:rPr>
              <a:t>,</a:t>
            </a:r>
            <a:r>
              <a:rPr kumimoji="0" lang="zh-CN" altLang="en-US" sz="2400" smtClean="0">
                <a:solidFill>
                  <a:srgbClr val="0000CC"/>
                </a:solidFill>
                <a:latin typeface="微软雅黑" panose="020B0503020204020204" pitchFamily="34" charset="-122"/>
                <a:ea typeface="微软雅黑" panose="020B0503020204020204" pitchFamily="34" charset="-122"/>
              </a:rPr>
              <a:t>功耗和成本降低</a:t>
            </a:r>
            <a:r>
              <a:rPr kumimoji="0" lang="en-US" altLang="zh-CN" sz="2400" smtClean="0">
                <a:solidFill>
                  <a:srgbClr val="0000CC"/>
                </a:solidFill>
                <a:latin typeface="微软雅黑" panose="020B0503020204020204" pitchFamily="34" charset="-122"/>
                <a:ea typeface="微软雅黑" panose="020B0503020204020204" pitchFamily="34" charset="-122"/>
              </a:rPr>
              <a:t>,</a:t>
            </a:r>
            <a:r>
              <a:rPr kumimoji="0" lang="zh-CN" altLang="en-US" sz="2400" smtClean="0">
                <a:solidFill>
                  <a:srgbClr val="0000CC"/>
                </a:solidFill>
                <a:latin typeface="微软雅黑" panose="020B0503020204020204" pitchFamily="34" charset="-122"/>
                <a:ea typeface="微软雅黑" panose="020B0503020204020204" pitchFamily="34" charset="-122"/>
              </a:rPr>
              <a:t>可靠性提高</a:t>
            </a:r>
            <a:r>
              <a:rPr kumimoji="0" lang="en-US" altLang="zh-CN" sz="2400" smtClean="0">
                <a:solidFill>
                  <a:srgbClr val="0000CC"/>
                </a:solidFill>
                <a:latin typeface="微软雅黑" panose="020B0503020204020204" pitchFamily="34" charset="-122"/>
                <a:ea typeface="微软雅黑" panose="020B0503020204020204" pitchFamily="34" charset="-122"/>
              </a:rPr>
              <a:t>;</a:t>
            </a:r>
          </a:p>
          <a:p>
            <a:pPr lvl="1">
              <a:lnSpc>
                <a:spcPct val="90000"/>
              </a:lnSpc>
            </a:pPr>
            <a:r>
              <a:rPr kumimoji="0" lang="zh-CN" altLang="en-US" sz="2400" smtClean="0">
                <a:solidFill>
                  <a:srgbClr val="0000CC"/>
                </a:solidFill>
                <a:latin typeface="微软雅黑" panose="020B0503020204020204" pitchFamily="34" charset="-122"/>
                <a:ea typeface="微软雅黑" panose="020B0503020204020204" pitchFamily="34" charset="-122"/>
              </a:rPr>
              <a:t>是目前嵌入式工业的主流</a:t>
            </a:r>
            <a:r>
              <a:rPr kumimoji="0" lang="en-US" altLang="zh-CN" sz="2400" smtClean="0">
                <a:solidFill>
                  <a:srgbClr val="0000CC"/>
                </a:solidFill>
                <a:latin typeface="微软雅黑" panose="020B0503020204020204" pitchFamily="34" charset="-122"/>
                <a:ea typeface="微软雅黑" panose="020B0503020204020204" pitchFamily="34" charset="-122"/>
              </a:rPr>
              <a:t>,</a:t>
            </a:r>
            <a:r>
              <a:rPr kumimoji="0" lang="zh-CN" altLang="en-US" sz="2400" smtClean="0">
                <a:solidFill>
                  <a:srgbClr val="0000CC"/>
                </a:solidFill>
                <a:latin typeface="微软雅黑" panose="020B0503020204020204" pitchFamily="34" charset="-122"/>
                <a:ea typeface="微软雅黑" panose="020B0503020204020204" pitchFamily="34" charset="-122"/>
              </a:rPr>
              <a:t>约占嵌入式系统</a:t>
            </a:r>
            <a:r>
              <a:rPr kumimoji="0" lang="en-US" altLang="zh-CN" sz="2400" smtClean="0">
                <a:solidFill>
                  <a:srgbClr val="0000CC"/>
                </a:solidFill>
                <a:latin typeface="微软雅黑" panose="020B0503020204020204" pitchFamily="34" charset="-122"/>
                <a:ea typeface="微软雅黑" panose="020B0503020204020204" pitchFamily="34" charset="-122"/>
              </a:rPr>
              <a:t>70%</a:t>
            </a:r>
            <a:r>
              <a:rPr kumimoji="0" lang="zh-CN" altLang="en-US" sz="2400" smtClean="0">
                <a:solidFill>
                  <a:srgbClr val="0000CC"/>
                </a:solidFill>
                <a:latin typeface="微软雅黑" panose="020B0503020204020204" pitchFamily="34" charset="-122"/>
                <a:ea typeface="微软雅黑" panose="020B0503020204020204" pitchFamily="34" charset="-122"/>
              </a:rPr>
              <a:t>的份额</a:t>
            </a:r>
            <a:r>
              <a:rPr kumimoji="0" lang="en-US" altLang="zh-CN" sz="2400" smtClean="0">
                <a:solidFill>
                  <a:srgbClr val="0000CC"/>
                </a:solidFill>
                <a:latin typeface="微软雅黑" panose="020B0503020204020204" pitchFamily="34" charset="-122"/>
                <a:ea typeface="微软雅黑" panose="020B0503020204020204" pitchFamily="34" charset="-122"/>
              </a:rPr>
              <a:t>;</a:t>
            </a:r>
          </a:p>
          <a:p>
            <a:pPr lvl="1">
              <a:lnSpc>
                <a:spcPct val="90000"/>
              </a:lnSpc>
            </a:pPr>
            <a:r>
              <a:rPr kumimoji="0" lang="zh-CN" altLang="en-US" sz="2400" smtClean="0">
                <a:solidFill>
                  <a:srgbClr val="0000CC"/>
                </a:solidFill>
                <a:latin typeface="微软雅黑" panose="020B0503020204020204" pitchFamily="34" charset="-122"/>
                <a:ea typeface="微软雅黑" panose="020B0503020204020204" pitchFamily="34" charset="-122"/>
              </a:rPr>
              <a:t>多是</a:t>
            </a:r>
            <a:r>
              <a:rPr kumimoji="0" lang="en-US" altLang="zh-CN" sz="2400" smtClean="0">
                <a:solidFill>
                  <a:srgbClr val="0000CC"/>
                </a:solidFill>
                <a:latin typeface="微软雅黑" panose="020B0503020204020204" pitchFamily="34" charset="-122"/>
                <a:ea typeface="微软雅黑" panose="020B0503020204020204" pitchFamily="34" charset="-122"/>
              </a:rPr>
              <a:t>8</a:t>
            </a:r>
            <a:r>
              <a:rPr kumimoji="0" lang="zh-CN" altLang="en-US" sz="2400" smtClean="0">
                <a:solidFill>
                  <a:srgbClr val="0000CC"/>
                </a:solidFill>
                <a:latin typeface="微软雅黑" panose="020B0503020204020204" pitchFamily="34" charset="-122"/>
                <a:ea typeface="微软雅黑" panose="020B0503020204020204" pitchFamily="34" charset="-122"/>
              </a:rPr>
              <a:t>位和</a:t>
            </a:r>
            <a:r>
              <a:rPr kumimoji="0" lang="en-US" altLang="zh-CN" sz="2400" smtClean="0">
                <a:solidFill>
                  <a:srgbClr val="0000CC"/>
                </a:solidFill>
                <a:latin typeface="微软雅黑" panose="020B0503020204020204" pitchFamily="34" charset="-122"/>
                <a:ea typeface="微软雅黑" panose="020B0503020204020204" pitchFamily="34" charset="-122"/>
              </a:rPr>
              <a:t>16</a:t>
            </a:r>
            <a:r>
              <a:rPr kumimoji="0" lang="zh-CN" altLang="en-US" sz="2400" smtClean="0">
                <a:solidFill>
                  <a:srgbClr val="0000CC"/>
                </a:solidFill>
                <a:latin typeface="微软雅黑" panose="020B0503020204020204" pitchFamily="34" charset="-122"/>
                <a:ea typeface="微软雅黑" panose="020B0503020204020204" pitchFamily="34" charset="-122"/>
              </a:rPr>
              <a:t>位处理器</a:t>
            </a:r>
          </a:p>
          <a:p>
            <a:pPr eaLnBrk="1" hangingPunct="1">
              <a:lnSpc>
                <a:spcPct val="80000"/>
              </a:lnSpc>
            </a:pPr>
            <a:r>
              <a:rPr kumimoji="0" lang="zh-CN" altLang="en-US" sz="2800" smtClean="0">
                <a:latin typeface="微软雅黑" panose="020B0503020204020204" pitchFamily="34" charset="-122"/>
                <a:ea typeface="微软雅黑" panose="020B0503020204020204" pitchFamily="34" charset="-122"/>
              </a:rPr>
              <a:t>代表性的通用系列包括</a:t>
            </a:r>
            <a:r>
              <a:rPr kumimoji="0" lang="en-US" altLang="zh-CN" sz="2800" smtClean="0">
                <a:latin typeface="微软雅黑" panose="020B0503020204020204" pitchFamily="34" charset="-122"/>
                <a:ea typeface="微软雅黑" panose="020B0503020204020204" pitchFamily="34" charset="-122"/>
              </a:rPr>
              <a:t>8051</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P51XA</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MCS-251</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MCS-96/196/296</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C166/167</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MC68HC05/11/12/16</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68300</a:t>
            </a:r>
            <a:r>
              <a:rPr kumimoji="0" lang="zh-CN" altLang="en-US" sz="2800" smtClean="0">
                <a:latin typeface="微软雅黑" panose="020B0503020204020204" pitchFamily="34" charset="-122"/>
                <a:ea typeface="微软雅黑" panose="020B0503020204020204" pitchFamily="34" charset="-122"/>
              </a:rPr>
              <a:t>等。</a:t>
            </a:r>
          </a:p>
          <a:p>
            <a:pPr eaLnBrk="1" hangingPunct="1">
              <a:lnSpc>
                <a:spcPct val="80000"/>
              </a:lnSpc>
            </a:pPr>
            <a:r>
              <a:rPr kumimoji="0" lang="zh-CN" altLang="en-US" sz="2800" smtClean="0">
                <a:latin typeface="微软雅黑" panose="020B0503020204020204" pitchFamily="34" charset="-122"/>
                <a:ea typeface="微软雅黑" panose="020B0503020204020204" pitchFamily="34" charset="-122"/>
              </a:rPr>
              <a:t>另外还有许多半通用系列如：支持</a:t>
            </a:r>
            <a:r>
              <a:rPr kumimoji="0" lang="en-US" altLang="zh-CN" sz="2800" smtClean="0">
                <a:latin typeface="微软雅黑" panose="020B0503020204020204" pitchFamily="34" charset="-122"/>
                <a:ea typeface="微软雅黑" panose="020B0503020204020204" pitchFamily="34" charset="-122"/>
              </a:rPr>
              <a:t>USB</a:t>
            </a:r>
            <a:r>
              <a:rPr kumimoji="0" lang="zh-CN" altLang="en-US" sz="2800" smtClean="0">
                <a:latin typeface="微软雅黑" panose="020B0503020204020204" pitchFamily="34" charset="-122"/>
                <a:ea typeface="微软雅黑" panose="020B0503020204020204" pitchFamily="34" charset="-122"/>
              </a:rPr>
              <a:t>接口的</a:t>
            </a:r>
            <a:r>
              <a:rPr kumimoji="0" lang="en-US" altLang="zh-CN" sz="2800" smtClean="0">
                <a:latin typeface="微软雅黑" panose="020B0503020204020204" pitchFamily="34" charset="-122"/>
                <a:ea typeface="微软雅黑" panose="020B0503020204020204" pitchFamily="34" charset="-122"/>
              </a:rPr>
              <a:t>MCU 8XC930/931</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C540</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C541</a:t>
            </a:r>
            <a:r>
              <a:rPr kumimoji="0" lang="zh-CN" altLang="en-US" sz="2800" smtClean="0">
                <a:latin typeface="微软雅黑" panose="020B0503020204020204" pitchFamily="34" charset="-122"/>
                <a:ea typeface="微软雅黑" panose="020B0503020204020204" pitchFamily="34" charset="-122"/>
              </a:rPr>
              <a:t>；支持</a:t>
            </a:r>
            <a:r>
              <a:rPr kumimoji="0" lang="en-US" altLang="zh-CN" sz="2800" smtClean="0">
                <a:latin typeface="微软雅黑" panose="020B0503020204020204" pitchFamily="34" charset="-122"/>
                <a:ea typeface="微软雅黑" panose="020B0503020204020204" pitchFamily="34" charset="-122"/>
              </a:rPr>
              <a:t>I</a:t>
            </a:r>
            <a:r>
              <a:rPr kumimoji="0" lang="en-US" altLang="zh-CN" sz="2800" baseline="30000" smtClean="0">
                <a:latin typeface="微软雅黑" panose="020B0503020204020204" pitchFamily="34" charset="-122"/>
                <a:ea typeface="微软雅黑" panose="020B0503020204020204" pitchFamily="34" charset="-122"/>
              </a:rPr>
              <a:t>2</a:t>
            </a:r>
            <a:r>
              <a:rPr kumimoji="0" lang="en-US" altLang="zh-CN" sz="2800" smtClean="0">
                <a:latin typeface="微软雅黑" panose="020B0503020204020204" pitchFamily="34" charset="-122"/>
                <a:ea typeface="微软雅黑" panose="020B0503020204020204" pitchFamily="34" charset="-122"/>
              </a:rPr>
              <a:t>C</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CAN-Bus</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LCD</a:t>
            </a:r>
            <a:r>
              <a:rPr kumimoji="0" lang="zh-CN" altLang="en-US" sz="2800" smtClean="0">
                <a:latin typeface="微软雅黑" panose="020B0503020204020204" pitchFamily="34" charset="-122"/>
                <a:ea typeface="微软雅黑" panose="020B0503020204020204" pitchFamily="34" charset="-122"/>
              </a:rPr>
              <a:t>及众多专用</a:t>
            </a:r>
            <a:r>
              <a:rPr kumimoji="0" lang="en-US" altLang="zh-CN" sz="2800" smtClean="0">
                <a:latin typeface="微软雅黑" panose="020B0503020204020204" pitchFamily="34" charset="-122"/>
                <a:ea typeface="微软雅黑" panose="020B0503020204020204" pitchFamily="34" charset="-122"/>
              </a:rPr>
              <a:t>MCU</a:t>
            </a:r>
            <a:r>
              <a:rPr kumimoji="0" lang="zh-CN" altLang="en-US" sz="2800" smtClean="0">
                <a:latin typeface="微软雅黑" panose="020B0503020204020204" pitchFamily="34" charset="-122"/>
                <a:ea typeface="微软雅黑" panose="020B0503020204020204" pitchFamily="34" charset="-122"/>
              </a:rPr>
              <a:t>和兼容系列。目前</a:t>
            </a:r>
            <a:r>
              <a:rPr kumimoji="0" lang="en-US" altLang="zh-CN" sz="2800" smtClean="0">
                <a:latin typeface="微软雅黑" panose="020B0503020204020204" pitchFamily="34" charset="-122"/>
                <a:ea typeface="微软雅黑" panose="020B0503020204020204" pitchFamily="34" charset="-122"/>
              </a:rPr>
              <a:t>MCU</a:t>
            </a:r>
            <a:r>
              <a:rPr kumimoji="0" lang="zh-CN" altLang="en-US" sz="2800" smtClean="0">
                <a:latin typeface="微软雅黑" panose="020B0503020204020204" pitchFamily="34" charset="-122"/>
                <a:ea typeface="微软雅黑" panose="020B0503020204020204" pitchFamily="34" charset="-122"/>
              </a:rPr>
              <a:t>占嵌入式系统约</a:t>
            </a:r>
            <a:r>
              <a:rPr kumimoji="0" lang="en-US" altLang="zh-CN" sz="2800" smtClean="0">
                <a:latin typeface="微软雅黑" panose="020B0503020204020204" pitchFamily="34" charset="-122"/>
                <a:ea typeface="微软雅黑" panose="020B0503020204020204" pitchFamily="34" charset="-122"/>
              </a:rPr>
              <a:t>70</a:t>
            </a:r>
            <a:r>
              <a:rPr kumimoji="0" lang="zh-CN" altLang="en-US" sz="2800" smtClean="0">
                <a:latin typeface="微软雅黑" panose="020B0503020204020204" pitchFamily="34" charset="-122"/>
                <a:ea typeface="微软雅黑" panose="020B0503020204020204" pitchFamily="34" charset="-122"/>
              </a:rPr>
              <a:t>％的市场份额。</a:t>
            </a:r>
          </a:p>
        </p:txBody>
      </p:sp>
    </p:spTree>
  </p:cSld>
  <p:clrMapOvr>
    <a:masterClrMapping/>
  </p:clrMapOvr>
  <p:transition spd="med">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4"/>
          <p:cNvSpPr>
            <a:spLocks noGrp="1" noChangeArrowheads="1"/>
          </p:cNvSpPr>
          <p:nvPr>
            <p:ph type="title"/>
          </p:nvPr>
        </p:nvSpPr>
        <p:spPr>
          <a:xfrm>
            <a:off x="219075" y="101600"/>
            <a:ext cx="8724900" cy="942975"/>
          </a:xfrm>
        </p:spPr>
        <p:txBody>
          <a:bodyPr lIns="82550" tIns="41275" rIns="82550" bIns="41275" anchor="t"/>
          <a:lstStyle/>
          <a:p>
            <a:pPr eaLnBrk="1" hangingPunct="1"/>
            <a:r>
              <a:rPr kumimoji="0" lang="zh-CN" altLang="en-US" smtClean="0"/>
              <a:t>嵌入式微控制器</a:t>
            </a:r>
          </a:p>
        </p:txBody>
      </p:sp>
      <p:sp>
        <p:nvSpPr>
          <p:cNvPr id="98307" name="Rectangle 2"/>
          <p:cNvSpPr>
            <a:spLocks noGrp="1" noChangeArrowheads="1"/>
          </p:cNvSpPr>
          <p:nvPr>
            <p:ph type="body" sz="half" idx="1"/>
          </p:nvPr>
        </p:nvSpPr>
        <p:spPr>
          <a:xfrm>
            <a:off x="312738" y="1204913"/>
            <a:ext cx="8631237" cy="4927600"/>
          </a:xfrm>
        </p:spPr>
        <p:txBody>
          <a:bodyPr lIns="82550" tIns="41275" rIns="82550" bIns="41275"/>
          <a:lstStyle/>
          <a:p>
            <a:pPr eaLnBrk="1" hangingPunct="1">
              <a:lnSpc>
                <a:spcPct val="90000"/>
              </a:lnSpc>
            </a:pPr>
            <a:r>
              <a:rPr kumimoji="0" lang="zh-CN" altLang="en-US" sz="2400" smtClean="0">
                <a:latin typeface="微软雅黑" panose="020B0503020204020204" pitchFamily="34" charset="-122"/>
                <a:ea typeface="微软雅黑" panose="020B0503020204020204" pitchFamily="34" charset="-122"/>
              </a:rPr>
              <a:t>微控制器的最大特点是</a:t>
            </a:r>
            <a:r>
              <a:rPr kumimoji="0" lang="zh-CN" altLang="en-US" sz="2400" b="1" smtClean="0">
                <a:latin typeface="微软雅黑" panose="020B0503020204020204" pitchFamily="34" charset="-122"/>
                <a:ea typeface="微软雅黑" panose="020B0503020204020204" pitchFamily="34" charset="-122"/>
              </a:rPr>
              <a:t>单片化</a:t>
            </a:r>
            <a:r>
              <a:rPr kumimoji="0" lang="zh-CN" altLang="en-US" sz="2400" smtClean="0">
                <a:latin typeface="微软雅黑" panose="020B0503020204020204" pitchFamily="34" charset="-122"/>
                <a:ea typeface="微软雅黑" panose="020B0503020204020204" pitchFamily="34" charset="-122"/>
              </a:rPr>
              <a:t>，体积大大减小，从而使功耗和成本下降、可靠性提高。</a:t>
            </a:r>
          </a:p>
          <a:p>
            <a:pPr eaLnBrk="1" hangingPunct="1">
              <a:lnSpc>
                <a:spcPct val="90000"/>
              </a:lnSpc>
            </a:pPr>
            <a:r>
              <a:rPr kumimoji="0" lang="zh-CN" altLang="en-US" sz="2400" smtClean="0">
                <a:latin typeface="微软雅黑" panose="020B0503020204020204" pitchFamily="34" charset="-122"/>
                <a:ea typeface="微软雅黑" panose="020B0503020204020204" pitchFamily="34" charset="-122"/>
              </a:rPr>
              <a:t>微控制器是目前嵌入式系统工业的</a:t>
            </a:r>
            <a:r>
              <a:rPr kumimoji="0" lang="zh-CN" altLang="en-US" sz="2400" b="1" smtClean="0">
                <a:latin typeface="微软雅黑" panose="020B0503020204020204" pitchFamily="34" charset="-122"/>
                <a:ea typeface="微软雅黑" panose="020B0503020204020204" pitchFamily="34" charset="-122"/>
              </a:rPr>
              <a:t>主流</a:t>
            </a:r>
            <a:r>
              <a:rPr kumimoji="0" lang="zh-CN" altLang="en-US" sz="2400" smtClean="0">
                <a:latin typeface="微软雅黑" panose="020B0503020204020204" pitchFamily="34" charset="-122"/>
                <a:ea typeface="微软雅黑" panose="020B0503020204020204" pitchFamily="34" charset="-122"/>
              </a:rPr>
              <a:t>。微控制器的片上</a:t>
            </a:r>
            <a:r>
              <a:rPr kumimoji="0" lang="zh-CN" altLang="en-US" sz="2400" b="1" smtClean="0">
                <a:latin typeface="微软雅黑" panose="020B0503020204020204" pitchFamily="34" charset="-122"/>
                <a:ea typeface="微软雅黑" panose="020B0503020204020204" pitchFamily="34" charset="-122"/>
              </a:rPr>
              <a:t>外设</a:t>
            </a:r>
            <a:r>
              <a:rPr kumimoji="0" lang="zh-CN" altLang="en-US" sz="2400" smtClean="0">
                <a:latin typeface="微软雅黑" panose="020B0503020204020204" pitchFamily="34" charset="-122"/>
                <a:ea typeface="微软雅黑" panose="020B0503020204020204" pitchFamily="34" charset="-122"/>
              </a:rPr>
              <a:t>资源一般比较</a:t>
            </a:r>
            <a:r>
              <a:rPr kumimoji="0" lang="zh-CN" altLang="en-US" sz="2400" b="1" smtClean="0">
                <a:latin typeface="微软雅黑" panose="020B0503020204020204" pitchFamily="34" charset="-122"/>
                <a:ea typeface="微软雅黑" panose="020B0503020204020204" pitchFamily="34" charset="-122"/>
              </a:rPr>
              <a:t>丰富</a:t>
            </a:r>
            <a:r>
              <a:rPr kumimoji="0" lang="zh-CN" altLang="en-US" sz="2400" smtClean="0">
                <a:latin typeface="微软雅黑" panose="020B0503020204020204" pitchFamily="34" charset="-122"/>
                <a:ea typeface="微软雅黑" panose="020B0503020204020204" pitchFamily="34" charset="-122"/>
              </a:rPr>
              <a:t>，适合于控制，因此称为微控制器。</a:t>
            </a:r>
          </a:p>
        </p:txBody>
      </p:sp>
      <p:graphicFrame>
        <p:nvGraphicFramePr>
          <p:cNvPr id="98308" name="Object 5"/>
          <p:cNvGraphicFramePr>
            <a:graphicFrameLocks noGrp="1" noChangeAspect="1"/>
          </p:cNvGraphicFramePr>
          <p:nvPr>
            <p:ph sz="half" idx="2"/>
          </p:nvPr>
        </p:nvGraphicFramePr>
        <p:xfrm>
          <a:off x="3721100" y="3270250"/>
          <a:ext cx="4738688" cy="3051175"/>
        </p:xfrm>
        <a:graphic>
          <a:graphicData uri="http://schemas.openxmlformats.org/presentationml/2006/ole">
            <mc:AlternateContent xmlns:mc="http://schemas.openxmlformats.org/markup-compatibility/2006">
              <mc:Choice xmlns:v="urn:schemas-microsoft-com:vml" Requires="v">
                <p:oleObj spid="_x0000_s98310" name="位图图像" r:id="rId4" imgW="4734586" imgH="3048426" progId="PBrush">
                  <p:embed/>
                </p:oleObj>
              </mc:Choice>
              <mc:Fallback>
                <p:oleObj name="位图图像" r:id="rId4" imgW="4734586" imgH="3048426" progId="PBrush">
                  <p:embed/>
                  <p:pic>
                    <p:nvPicPr>
                      <p:cNvPr id="0" name="Object 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1100" y="3270250"/>
                        <a:ext cx="4738688" cy="305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830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075" y="3684588"/>
            <a:ext cx="3502025" cy="210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0" y="127000"/>
            <a:ext cx="9144000" cy="812800"/>
          </a:xfrm>
        </p:spPr>
        <p:txBody>
          <a:bodyPr/>
          <a:lstStyle/>
          <a:p>
            <a:pPr eaLnBrk="1" hangingPunct="1"/>
            <a:r>
              <a:rPr kumimoji="0" lang="zh-CN" altLang="en-US" sz="4000" smtClean="0"/>
              <a:t>需要的基础知识</a:t>
            </a:r>
          </a:p>
        </p:txBody>
      </p:sp>
      <p:sp>
        <p:nvSpPr>
          <p:cNvPr id="30723" name="Rectangle 3"/>
          <p:cNvSpPr>
            <a:spLocks noGrp="1" noChangeArrowheads="1"/>
          </p:cNvSpPr>
          <p:nvPr>
            <p:ph idx="1"/>
          </p:nvPr>
        </p:nvSpPr>
        <p:spPr>
          <a:xfrm>
            <a:off x="541338" y="1204913"/>
            <a:ext cx="8264525" cy="4713287"/>
          </a:xfrm>
        </p:spPr>
        <p:txBody>
          <a:bodyPr/>
          <a:lstStyle/>
          <a:p>
            <a:pPr eaLnBrk="1" hangingPunct="1"/>
            <a:r>
              <a:rPr kumimoji="0" lang="zh-CN" altLang="en-US" sz="3600" smtClean="0"/>
              <a:t>先导课程</a:t>
            </a:r>
          </a:p>
          <a:p>
            <a:pPr lvl="1" eaLnBrk="1" hangingPunct="1">
              <a:buFont typeface="Wingdings" panose="05000000000000000000" pitchFamily="2" charset="2"/>
              <a:buNone/>
            </a:pPr>
            <a:r>
              <a:rPr kumimoji="0" lang="zh-CN" altLang="en-US" sz="3200" smtClean="0"/>
              <a:t>操作系统</a:t>
            </a:r>
          </a:p>
          <a:p>
            <a:pPr lvl="1" eaLnBrk="1" hangingPunct="1">
              <a:buFont typeface="Wingdings" panose="05000000000000000000" pitchFamily="2" charset="2"/>
              <a:buNone/>
            </a:pPr>
            <a:r>
              <a:rPr kumimoji="0" lang="zh-CN" altLang="en-US" sz="3200" smtClean="0"/>
              <a:t>微机原理</a:t>
            </a:r>
          </a:p>
          <a:p>
            <a:pPr lvl="1" eaLnBrk="1" hangingPunct="1">
              <a:buFont typeface="Wingdings" panose="05000000000000000000" pitchFamily="2" charset="2"/>
              <a:buNone/>
            </a:pPr>
            <a:r>
              <a:rPr kumimoji="0" lang="en-US" altLang="zh-CN" sz="3200" smtClean="0"/>
              <a:t>C</a:t>
            </a:r>
            <a:r>
              <a:rPr kumimoji="0" lang="zh-CN" altLang="en-US" sz="3200" smtClean="0"/>
              <a:t>语言</a:t>
            </a:r>
          </a:p>
        </p:txBody>
      </p:sp>
    </p:spTree>
  </p:cSld>
  <p:clrMapOvr>
    <a:masterClrMapping/>
  </p:clrMapOvr>
  <p:transition spd="med">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0" y="274638"/>
            <a:ext cx="9144000" cy="709612"/>
          </a:xfrm>
        </p:spPr>
        <p:txBody>
          <a:bodyPr/>
          <a:lstStyle/>
          <a:p>
            <a:r>
              <a:rPr kumimoji="0" lang="zh-CN" altLang="en-US" smtClean="0"/>
              <a:t>嵌入式微处理器</a:t>
            </a:r>
          </a:p>
        </p:txBody>
      </p:sp>
      <p:sp>
        <p:nvSpPr>
          <p:cNvPr id="100355" name="Rectangle 3"/>
          <p:cNvSpPr>
            <a:spLocks noGrp="1" noChangeArrowheads="1"/>
          </p:cNvSpPr>
          <p:nvPr>
            <p:ph type="body" idx="1"/>
          </p:nvPr>
        </p:nvSpPr>
        <p:spPr>
          <a:xfrm>
            <a:off x="360363" y="1022350"/>
            <a:ext cx="8516937" cy="5516563"/>
          </a:xfrm>
        </p:spPr>
        <p:txBody>
          <a:bodyPr/>
          <a:lstStyle/>
          <a:p>
            <a:pPr>
              <a:lnSpc>
                <a:spcPct val="80000"/>
              </a:lnSpc>
              <a:buFont typeface="Wingdings" panose="05000000000000000000" pitchFamily="2" charset="2"/>
              <a:buNone/>
            </a:pPr>
            <a:r>
              <a:rPr kumimoji="0" lang="zh-CN" altLang="en-US" smtClean="0">
                <a:solidFill>
                  <a:srgbClr val="0000CC"/>
                </a:solidFill>
                <a:latin typeface="微软雅黑" panose="020B0503020204020204" pitchFamily="34" charset="-122"/>
                <a:ea typeface="微软雅黑" panose="020B0503020204020204" pitchFamily="34" charset="-122"/>
              </a:rPr>
              <a:t>特点</a:t>
            </a:r>
            <a:r>
              <a:rPr kumimoji="0" lang="en-US" altLang="zh-CN" smtClean="0">
                <a:solidFill>
                  <a:srgbClr val="0000CC"/>
                </a:solidFill>
                <a:latin typeface="微软雅黑" panose="020B0503020204020204" pitchFamily="34" charset="-122"/>
                <a:ea typeface="微软雅黑" panose="020B0503020204020204" pitchFamily="34" charset="-122"/>
              </a:rPr>
              <a:t>:</a:t>
            </a:r>
          </a:p>
          <a:p>
            <a:pPr>
              <a:lnSpc>
                <a:spcPct val="80000"/>
              </a:lnSpc>
            </a:pPr>
            <a:r>
              <a:rPr kumimoji="0" lang="zh-CN" altLang="en-US" smtClean="0">
                <a:solidFill>
                  <a:srgbClr val="0000CC"/>
                </a:solidFill>
                <a:latin typeface="微软雅黑" panose="020B0503020204020204" pitchFamily="34" charset="-122"/>
                <a:ea typeface="微软雅黑" panose="020B0503020204020204" pitchFamily="34" charset="-122"/>
              </a:rPr>
              <a:t>功能和通用计算机系统微处理器基本一样</a:t>
            </a:r>
            <a:r>
              <a:rPr kumimoji="0" lang="en-US" altLang="zh-CN" smtClean="0">
                <a:solidFill>
                  <a:srgbClr val="0000CC"/>
                </a:solidFill>
                <a:latin typeface="微软雅黑" panose="020B0503020204020204" pitchFamily="34" charset="-122"/>
                <a:ea typeface="微软雅黑" panose="020B0503020204020204" pitchFamily="34" charset="-122"/>
              </a:rPr>
              <a:t>,</a:t>
            </a:r>
            <a:r>
              <a:rPr kumimoji="0" lang="zh-CN" altLang="en-US" smtClean="0">
                <a:solidFill>
                  <a:srgbClr val="0000CC"/>
                </a:solidFill>
                <a:latin typeface="微软雅黑" panose="020B0503020204020204" pitchFamily="34" charset="-122"/>
                <a:ea typeface="微软雅黑" panose="020B0503020204020204" pitchFamily="34" charset="-122"/>
              </a:rPr>
              <a:t>是具有</a:t>
            </a:r>
            <a:r>
              <a:rPr kumimoji="0" lang="en-US" altLang="zh-CN" smtClean="0">
                <a:solidFill>
                  <a:srgbClr val="0000CC"/>
                </a:solidFill>
                <a:latin typeface="微软雅黑" panose="020B0503020204020204" pitchFamily="34" charset="-122"/>
                <a:ea typeface="微软雅黑" panose="020B0503020204020204" pitchFamily="34" charset="-122"/>
              </a:rPr>
              <a:t>32</a:t>
            </a:r>
            <a:r>
              <a:rPr kumimoji="0" lang="zh-CN" altLang="en-US" smtClean="0">
                <a:solidFill>
                  <a:srgbClr val="0000CC"/>
                </a:solidFill>
                <a:latin typeface="微软雅黑" panose="020B0503020204020204" pitchFamily="34" charset="-122"/>
                <a:ea typeface="微软雅黑" panose="020B0503020204020204" pitchFamily="34" charset="-122"/>
              </a:rPr>
              <a:t>位以上的处理器</a:t>
            </a:r>
            <a:r>
              <a:rPr kumimoji="0" lang="en-US" altLang="zh-CN" smtClean="0">
                <a:solidFill>
                  <a:srgbClr val="0000CC"/>
                </a:solidFill>
                <a:latin typeface="微软雅黑" panose="020B0503020204020204" pitchFamily="34" charset="-122"/>
                <a:ea typeface="微软雅黑" panose="020B0503020204020204" pitchFamily="34" charset="-122"/>
              </a:rPr>
              <a:t>,</a:t>
            </a:r>
            <a:r>
              <a:rPr kumimoji="0" lang="zh-CN" altLang="en-US" smtClean="0">
                <a:solidFill>
                  <a:srgbClr val="0000CC"/>
                </a:solidFill>
                <a:latin typeface="微软雅黑" panose="020B0503020204020204" pitchFamily="34" charset="-122"/>
                <a:ea typeface="微软雅黑" panose="020B0503020204020204" pitchFamily="34" charset="-122"/>
              </a:rPr>
              <a:t>具有较高的性能。</a:t>
            </a:r>
            <a:endParaRPr kumimoji="0" lang="en-US" altLang="zh-CN" smtClean="0">
              <a:solidFill>
                <a:srgbClr val="0000CC"/>
              </a:solidFill>
              <a:latin typeface="微软雅黑" panose="020B0503020204020204" pitchFamily="34" charset="-122"/>
              <a:ea typeface="微软雅黑" panose="020B0503020204020204" pitchFamily="34" charset="-122"/>
            </a:endParaRPr>
          </a:p>
          <a:p>
            <a:pPr>
              <a:lnSpc>
                <a:spcPct val="80000"/>
              </a:lnSpc>
            </a:pPr>
            <a:r>
              <a:rPr kumimoji="0" lang="zh-CN" altLang="en-US" smtClean="0">
                <a:solidFill>
                  <a:srgbClr val="0000CC"/>
                </a:solidFill>
                <a:latin typeface="微软雅黑" panose="020B0503020204020204" pitchFamily="34" charset="-122"/>
                <a:ea typeface="微软雅黑" panose="020B0503020204020204" pitchFamily="34" charset="-122"/>
              </a:rPr>
              <a:t>具有体积小</a:t>
            </a:r>
            <a:r>
              <a:rPr kumimoji="0" lang="en-US" altLang="zh-CN" smtClean="0">
                <a:solidFill>
                  <a:srgbClr val="0000CC"/>
                </a:solidFill>
                <a:latin typeface="微软雅黑" panose="020B0503020204020204" pitchFamily="34" charset="-122"/>
                <a:ea typeface="微软雅黑" panose="020B0503020204020204" pitchFamily="34" charset="-122"/>
              </a:rPr>
              <a:t>,</a:t>
            </a:r>
            <a:r>
              <a:rPr kumimoji="0" lang="zh-CN" altLang="en-US" smtClean="0">
                <a:solidFill>
                  <a:srgbClr val="0000CC"/>
                </a:solidFill>
                <a:latin typeface="微软雅黑" panose="020B0503020204020204" pitchFamily="34" charset="-122"/>
                <a:ea typeface="微软雅黑" panose="020B0503020204020204" pitchFamily="34" charset="-122"/>
              </a:rPr>
              <a:t>功耗少</a:t>
            </a:r>
            <a:r>
              <a:rPr kumimoji="0" lang="en-US" altLang="zh-CN" smtClean="0">
                <a:solidFill>
                  <a:srgbClr val="0000CC"/>
                </a:solidFill>
                <a:latin typeface="微软雅黑" panose="020B0503020204020204" pitchFamily="34" charset="-122"/>
                <a:ea typeface="微软雅黑" panose="020B0503020204020204" pitchFamily="34" charset="-122"/>
              </a:rPr>
              <a:t>,</a:t>
            </a:r>
            <a:r>
              <a:rPr kumimoji="0" lang="zh-CN" altLang="en-US" smtClean="0">
                <a:solidFill>
                  <a:srgbClr val="0000CC"/>
                </a:solidFill>
                <a:latin typeface="微软雅黑" panose="020B0503020204020204" pitchFamily="34" charset="-122"/>
                <a:ea typeface="微软雅黑" panose="020B0503020204020204" pitchFamily="34" charset="-122"/>
              </a:rPr>
              <a:t>成本低</a:t>
            </a:r>
            <a:r>
              <a:rPr kumimoji="0" lang="en-US" altLang="zh-CN" smtClean="0">
                <a:solidFill>
                  <a:srgbClr val="0000CC"/>
                </a:solidFill>
                <a:latin typeface="微软雅黑" panose="020B0503020204020204" pitchFamily="34" charset="-122"/>
                <a:ea typeface="微软雅黑" panose="020B0503020204020204" pitchFamily="34" charset="-122"/>
              </a:rPr>
              <a:t>,</a:t>
            </a:r>
            <a:r>
              <a:rPr kumimoji="0" lang="zh-CN" altLang="en-US" smtClean="0">
                <a:solidFill>
                  <a:srgbClr val="0000CC"/>
                </a:solidFill>
                <a:latin typeface="微软雅黑" panose="020B0503020204020204" pitchFamily="34" charset="-122"/>
                <a:ea typeface="微软雅黑" panose="020B0503020204020204" pitchFamily="34" charset="-122"/>
              </a:rPr>
              <a:t>可靠性高的特点。</a:t>
            </a:r>
          </a:p>
          <a:p>
            <a:pPr>
              <a:lnSpc>
                <a:spcPct val="80000"/>
              </a:lnSpc>
            </a:pPr>
            <a:r>
              <a:rPr kumimoji="0" lang="zh-CN" altLang="en-US" smtClean="0">
                <a:solidFill>
                  <a:srgbClr val="0000CC"/>
                </a:solidFill>
                <a:latin typeface="微软雅黑" panose="020B0503020204020204" pitchFamily="34" charset="-122"/>
                <a:ea typeface="微软雅黑" panose="020B0503020204020204" pitchFamily="34" charset="-122"/>
              </a:rPr>
              <a:t>在工作温度、抗电磁干扰、可靠性等方面进行了增强。可提供工业级应用。</a:t>
            </a:r>
            <a:endParaRPr kumimoji="0" lang="en-US" altLang="zh-CN" smtClean="0">
              <a:solidFill>
                <a:srgbClr val="0000CC"/>
              </a:solidFill>
              <a:latin typeface="微软雅黑" panose="020B0503020204020204" pitchFamily="34" charset="-122"/>
              <a:ea typeface="微软雅黑" panose="020B0503020204020204" pitchFamily="34" charset="-122"/>
            </a:endParaRPr>
          </a:p>
          <a:p>
            <a:pPr>
              <a:lnSpc>
                <a:spcPct val="80000"/>
              </a:lnSpc>
              <a:buFont typeface="Wingdings" panose="05000000000000000000" pitchFamily="2" charset="2"/>
              <a:buNone/>
            </a:pPr>
            <a:r>
              <a:rPr kumimoji="0" lang="zh-CN" altLang="en-US" smtClean="0">
                <a:solidFill>
                  <a:srgbClr val="0000CC"/>
                </a:solidFill>
                <a:latin typeface="微软雅黑" panose="020B0503020204020204" pitchFamily="34" charset="-122"/>
                <a:ea typeface="微软雅黑" panose="020B0503020204020204" pitchFamily="34" charset="-122"/>
              </a:rPr>
              <a:t>流行的嵌入式微处理器</a:t>
            </a:r>
            <a:r>
              <a:rPr kumimoji="0" lang="en-US" altLang="zh-CN" smtClean="0">
                <a:solidFill>
                  <a:srgbClr val="0000CC"/>
                </a:solidFill>
                <a:latin typeface="微软雅黑" panose="020B0503020204020204" pitchFamily="34" charset="-122"/>
                <a:ea typeface="微软雅黑" panose="020B0503020204020204" pitchFamily="34" charset="-122"/>
              </a:rPr>
              <a:t>:</a:t>
            </a:r>
            <a:endParaRPr kumimoji="0" lang="zh-CN" altLang="en-US" smtClean="0">
              <a:solidFill>
                <a:srgbClr val="0000CC"/>
              </a:solidFill>
              <a:latin typeface="微软雅黑" panose="020B0503020204020204" pitchFamily="34" charset="-122"/>
              <a:ea typeface="微软雅黑" panose="020B0503020204020204" pitchFamily="34" charset="-122"/>
            </a:endParaRPr>
          </a:p>
          <a:p>
            <a:pPr lvl="1">
              <a:lnSpc>
                <a:spcPct val="80000"/>
              </a:lnSpc>
            </a:pPr>
            <a:r>
              <a:rPr kumimoji="0" lang="en-US" altLang="zh-CN" smtClean="0">
                <a:solidFill>
                  <a:srgbClr val="0000CC"/>
                </a:solidFill>
                <a:latin typeface="微软雅黑" panose="020B0503020204020204" pitchFamily="34" charset="-122"/>
                <a:ea typeface="微软雅黑" panose="020B0503020204020204" pitchFamily="34" charset="-122"/>
              </a:rPr>
              <a:t>ARM/Strong (ARM</a:t>
            </a:r>
            <a:r>
              <a:rPr kumimoji="0" lang="zh-CN" altLang="en-US" smtClean="0">
                <a:solidFill>
                  <a:srgbClr val="0000CC"/>
                </a:solidFill>
                <a:latin typeface="微软雅黑" panose="020B0503020204020204" pitchFamily="34" charset="-122"/>
                <a:ea typeface="微软雅黑" panose="020B0503020204020204" pitchFamily="34" charset="-122"/>
              </a:rPr>
              <a:t>公司</a:t>
            </a:r>
            <a:r>
              <a:rPr kumimoji="0" lang="en-US" altLang="zh-CN" smtClean="0">
                <a:solidFill>
                  <a:srgbClr val="0000CC"/>
                </a:solidFill>
                <a:latin typeface="微软雅黑" panose="020B0503020204020204" pitchFamily="34" charset="-122"/>
                <a:ea typeface="微软雅黑" panose="020B0503020204020204" pitchFamily="34" charset="-122"/>
              </a:rPr>
              <a:t>)</a:t>
            </a:r>
            <a:endParaRPr kumimoji="0" lang="zh-CN" altLang="en-US" smtClean="0">
              <a:solidFill>
                <a:srgbClr val="0000CC"/>
              </a:solidFill>
              <a:latin typeface="微软雅黑" panose="020B0503020204020204" pitchFamily="34" charset="-122"/>
              <a:ea typeface="微软雅黑" panose="020B0503020204020204" pitchFamily="34" charset="-122"/>
            </a:endParaRPr>
          </a:p>
          <a:p>
            <a:pPr lvl="1">
              <a:lnSpc>
                <a:spcPct val="80000"/>
              </a:lnSpc>
            </a:pPr>
            <a:r>
              <a:rPr kumimoji="0" lang="en-US" altLang="zh-CN" smtClean="0">
                <a:solidFill>
                  <a:srgbClr val="0000CC"/>
                </a:solidFill>
                <a:latin typeface="微软雅黑" panose="020B0503020204020204" pitchFamily="34" charset="-122"/>
                <a:ea typeface="微软雅黑" panose="020B0503020204020204" pitchFamily="34" charset="-122"/>
              </a:rPr>
              <a:t>PowerPC (MOTOROL</a:t>
            </a:r>
            <a:r>
              <a:rPr kumimoji="0" lang="zh-CN" altLang="en-US" smtClean="0">
                <a:solidFill>
                  <a:srgbClr val="0000CC"/>
                </a:solidFill>
                <a:latin typeface="微软雅黑" panose="020B0503020204020204" pitchFamily="34" charset="-122"/>
                <a:ea typeface="微软雅黑" panose="020B0503020204020204" pitchFamily="34" charset="-122"/>
              </a:rPr>
              <a:t>公司</a:t>
            </a:r>
            <a:r>
              <a:rPr kumimoji="0" lang="en-US" altLang="zh-CN" smtClean="0">
                <a:solidFill>
                  <a:srgbClr val="0000CC"/>
                </a:solidFill>
                <a:latin typeface="微软雅黑" panose="020B0503020204020204" pitchFamily="34" charset="-122"/>
                <a:ea typeface="微软雅黑" panose="020B0503020204020204" pitchFamily="34" charset="-122"/>
              </a:rPr>
              <a:t>)</a:t>
            </a:r>
            <a:endParaRPr kumimoji="0" lang="zh-CN" altLang="en-US" smtClean="0">
              <a:solidFill>
                <a:srgbClr val="0000CC"/>
              </a:solidFill>
              <a:latin typeface="微软雅黑" panose="020B0503020204020204" pitchFamily="34" charset="-122"/>
              <a:ea typeface="微软雅黑" panose="020B0503020204020204" pitchFamily="34" charset="-122"/>
            </a:endParaRPr>
          </a:p>
          <a:p>
            <a:pPr lvl="1">
              <a:lnSpc>
                <a:spcPct val="80000"/>
              </a:lnSpc>
            </a:pPr>
            <a:r>
              <a:rPr kumimoji="0" lang="en-US" altLang="zh-CN" smtClean="0">
                <a:solidFill>
                  <a:srgbClr val="0000CC"/>
                </a:solidFill>
                <a:latin typeface="微软雅黑" panose="020B0503020204020204" pitchFamily="34" charset="-122"/>
                <a:ea typeface="微软雅黑" panose="020B0503020204020204" pitchFamily="34" charset="-122"/>
              </a:rPr>
              <a:t>68000 (MOTOROL</a:t>
            </a:r>
            <a:r>
              <a:rPr kumimoji="0" lang="zh-CN" altLang="en-US" smtClean="0">
                <a:solidFill>
                  <a:srgbClr val="0000CC"/>
                </a:solidFill>
                <a:latin typeface="微软雅黑" panose="020B0503020204020204" pitchFamily="34" charset="-122"/>
                <a:ea typeface="微软雅黑" panose="020B0503020204020204" pitchFamily="34" charset="-122"/>
              </a:rPr>
              <a:t>公司</a:t>
            </a:r>
            <a:r>
              <a:rPr kumimoji="0" lang="en-US" altLang="zh-CN" smtClean="0">
                <a:solidFill>
                  <a:srgbClr val="0000CC"/>
                </a:solidFill>
                <a:latin typeface="微软雅黑" panose="020B0503020204020204" pitchFamily="34" charset="-122"/>
                <a:ea typeface="微软雅黑" panose="020B0503020204020204" pitchFamily="34" charset="-122"/>
              </a:rPr>
              <a:t>)</a:t>
            </a:r>
            <a:endParaRPr kumimoji="0" lang="zh-CN" altLang="en-US" smtClean="0">
              <a:solidFill>
                <a:srgbClr val="0000CC"/>
              </a:solidFill>
              <a:latin typeface="微软雅黑" panose="020B0503020204020204" pitchFamily="34" charset="-122"/>
              <a:ea typeface="微软雅黑" panose="020B0503020204020204" pitchFamily="34" charset="-122"/>
            </a:endParaRPr>
          </a:p>
          <a:p>
            <a:pPr lvl="1">
              <a:lnSpc>
                <a:spcPct val="80000"/>
              </a:lnSpc>
            </a:pPr>
            <a:r>
              <a:rPr kumimoji="0" lang="en-US" altLang="zh-CN" smtClean="0">
                <a:solidFill>
                  <a:srgbClr val="0000CC"/>
                </a:solidFill>
                <a:latin typeface="微软雅黑" panose="020B0503020204020204" pitchFamily="34" charset="-122"/>
                <a:ea typeface="微软雅黑" panose="020B0503020204020204" pitchFamily="34" charset="-122"/>
              </a:rPr>
              <a:t>MIPS(MIPS</a:t>
            </a:r>
            <a:r>
              <a:rPr kumimoji="0" lang="zh-CN" altLang="en-US" smtClean="0">
                <a:solidFill>
                  <a:srgbClr val="0000CC"/>
                </a:solidFill>
                <a:latin typeface="微软雅黑" panose="020B0503020204020204" pitchFamily="34" charset="-122"/>
                <a:ea typeface="微软雅黑" panose="020B0503020204020204" pitchFamily="34" charset="-122"/>
              </a:rPr>
              <a:t>公司</a:t>
            </a:r>
            <a:r>
              <a:rPr kumimoji="0" lang="en-US" altLang="zh-CN" smtClean="0">
                <a:solidFill>
                  <a:srgbClr val="0000CC"/>
                </a:solidFill>
                <a:latin typeface="微软雅黑" panose="020B0503020204020204" pitchFamily="34" charset="-122"/>
                <a:ea typeface="微软雅黑" panose="020B0503020204020204" pitchFamily="34" charset="-122"/>
              </a:rPr>
              <a:t>)</a:t>
            </a:r>
          </a:p>
        </p:txBody>
      </p:sp>
      <p:graphicFrame>
        <p:nvGraphicFramePr>
          <p:cNvPr id="100356" name="对象 1"/>
          <p:cNvGraphicFramePr>
            <a:graphicFrameLocks noChangeAspect="1"/>
          </p:cNvGraphicFramePr>
          <p:nvPr/>
        </p:nvGraphicFramePr>
        <p:xfrm>
          <a:off x="5567363" y="4129088"/>
          <a:ext cx="3276600" cy="1952625"/>
        </p:xfrm>
        <a:graphic>
          <a:graphicData uri="http://schemas.openxmlformats.org/presentationml/2006/ole">
            <mc:AlternateContent xmlns:mc="http://schemas.openxmlformats.org/markup-compatibility/2006">
              <mc:Choice xmlns:v="urn:schemas-microsoft-com:vml" Requires="v">
                <p:oleObj spid="_x0000_s100358" name="位图图像" r:id="rId4" imgW="3277057" imgH="1952898" progId="PBrush">
                  <p:embed/>
                </p:oleObj>
              </mc:Choice>
              <mc:Fallback>
                <p:oleObj name="位图图像" r:id="rId4" imgW="3277057" imgH="1952898" progId="PBrush">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7363" y="4129088"/>
                        <a:ext cx="327660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3" name="对象 2"/>
          <p:cNvGraphicFramePr>
            <a:graphicFrameLocks noChangeAspect="1"/>
          </p:cNvGraphicFramePr>
          <p:nvPr/>
        </p:nvGraphicFramePr>
        <p:xfrm>
          <a:off x="6286500" y="4673600"/>
          <a:ext cx="2695575" cy="1962150"/>
        </p:xfrm>
        <a:graphic>
          <a:graphicData uri="http://schemas.openxmlformats.org/presentationml/2006/ole">
            <mc:AlternateContent xmlns:mc="http://schemas.openxmlformats.org/markup-compatibility/2006">
              <mc:Choice xmlns:v="urn:schemas-microsoft-com:vml" Requires="v">
                <p:oleObj spid="_x0000_s100359" name="位图图像" r:id="rId6" imgW="2695951" imgH="1961905" progId="PBrush">
                  <p:embed/>
                </p:oleObj>
              </mc:Choice>
              <mc:Fallback>
                <p:oleObj name="位图图像" r:id="rId6" imgW="2695951" imgH="1961905" progId="PBrush">
                  <p:embed/>
                  <p:pic>
                    <p:nvPicPr>
                      <p:cNvPr id="0" name="对象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6500" y="4673600"/>
                        <a:ext cx="2695575"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220663" y="100013"/>
            <a:ext cx="8653462" cy="1038225"/>
          </a:xfrm>
        </p:spPr>
        <p:txBody>
          <a:bodyPr lIns="82550" tIns="41275" rIns="82550" bIns="41275" anchor="t"/>
          <a:lstStyle/>
          <a:p>
            <a:pPr eaLnBrk="1" hangingPunct="1"/>
            <a:r>
              <a:rPr kumimoji="0" lang="zh-CN" altLang="en-US" sz="4000" smtClean="0"/>
              <a:t>嵌入式</a:t>
            </a:r>
            <a:r>
              <a:rPr kumimoji="0" lang="en-US" altLang="zh-CN" sz="4000" smtClean="0"/>
              <a:t>DSP</a:t>
            </a:r>
            <a:r>
              <a:rPr kumimoji="0" lang="zh-CN" altLang="en-US" sz="4000" smtClean="0"/>
              <a:t>处理器</a:t>
            </a:r>
          </a:p>
        </p:txBody>
      </p:sp>
      <p:sp>
        <p:nvSpPr>
          <p:cNvPr id="102403" name="Rectangle 3"/>
          <p:cNvSpPr>
            <a:spLocks noGrp="1" noChangeArrowheads="1"/>
          </p:cNvSpPr>
          <p:nvPr>
            <p:ph idx="1"/>
          </p:nvPr>
        </p:nvSpPr>
        <p:spPr>
          <a:xfrm>
            <a:off x="284163" y="1474788"/>
            <a:ext cx="8526462" cy="5092700"/>
          </a:xfrm>
        </p:spPr>
        <p:txBody>
          <a:bodyPr lIns="82550" tIns="41275" rIns="82550" bIns="41275"/>
          <a:lstStyle/>
          <a:p>
            <a:pPr eaLnBrk="1" hangingPunct="1">
              <a:lnSpc>
                <a:spcPct val="80000"/>
              </a:lnSpc>
            </a:pP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DSP</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处理器是专门用于</a:t>
            </a:r>
            <a:r>
              <a:rPr kumimoji="0" lang="zh-CN" altLang="en-US" sz="2800" b="1" smtClean="0">
                <a:latin typeface="微软雅黑" panose="020B0503020204020204" pitchFamily="34" charset="-122"/>
                <a:ea typeface="微软雅黑" panose="020B0503020204020204" pitchFamily="34" charset="-122"/>
                <a:cs typeface="Times New Roman" panose="02020603050405020304" pitchFamily="18" charset="0"/>
              </a:rPr>
              <a:t>信号处理</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方面的处理器，其在系统结构和指令算法方面进行了特殊设计，在数字滤波、</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FFT</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、频谱分析等方面</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DSP</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获得了大规模的应用。</a:t>
            </a:r>
          </a:p>
          <a:p>
            <a:pPr eaLnBrk="1" hangingPunct="1">
              <a:lnSpc>
                <a:spcPct val="80000"/>
              </a:lnSpc>
            </a:pP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DSP</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处理器对系统结构和指令进行了特殊设计，使其适合于执行</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DSP</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算法，编译效率较高，指令执行速度也较高。</a:t>
            </a:r>
          </a:p>
          <a:p>
            <a:pPr eaLnBrk="1" hangingPunct="1">
              <a:lnSpc>
                <a:spcPct val="80000"/>
              </a:lnSpc>
            </a:pP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DSP</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的理论算法在</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70</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年代就已经出现，但是由于专门的</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DSP</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处理器还未出现，所以这种理论算法只能通过</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MPU</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等由分立元件实现。</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1982</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年世界上诞生了首枚</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DSP</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芯片。在</a:t>
            </a:r>
            <a:r>
              <a:rPr kumimoji="0" lang="zh-CN" altLang="en-US" sz="2800" b="1" smtClean="0">
                <a:latin typeface="微软雅黑" panose="020B0503020204020204" pitchFamily="34" charset="-122"/>
                <a:ea typeface="微软雅黑" panose="020B0503020204020204" pitchFamily="34" charset="-122"/>
                <a:cs typeface="Times New Roman" panose="02020603050405020304" pitchFamily="18" charset="0"/>
              </a:rPr>
              <a:t>语音合成</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和</a:t>
            </a:r>
            <a:r>
              <a:rPr kumimoji="0" lang="zh-CN" altLang="en-US" sz="2800" b="1" smtClean="0">
                <a:latin typeface="微软雅黑" panose="020B0503020204020204" pitchFamily="34" charset="-122"/>
                <a:ea typeface="微软雅黑" panose="020B0503020204020204" pitchFamily="34" charset="-122"/>
                <a:cs typeface="Times New Roman" panose="02020603050405020304" pitchFamily="18" charset="0"/>
              </a:rPr>
              <a:t>编码解码器</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中得到了广泛应用。</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DSP</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的运算速度进一步提高，应用领域也从上述范围扩大到了通信和计算机方面。</a:t>
            </a:r>
          </a:p>
        </p:txBody>
      </p:sp>
    </p:spTree>
  </p:cSld>
  <p:clrMapOvr>
    <a:masterClrMapping/>
  </p:clrMapOvr>
  <p:transition spd="med">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0" y="101600"/>
            <a:ext cx="9144000" cy="812800"/>
          </a:xfrm>
        </p:spPr>
        <p:txBody>
          <a:bodyPr/>
          <a:lstStyle/>
          <a:p>
            <a:pPr eaLnBrk="1" hangingPunct="1"/>
            <a:r>
              <a:rPr kumimoji="0" lang="zh-CN" altLang="en-US" smtClean="0">
                <a:latin typeface="微软雅黑" panose="020B0503020204020204" pitchFamily="34" charset="-122"/>
              </a:rPr>
              <a:t>典型的单片机芯片</a:t>
            </a:r>
            <a:endParaRPr kumimoji="0" lang="zh-CN" altLang="en-US" smtClean="0"/>
          </a:p>
        </p:txBody>
      </p:sp>
      <p:sp>
        <p:nvSpPr>
          <p:cNvPr id="104451" name="Rectangle 3"/>
          <p:cNvSpPr>
            <a:spLocks noGrp="1" noChangeArrowheads="1"/>
          </p:cNvSpPr>
          <p:nvPr>
            <p:ph type="body" sz="half" idx="1"/>
          </p:nvPr>
        </p:nvSpPr>
        <p:spPr>
          <a:xfrm>
            <a:off x="0" y="1204913"/>
            <a:ext cx="8940800" cy="4927600"/>
          </a:xfrm>
        </p:spPr>
        <p:txBody>
          <a:bodyPr/>
          <a:lstStyle/>
          <a:p>
            <a:pPr lvl="1" eaLnBrk="1" hangingPunct="1"/>
            <a:r>
              <a:rPr kumimoji="0" lang="en-US" altLang="zh-CN" sz="2400" smtClean="0">
                <a:latin typeface="微软雅黑" panose="020B0503020204020204" pitchFamily="34" charset="-122"/>
                <a:ea typeface="微软雅黑" panose="020B0503020204020204" pitchFamily="34" charset="-122"/>
              </a:rPr>
              <a:t>MCS-51</a:t>
            </a:r>
            <a:r>
              <a:rPr kumimoji="0" lang="zh-CN" altLang="en-US" sz="2400" smtClean="0">
                <a:latin typeface="微软雅黑" panose="020B0503020204020204" pitchFamily="34" charset="-122"/>
                <a:ea typeface="微软雅黑" panose="020B0503020204020204" pitchFamily="34" charset="-122"/>
              </a:rPr>
              <a:t>系列的单片机是低端嵌入式系统中用得最多的微处理器。</a:t>
            </a:r>
          </a:p>
          <a:p>
            <a:pPr lvl="1" eaLnBrk="1" hangingPunct="1"/>
            <a:endParaRPr kumimoji="0" lang="en-US" altLang="zh-CN" sz="2400" smtClean="0"/>
          </a:p>
        </p:txBody>
      </p:sp>
      <p:pic>
        <p:nvPicPr>
          <p:cNvPr id="104452" name="Picture 10" descr="at89c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3450" y="2459038"/>
            <a:ext cx="3214688"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3" name="Picture 6" descr="https://ss1.bdstatic.com/70cFuXSh_Q1YnxGkpoWK1HF6hhy/it/u=12443244,2258671229&amp;fm=26&amp;gp=0.jpg"/>
          <p:cNvPicPr>
            <a:picLocks noChangeAspect="1" noChangeArrowheads="1"/>
          </p:cNvPicPr>
          <p:nvPr/>
        </p:nvPicPr>
        <p:blipFill>
          <a:blip r:embed="rId4">
            <a:extLst>
              <a:ext uri="{28A0092B-C50C-407E-A947-70E740481C1C}">
                <a14:useLocalDpi xmlns:a14="http://schemas.microsoft.com/office/drawing/2010/main" val="0"/>
              </a:ext>
            </a:extLst>
          </a:blip>
          <a:srcRect l="18533" t="33591" r="18935" b="10368"/>
          <a:stretch>
            <a:fillRect/>
          </a:stretch>
        </p:blipFill>
        <p:spPr bwMode="auto">
          <a:xfrm>
            <a:off x="2187575" y="4346575"/>
            <a:ext cx="297815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4" name="Picture 8" descr="https://timgsa.baidu.com/timg?image&amp;quality=80&amp;size=b9999_10000&amp;sec=1582371824863&amp;di=d609de52ab9fa56cc64773afd9f41f9a&amp;imgtype=0&amp;src=http%3A%2F%2Fimg008.hc360.cn%2Fm2%2FM00%2F0B%2F78%2FwKhQcVRHDzeEVx4EAAAAAFFXPHg79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2000" y="4183063"/>
            <a:ext cx="2840038"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5" name="Picture 10" descr="https://timgsa.baidu.com/timg?image&amp;quality=80&amp;size=b9999_10000&amp;sec=1582371886042&amp;di=6c84605926f9409d45634614f78ac2ef&amp;imgtype=0&amp;src=http%3A%2F%2Fimg12.cntrades.com%2F201703%2F07%2F21%2F21-41-57-78-905259.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438" y="1974850"/>
            <a:ext cx="2928937" cy="232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0" y="101600"/>
            <a:ext cx="9144000" cy="858838"/>
          </a:xfrm>
        </p:spPr>
        <p:txBody>
          <a:bodyPr/>
          <a:lstStyle/>
          <a:p>
            <a:pPr eaLnBrk="1" hangingPunct="1"/>
            <a:r>
              <a:rPr kumimoji="0" lang="zh-CN" altLang="en-US" smtClean="0"/>
              <a:t>典型的</a:t>
            </a:r>
            <a:r>
              <a:rPr kumimoji="0" lang="en-US" altLang="zh-CN" smtClean="0">
                <a:latin typeface="微软雅黑" panose="020B0503020204020204" pitchFamily="34" charset="-122"/>
              </a:rPr>
              <a:t>16</a:t>
            </a:r>
            <a:r>
              <a:rPr kumimoji="0" lang="zh-CN" altLang="en-US" smtClean="0">
                <a:latin typeface="微软雅黑" panose="020B0503020204020204" pitchFamily="34" charset="-122"/>
              </a:rPr>
              <a:t>位和</a:t>
            </a:r>
            <a:r>
              <a:rPr kumimoji="0" lang="en-US" altLang="zh-CN" smtClean="0">
                <a:latin typeface="微软雅黑" panose="020B0503020204020204" pitchFamily="34" charset="-122"/>
              </a:rPr>
              <a:t>32</a:t>
            </a:r>
            <a:r>
              <a:rPr kumimoji="0" lang="zh-CN" altLang="en-US" smtClean="0">
                <a:latin typeface="微软雅黑" panose="020B0503020204020204" pitchFamily="34" charset="-122"/>
              </a:rPr>
              <a:t>位处理器</a:t>
            </a:r>
            <a:endParaRPr kumimoji="0" lang="zh-CN" altLang="en-US" smtClean="0"/>
          </a:p>
        </p:txBody>
      </p:sp>
      <p:sp>
        <p:nvSpPr>
          <p:cNvPr id="106499" name="Rectangle 3"/>
          <p:cNvSpPr>
            <a:spLocks noGrp="1" noChangeArrowheads="1"/>
          </p:cNvSpPr>
          <p:nvPr>
            <p:ph type="body" sz="half" idx="1"/>
          </p:nvPr>
        </p:nvSpPr>
        <p:spPr>
          <a:xfrm>
            <a:off x="46038" y="1020763"/>
            <a:ext cx="4392612" cy="4927600"/>
          </a:xfrm>
        </p:spPr>
        <p:txBody>
          <a:bodyPr/>
          <a:lstStyle/>
          <a:p>
            <a:pPr lvl="1" eaLnBrk="1" hangingPunct="1"/>
            <a:r>
              <a:rPr kumimoji="0" lang="en-US" altLang="zh-CN" sz="2400" smtClean="0">
                <a:latin typeface="微软雅黑" panose="020B0503020204020204" pitchFamily="34" charset="-122"/>
                <a:ea typeface="微软雅黑" panose="020B0503020204020204" pitchFamily="34" charset="-122"/>
              </a:rPr>
              <a:t>MCS-96</a:t>
            </a:r>
            <a:r>
              <a:rPr kumimoji="0" lang="zh-CN" altLang="en-US" sz="2400" smtClean="0">
                <a:latin typeface="微软雅黑" panose="020B0503020204020204" pitchFamily="34" charset="-122"/>
                <a:ea typeface="微软雅黑" panose="020B0503020204020204" pitchFamily="34" charset="-122"/>
              </a:rPr>
              <a:t>系列单片机和</a:t>
            </a:r>
            <a:r>
              <a:rPr kumimoji="0" lang="en-US" altLang="zh-CN" sz="2400" smtClean="0">
                <a:latin typeface="微软雅黑" panose="020B0503020204020204" pitchFamily="34" charset="-122"/>
                <a:ea typeface="微软雅黑" panose="020B0503020204020204" pitchFamily="34" charset="-122"/>
              </a:rPr>
              <a:t>16</a:t>
            </a:r>
            <a:r>
              <a:rPr kumimoji="0" lang="zh-CN" altLang="en-US" sz="2400" smtClean="0">
                <a:latin typeface="微软雅黑" panose="020B0503020204020204" pitchFamily="34" charset="-122"/>
                <a:ea typeface="微软雅黑" panose="020B0503020204020204" pitchFamily="34" charset="-122"/>
              </a:rPr>
              <a:t>位</a:t>
            </a:r>
            <a:r>
              <a:rPr kumimoji="0" lang="en-US" altLang="zh-CN" sz="2400" smtClean="0">
                <a:latin typeface="微软雅黑" panose="020B0503020204020204" pitchFamily="34" charset="-122"/>
                <a:ea typeface="微软雅黑" panose="020B0503020204020204" pitchFamily="34" charset="-122"/>
              </a:rPr>
              <a:t>DSP</a:t>
            </a:r>
            <a:r>
              <a:rPr kumimoji="0" lang="zh-CN" altLang="en-US" sz="2400" smtClean="0">
                <a:latin typeface="微软雅黑" panose="020B0503020204020204" pitchFamily="34" charset="-122"/>
                <a:ea typeface="微软雅黑" panose="020B0503020204020204" pitchFamily="34" charset="-122"/>
              </a:rPr>
              <a:t>芯片</a:t>
            </a:r>
          </a:p>
        </p:txBody>
      </p:sp>
      <p:pic>
        <p:nvPicPr>
          <p:cNvPr id="106500" name="Picture 11" descr="IntelR87C196KB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450" y="3101975"/>
            <a:ext cx="3124200" cy="291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1" name="Rectangle 3"/>
          <p:cNvSpPr txBox="1">
            <a:spLocks noChangeArrowheads="1"/>
          </p:cNvSpPr>
          <p:nvPr/>
        </p:nvSpPr>
        <p:spPr bwMode="auto">
          <a:xfrm>
            <a:off x="4044950" y="1020763"/>
            <a:ext cx="4860925"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lvl="1" eaLnBrk="1" hangingPunct="1"/>
            <a:r>
              <a:rPr kumimoji="0" lang="en-US" altLang="zh-CN" sz="2400" b="0">
                <a:latin typeface="微软雅黑" panose="020B0503020204020204" pitchFamily="34" charset="-122"/>
                <a:ea typeface="微软雅黑" panose="020B0503020204020204" pitchFamily="34" charset="-122"/>
              </a:rPr>
              <a:t>ARM</a:t>
            </a:r>
            <a:r>
              <a:rPr kumimoji="0" lang="zh-CN" altLang="en-US" sz="2400" b="0">
                <a:latin typeface="微软雅黑" panose="020B0503020204020204" pitchFamily="34" charset="-122"/>
                <a:ea typeface="微软雅黑" panose="020B0503020204020204" pitchFamily="34" charset="-122"/>
              </a:rPr>
              <a:t>系列是应用较广泛的</a:t>
            </a:r>
            <a:r>
              <a:rPr kumimoji="0" lang="en-US" altLang="zh-CN" sz="2400" b="0">
                <a:latin typeface="微软雅黑" panose="020B0503020204020204" pitchFamily="34" charset="-122"/>
                <a:ea typeface="微软雅黑" panose="020B0503020204020204" pitchFamily="34" charset="-122"/>
              </a:rPr>
              <a:t>32</a:t>
            </a:r>
            <a:r>
              <a:rPr kumimoji="0" lang="zh-CN" altLang="en-US" sz="2400" b="0">
                <a:latin typeface="微软雅黑" panose="020B0503020204020204" pitchFamily="34" charset="-122"/>
                <a:ea typeface="微软雅黑" panose="020B0503020204020204" pitchFamily="34" charset="-122"/>
              </a:rPr>
              <a:t>位微处理器。该系列的</a:t>
            </a:r>
            <a:r>
              <a:rPr kumimoji="0" lang="en-US" altLang="zh-CN" sz="2400" b="0">
                <a:latin typeface="微软雅黑" panose="020B0503020204020204" pitchFamily="34" charset="-122"/>
                <a:ea typeface="微软雅黑" panose="020B0503020204020204" pitchFamily="34" charset="-122"/>
              </a:rPr>
              <a:t>MCU</a:t>
            </a:r>
            <a:r>
              <a:rPr kumimoji="0" lang="zh-CN" altLang="en-US" sz="2400" b="0">
                <a:latin typeface="微软雅黑" panose="020B0503020204020204" pitchFamily="34" charset="-122"/>
                <a:ea typeface="微软雅黑" panose="020B0503020204020204" pitchFamily="34" charset="-122"/>
              </a:rPr>
              <a:t>芯片很多，但大都是以</a:t>
            </a:r>
            <a:r>
              <a:rPr kumimoji="0" lang="en-US" altLang="zh-CN" sz="2400" b="0">
                <a:latin typeface="微软雅黑" panose="020B0503020204020204" pitchFamily="34" charset="-122"/>
                <a:ea typeface="微软雅黑" panose="020B0503020204020204" pitchFamily="34" charset="-122"/>
              </a:rPr>
              <a:t>ARM</a:t>
            </a:r>
            <a:r>
              <a:rPr kumimoji="0" lang="zh-CN" altLang="en-US" sz="2400" b="0">
                <a:latin typeface="微软雅黑" panose="020B0503020204020204" pitchFamily="34" charset="-122"/>
                <a:ea typeface="微软雅黑" panose="020B0503020204020204" pitchFamily="34" charset="-122"/>
              </a:rPr>
              <a:t>微内核为核心的。</a:t>
            </a:r>
            <a:r>
              <a:rPr kumimoji="0" lang="en-US" altLang="zh-CN" sz="2400" b="0">
                <a:latin typeface="微软雅黑" panose="020B0503020204020204" pitchFamily="34" charset="-122"/>
                <a:ea typeface="微软雅黑" panose="020B0503020204020204" pitchFamily="34" charset="-122"/>
              </a:rPr>
              <a:t>32</a:t>
            </a:r>
            <a:r>
              <a:rPr kumimoji="0" lang="zh-CN" altLang="en-US" sz="2400" b="0">
                <a:latin typeface="微软雅黑" panose="020B0503020204020204" pitchFamily="34" charset="-122"/>
                <a:ea typeface="微软雅黑" panose="020B0503020204020204" pitchFamily="34" charset="-122"/>
              </a:rPr>
              <a:t>位的</a:t>
            </a:r>
            <a:r>
              <a:rPr kumimoji="0" lang="en-US" altLang="zh-CN" sz="2400" b="0">
                <a:latin typeface="微软雅黑" panose="020B0503020204020204" pitchFamily="34" charset="-122"/>
                <a:ea typeface="微软雅黑" panose="020B0503020204020204" pitchFamily="34" charset="-122"/>
              </a:rPr>
              <a:t>DSP</a:t>
            </a:r>
            <a:r>
              <a:rPr kumimoji="0" lang="zh-CN" altLang="en-US" sz="2400" b="0">
                <a:latin typeface="微软雅黑" panose="020B0503020204020204" pitchFamily="34" charset="-122"/>
                <a:ea typeface="微软雅黑" panose="020B0503020204020204" pitchFamily="34" charset="-122"/>
              </a:rPr>
              <a:t>应用的也很广泛。</a:t>
            </a:r>
          </a:p>
        </p:txBody>
      </p:sp>
      <p:graphicFrame>
        <p:nvGraphicFramePr>
          <p:cNvPr id="106502" name="Object 6"/>
          <p:cNvGraphicFramePr>
            <a:graphicFrameLocks noGrp="1" noChangeAspect="1"/>
          </p:cNvGraphicFramePr>
          <p:nvPr>
            <p:ph sz="half" idx="2"/>
          </p:nvPr>
        </p:nvGraphicFramePr>
        <p:xfrm>
          <a:off x="5291138" y="3101975"/>
          <a:ext cx="2884487" cy="2906713"/>
        </p:xfrm>
        <a:graphic>
          <a:graphicData uri="http://schemas.openxmlformats.org/presentationml/2006/ole">
            <mc:AlternateContent xmlns:mc="http://schemas.openxmlformats.org/markup-compatibility/2006">
              <mc:Choice xmlns:v="urn:schemas-microsoft-com:vml" Requires="v">
                <p:oleObj spid="_x0000_s106503" name="位图图像" r:id="rId5" imgW="1228571" imgH="1238423" progId="PBrush">
                  <p:embed/>
                </p:oleObj>
              </mc:Choice>
              <mc:Fallback>
                <p:oleObj name="位图图像" r:id="rId5" imgW="1228571" imgH="1238423" progId="PBrush">
                  <p:embed/>
                  <p:pic>
                    <p:nvPicPr>
                      <p:cNvPr id="0" name="Object 6"/>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1138" y="3101975"/>
                        <a:ext cx="2884487" cy="290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3"/>
          <p:cNvSpPr txBox="1">
            <a:spLocks noChangeArrowheads="1"/>
          </p:cNvSpPr>
          <p:nvPr/>
        </p:nvSpPr>
        <p:spPr bwMode="auto">
          <a:xfrm>
            <a:off x="315913" y="1125538"/>
            <a:ext cx="8512175" cy="185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marL="342900" indent="-342900">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50000"/>
              </a:spcBef>
              <a:buClrTx/>
              <a:buSzPct val="75000"/>
              <a:buFont typeface="Wingdings" panose="05000000000000000000" pitchFamily="2" charset="2"/>
              <a:buChar char="n"/>
            </a:pPr>
            <a:r>
              <a:rPr lang="en-US" altLang="zh-CN" sz="2400" b="0">
                <a:solidFill>
                  <a:srgbClr val="000066"/>
                </a:solidFill>
                <a:latin typeface="微软雅黑" panose="020B0503020204020204" pitchFamily="34" charset="-122"/>
                <a:ea typeface="微软雅黑" panose="020B0503020204020204" pitchFamily="34" charset="-122"/>
              </a:rPr>
              <a:t>DSP</a:t>
            </a:r>
            <a:r>
              <a:rPr lang="zh-CN" altLang="en-US" sz="2400" b="0">
                <a:solidFill>
                  <a:srgbClr val="000066"/>
                </a:solidFill>
                <a:latin typeface="微软雅黑" panose="020B0503020204020204" pitchFamily="34" charset="-122"/>
                <a:ea typeface="微软雅黑" panose="020B0503020204020204" pitchFamily="34" charset="-122"/>
              </a:rPr>
              <a:t>芯片 的主要供应商有 </a:t>
            </a:r>
            <a:r>
              <a:rPr lang="en-US" altLang="zh-CN" sz="2400" b="0">
                <a:solidFill>
                  <a:srgbClr val="000066"/>
                </a:solidFill>
                <a:latin typeface="微软雅黑" panose="020B0503020204020204" pitchFamily="34" charset="-122"/>
                <a:ea typeface="微软雅黑" panose="020B0503020204020204" pitchFamily="34" charset="-122"/>
              </a:rPr>
              <a:t>TI</a:t>
            </a:r>
            <a:r>
              <a:rPr lang="zh-CN" altLang="en-US" sz="2400" b="0">
                <a:solidFill>
                  <a:srgbClr val="000066"/>
                </a:solidFill>
                <a:latin typeface="微软雅黑" panose="020B0503020204020204" pitchFamily="34" charset="-122"/>
                <a:ea typeface="微软雅黑" panose="020B0503020204020204" pitchFamily="34" charset="-122"/>
              </a:rPr>
              <a:t>，</a:t>
            </a:r>
            <a:r>
              <a:rPr lang="en-US" altLang="zh-CN" sz="2400" b="0">
                <a:solidFill>
                  <a:srgbClr val="000066"/>
                </a:solidFill>
                <a:latin typeface="微软雅黑" panose="020B0503020204020204" pitchFamily="34" charset="-122"/>
                <a:ea typeface="微软雅黑" panose="020B0503020204020204" pitchFamily="34" charset="-122"/>
              </a:rPr>
              <a:t>ADI</a:t>
            </a:r>
            <a:r>
              <a:rPr lang="zh-CN" altLang="en-US" sz="2400" b="0">
                <a:solidFill>
                  <a:srgbClr val="000066"/>
                </a:solidFill>
                <a:latin typeface="微软雅黑" panose="020B0503020204020204" pitchFamily="34" charset="-122"/>
                <a:ea typeface="微软雅黑" panose="020B0503020204020204" pitchFamily="34" charset="-122"/>
              </a:rPr>
              <a:t>，</a:t>
            </a:r>
            <a:r>
              <a:rPr lang="en-US" altLang="zh-CN" sz="2400" b="0">
                <a:solidFill>
                  <a:srgbClr val="000066"/>
                </a:solidFill>
                <a:latin typeface="微软雅黑" panose="020B0503020204020204" pitchFamily="34" charset="-122"/>
                <a:ea typeface="微软雅黑" panose="020B0503020204020204" pitchFamily="34" charset="-122"/>
              </a:rPr>
              <a:t>Motorola</a:t>
            </a:r>
            <a:r>
              <a:rPr lang="zh-CN" altLang="en-US" sz="2400" b="0">
                <a:solidFill>
                  <a:srgbClr val="000066"/>
                </a:solidFill>
                <a:latin typeface="微软雅黑" panose="020B0503020204020204" pitchFamily="34" charset="-122"/>
                <a:ea typeface="微软雅黑" panose="020B0503020204020204" pitchFamily="34" charset="-122"/>
              </a:rPr>
              <a:t>，</a:t>
            </a:r>
            <a:r>
              <a:rPr lang="en-US" altLang="zh-CN" sz="2400" b="0">
                <a:solidFill>
                  <a:srgbClr val="000066"/>
                </a:solidFill>
                <a:latin typeface="微软雅黑" panose="020B0503020204020204" pitchFamily="34" charset="-122"/>
                <a:ea typeface="微软雅黑" panose="020B0503020204020204" pitchFamily="34" charset="-122"/>
              </a:rPr>
              <a:t>Lucent </a:t>
            </a:r>
            <a:r>
              <a:rPr lang="zh-CN" altLang="en-US" sz="2400" b="0">
                <a:solidFill>
                  <a:srgbClr val="000066"/>
                </a:solidFill>
                <a:latin typeface="微软雅黑" panose="020B0503020204020204" pitchFamily="34" charset="-122"/>
                <a:ea typeface="微软雅黑" panose="020B0503020204020204" pitchFamily="34" charset="-122"/>
              </a:rPr>
              <a:t>和 </a:t>
            </a:r>
            <a:r>
              <a:rPr lang="en-US" altLang="zh-CN" sz="2400" b="0">
                <a:solidFill>
                  <a:srgbClr val="000066"/>
                </a:solidFill>
                <a:latin typeface="微软雅黑" panose="020B0503020204020204" pitchFamily="34" charset="-122"/>
                <a:ea typeface="微软雅黑" panose="020B0503020204020204" pitchFamily="34" charset="-122"/>
              </a:rPr>
              <a:t>Zilog </a:t>
            </a:r>
            <a:r>
              <a:rPr lang="zh-CN" altLang="en-US" sz="2400" b="0">
                <a:solidFill>
                  <a:srgbClr val="000066"/>
                </a:solidFill>
                <a:latin typeface="微软雅黑" panose="020B0503020204020204" pitchFamily="34" charset="-122"/>
                <a:ea typeface="微软雅黑" panose="020B0503020204020204" pitchFamily="34" charset="-122"/>
              </a:rPr>
              <a:t>等，其中 </a:t>
            </a:r>
            <a:r>
              <a:rPr lang="en-US" altLang="zh-CN" sz="2400" b="0">
                <a:solidFill>
                  <a:srgbClr val="000066"/>
                </a:solidFill>
                <a:latin typeface="微软雅黑" panose="020B0503020204020204" pitchFamily="34" charset="-122"/>
                <a:ea typeface="微软雅黑" panose="020B0503020204020204" pitchFamily="34" charset="-122"/>
              </a:rPr>
              <a:t>TI </a:t>
            </a:r>
            <a:r>
              <a:rPr lang="zh-CN" altLang="en-US" sz="2400" b="0">
                <a:solidFill>
                  <a:srgbClr val="000066"/>
                </a:solidFill>
                <a:latin typeface="微软雅黑" panose="020B0503020204020204" pitchFamily="34" charset="-122"/>
                <a:ea typeface="微软雅黑" panose="020B0503020204020204" pitchFamily="34" charset="-122"/>
              </a:rPr>
              <a:t>占有最大的市场份额。 主导产品： </a:t>
            </a:r>
            <a:r>
              <a:rPr lang="en-US" altLang="zh-CN" sz="2400" b="0">
                <a:solidFill>
                  <a:srgbClr val="000066"/>
                </a:solidFill>
                <a:latin typeface="微软雅黑" panose="020B0503020204020204" pitchFamily="34" charset="-122"/>
                <a:ea typeface="微软雅黑" panose="020B0503020204020204" pitchFamily="34" charset="-122"/>
              </a:rPr>
              <a:t>TI </a:t>
            </a:r>
            <a:r>
              <a:rPr lang="zh-CN" altLang="en-US" sz="2400" b="0">
                <a:solidFill>
                  <a:srgbClr val="000066"/>
                </a:solidFill>
                <a:latin typeface="微软雅黑" panose="020B0503020204020204" pitchFamily="34" charset="-122"/>
                <a:ea typeface="微软雅黑" panose="020B0503020204020204" pitchFamily="34" charset="-122"/>
              </a:rPr>
              <a:t>公司的</a:t>
            </a:r>
            <a:r>
              <a:rPr lang="en-US" altLang="zh-CN" sz="2400" b="0">
                <a:solidFill>
                  <a:srgbClr val="000066"/>
                </a:solidFill>
                <a:latin typeface="微软雅黑" panose="020B0503020204020204" pitchFamily="34" charset="-122"/>
                <a:ea typeface="微软雅黑" panose="020B0503020204020204" pitchFamily="34" charset="-122"/>
              </a:rPr>
              <a:t>TMS320C54xx</a:t>
            </a:r>
            <a:r>
              <a:rPr lang="zh-CN" altLang="en-US" sz="2400" b="0">
                <a:solidFill>
                  <a:srgbClr val="000066"/>
                </a:solidFill>
                <a:latin typeface="微软雅黑" panose="020B0503020204020204" pitchFamily="34" charset="-122"/>
                <a:ea typeface="微软雅黑" panose="020B0503020204020204" pitchFamily="34" charset="-122"/>
              </a:rPr>
              <a:t>（</a:t>
            </a:r>
            <a:r>
              <a:rPr lang="en-US" altLang="zh-CN" sz="2400" b="0">
                <a:solidFill>
                  <a:srgbClr val="000066"/>
                </a:solidFill>
                <a:latin typeface="微软雅黑" panose="020B0503020204020204" pitchFamily="34" charset="-122"/>
                <a:ea typeface="微软雅黑" panose="020B0503020204020204" pitchFamily="34" charset="-122"/>
              </a:rPr>
              <a:t>16bit </a:t>
            </a:r>
            <a:r>
              <a:rPr lang="zh-CN" altLang="en-US" sz="2400" b="0">
                <a:solidFill>
                  <a:srgbClr val="000066"/>
                </a:solidFill>
                <a:latin typeface="微软雅黑" panose="020B0503020204020204" pitchFamily="34" charset="-122"/>
                <a:ea typeface="微软雅黑" panose="020B0503020204020204" pitchFamily="34" charset="-122"/>
              </a:rPr>
              <a:t>定点）、 </a:t>
            </a:r>
            <a:r>
              <a:rPr lang="en-US" altLang="zh-CN" sz="2400" b="0">
                <a:solidFill>
                  <a:srgbClr val="000066"/>
                </a:solidFill>
                <a:latin typeface="微软雅黑" panose="020B0503020204020204" pitchFamily="34" charset="-122"/>
                <a:ea typeface="微软雅黑" panose="020B0503020204020204" pitchFamily="34" charset="-122"/>
              </a:rPr>
              <a:t>TMS320C55xx</a:t>
            </a:r>
            <a:r>
              <a:rPr lang="zh-CN" altLang="en-US" sz="2400" b="0">
                <a:solidFill>
                  <a:srgbClr val="000066"/>
                </a:solidFill>
                <a:latin typeface="微软雅黑" panose="020B0503020204020204" pitchFamily="34" charset="-122"/>
                <a:ea typeface="微软雅黑" panose="020B0503020204020204" pitchFamily="34" charset="-122"/>
              </a:rPr>
              <a:t>（</a:t>
            </a:r>
            <a:r>
              <a:rPr lang="en-US" altLang="zh-CN" sz="2400" b="0">
                <a:solidFill>
                  <a:srgbClr val="000066"/>
                </a:solidFill>
                <a:latin typeface="微软雅黑" panose="020B0503020204020204" pitchFamily="34" charset="-122"/>
                <a:ea typeface="微软雅黑" panose="020B0503020204020204" pitchFamily="34" charset="-122"/>
              </a:rPr>
              <a:t>16bit </a:t>
            </a:r>
            <a:r>
              <a:rPr lang="zh-CN" altLang="en-US" sz="2400" b="0">
                <a:solidFill>
                  <a:srgbClr val="000066"/>
                </a:solidFill>
                <a:latin typeface="微软雅黑" panose="020B0503020204020204" pitchFamily="34" charset="-122"/>
                <a:ea typeface="微软雅黑" panose="020B0503020204020204" pitchFamily="34" charset="-122"/>
              </a:rPr>
              <a:t>定点）、 </a:t>
            </a:r>
            <a:r>
              <a:rPr lang="en-US" altLang="zh-CN" sz="2400" b="0">
                <a:solidFill>
                  <a:srgbClr val="000066"/>
                </a:solidFill>
                <a:latin typeface="微软雅黑" panose="020B0503020204020204" pitchFamily="34" charset="-122"/>
                <a:ea typeface="微软雅黑" panose="020B0503020204020204" pitchFamily="34" charset="-122"/>
              </a:rPr>
              <a:t>TMS320C62xx</a:t>
            </a:r>
            <a:r>
              <a:rPr lang="zh-CN" altLang="en-US" sz="2400" b="0">
                <a:solidFill>
                  <a:srgbClr val="000066"/>
                </a:solidFill>
                <a:latin typeface="微软雅黑" panose="020B0503020204020204" pitchFamily="34" charset="-122"/>
                <a:ea typeface="微软雅黑" panose="020B0503020204020204" pitchFamily="34" charset="-122"/>
              </a:rPr>
              <a:t>（</a:t>
            </a:r>
            <a:r>
              <a:rPr lang="en-US" altLang="zh-CN" sz="2400" b="0">
                <a:solidFill>
                  <a:srgbClr val="000066"/>
                </a:solidFill>
                <a:latin typeface="微软雅黑" panose="020B0503020204020204" pitchFamily="34" charset="-122"/>
                <a:ea typeface="微软雅黑" panose="020B0503020204020204" pitchFamily="34" charset="-122"/>
              </a:rPr>
              <a:t>32bit </a:t>
            </a:r>
            <a:r>
              <a:rPr lang="zh-CN" altLang="en-US" sz="2400" b="0">
                <a:solidFill>
                  <a:srgbClr val="000066"/>
                </a:solidFill>
                <a:latin typeface="微软雅黑" panose="020B0503020204020204" pitchFamily="34" charset="-122"/>
                <a:ea typeface="微软雅黑" panose="020B0503020204020204" pitchFamily="34" charset="-122"/>
              </a:rPr>
              <a:t>定点）、 </a:t>
            </a:r>
            <a:r>
              <a:rPr lang="en-US" altLang="zh-CN" sz="2400" b="0">
                <a:solidFill>
                  <a:srgbClr val="000066"/>
                </a:solidFill>
                <a:latin typeface="微软雅黑" panose="020B0503020204020204" pitchFamily="34" charset="-122"/>
                <a:ea typeface="微软雅黑" panose="020B0503020204020204" pitchFamily="34" charset="-122"/>
              </a:rPr>
              <a:t>TMS320C67xx</a:t>
            </a:r>
            <a:r>
              <a:rPr lang="zh-CN" altLang="en-US" sz="2400" b="0">
                <a:solidFill>
                  <a:srgbClr val="000066"/>
                </a:solidFill>
                <a:latin typeface="微软雅黑" panose="020B0503020204020204" pitchFamily="34" charset="-122"/>
                <a:ea typeface="微软雅黑" panose="020B0503020204020204" pitchFamily="34" charset="-122"/>
              </a:rPr>
              <a:t>（</a:t>
            </a:r>
            <a:r>
              <a:rPr lang="en-US" altLang="zh-CN" sz="2400" b="0">
                <a:solidFill>
                  <a:srgbClr val="000066"/>
                </a:solidFill>
                <a:latin typeface="微软雅黑" panose="020B0503020204020204" pitchFamily="34" charset="-122"/>
                <a:ea typeface="微软雅黑" panose="020B0503020204020204" pitchFamily="34" charset="-122"/>
              </a:rPr>
              <a:t>16bit </a:t>
            </a:r>
            <a:r>
              <a:rPr lang="zh-CN" altLang="en-US" sz="2400" b="0">
                <a:solidFill>
                  <a:srgbClr val="000066"/>
                </a:solidFill>
                <a:latin typeface="微软雅黑" panose="020B0503020204020204" pitchFamily="34" charset="-122"/>
                <a:ea typeface="微软雅黑" panose="020B0503020204020204" pitchFamily="34" charset="-122"/>
              </a:rPr>
              <a:t>浮点）。</a:t>
            </a:r>
          </a:p>
        </p:txBody>
      </p:sp>
      <p:sp>
        <p:nvSpPr>
          <p:cNvPr id="108547" name="Rectangle 4"/>
          <p:cNvSpPr>
            <a:spLocks noGrp="1" noChangeArrowheads="1"/>
          </p:cNvSpPr>
          <p:nvPr>
            <p:ph type="title"/>
          </p:nvPr>
        </p:nvSpPr>
        <p:spPr>
          <a:xfrm>
            <a:off x="0" y="161925"/>
            <a:ext cx="9144000" cy="723900"/>
          </a:xfrm>
        </p:spPr>
        <p:txBody>
          <a:bodyPr/>
          <a:lstStyle/>
          <a:p>
            <a:pPr eaLnBrk="1" hangingPunct="1"/>
            <a:r>
              <a:rPr kumimoji="0" lang="zh-CN" altLang="en-US" sz="4000" smtClean="0"/>
              <a:t>典型的</a:t>
            </a:r>
            <a:r>
              <a:rPr kumimoji="0" lang="en-US" altLang="zh-CN" sz="4000" smtClean="0"/>
              <a:t>DSP</a:t>
            </a:r>
            <a:r>
              <a:rPr kumimoji="0" lang="zh-CN" altLang="en-US" sz="4000" smtClean="0"/>
              <a:t>芯片</a:t>
            </a:r>
          </a:p>
        </p:txBody>
      </p:sp>
      <p:pic>
        <p:nvPicPr>
          <p:cNvPr id="10854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0450" y="3122613"/>
            <a:ext cx="2552700"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9"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87913" y="3122613"/>
            <a:ext cx="2751137" cy="263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3"/>
          <p:cNvSpPr>
            <a:spLocks noGrp="1" noChangeArrowheads="1"/>
          </p:cNvSpPr>
          <p:nvPr>
            <p:ph type="title"/>
          </p:nvPr>
        </p:nvSpPr>
        <p:spPr>
          <a:xfrm>
            <a:off x="1009650" y="215900"/>
            <a:ext cx="8040688" cy="647700"/>
          </a:xfrm>
        </p:spPr>
        <p:txBody>
          <a:bodyPr lIns="82550" tIns="41275" rIns="82550" bIns="41275" anchor="t"/>
          <a:lstStyle/>
          <a:p>
            <a:pPr eaLnBrk="1" hangingPunct="1"/>
            <a:r>
              <a:rPr kumimoji="0" lang="zh-CN" altLang="en-US" sz="3600" smtClean="0"/>
              <a:t>嵌入式片上系统</a:t>
            </a:r>
            <a:r>
              <a:rPr kumimoji="0" lang="en-US" altLang="zh-CN" sz="3600" smtClean="0">
                <a:latin typeface="黑体" panose="02010609060101010101" pitchFamily="49" charset="-122"/>
              </a:rPr>
              <a:t>(</a:t>
            </a:r>
            <a:r>
              <a:rPr kumimoji="0" lang="en-US" altLang="zh-CN" sz="3600" smtClean="0"/>
              <a:t>SOC</a:t>
            </a:r>
            <a:r>
              <a:rPr kumimoji="0" lang="en-US" altLang="zh-CN" sz="3600" smtClean="0">
                <a:latin typeface="黑体" panose="02010609060101010101" pitchFamily="49" charset="-122"/>
              </a:rPr>
              <a:t>)</a:t>
            </a:r>
            <a:endParaRPr kumimoji="0" lang="en-US" altLang="zh-CN" sz="3600" smtClean="0"/>
          </a:p>
        </p:txBody>
      </p:sp>
      <p:sp>
        <p:nvSpPr>
          <p:cNvPr id="110595" name="Rectangle 2"/>
          <p:cNvSpPr>
            <a:spLocks noGrp="1" noChangeArrowheads="1"/>
          </p:cNvSpPr>
          <p:nvPr>
            <p:ph idx="1"/>
          </p:nvPr>
        </p:nvSpPr>
        <p:spPr>
          <a:xfrm>
            <a:off x="415925" y="1028700"/>
            <a:ext cx="8332788" cy="3187700"/>
          </a:xfrm>
        </p:spPr>
        <p:txBody>
          <a:bodyPr lIns="82550" tIns="41275" rIns="82550" bIns="41275"/>
          <a:lstStyle/>
          <a:p>
            <a:pPr eaLnBrk="1" hangingPunct="1">
              <a:lnSpc>
                <a:spcPct val="90000"/>
              </a:lnSpc>
            </a:pP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SOC</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就是</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System on Chip</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SOC</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是一种基于</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IP</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Intellectual Property</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）核嵌入式系统设计技术。</a:t>
            </a:r>
          </a:p>
          <a:p>
            <a:pPr eaLnBrk="1" hangingPunct="1">
              <a:lnSpc>
                <a:spcPct val="90000"/>
              </a:lnSpc>
            </a:pP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它结合了许多功能区块，将功能做在一个芯片上，</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ARM RISC</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MIPS RISC</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DSP</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或是其他的微处理器核心，加上通信的接口单元，例如通用串行端口（</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USB</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TCP/IP</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通信单元、</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GPRS</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通信接口、</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GSM</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通信接口、</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IEEE1394</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、蓝牙模块接口等等，这些单元以往都是依照各单元的功能做成一个个独立的处理芯片。</a:t>
            </a:r>
          </a:p>
          <a:p>
            <a:pPr eaLnBrk="1" hangingPunct="1">
              <a:lnSpc>
                <a:spcPct val="90000"/>
              </a:lnSpc>
            </a:pP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SOC</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可以分为通用和专用两类。</a:t>
            </a:r>
          </a:p>
        </p:txBody>
      </p:sp>
      <p:grpSp>
        <p:nvGrpSpPr>
          <p:cNvPr id="110596" name="组合 3"/>
          <p:cNvGrpSpPr>
            <a:grpSpLocks/>
          </p:cNvGrpSpPr>
          <p:nvPr/>
        </p:nvGrpSpPr>
        <p:grpSpPr bwMode="auto">
          <a:xfrm>
            <a:off x="758825" y="4295775"/>
            <a:ext cx="3344863" cy="2028825"/>
            <a:chOff x="304800" y="1485900"/>
            <a:chExt cx="5943600" cy="4343400"/>
          </a:xfrm>
        </p:grpSpPr>
        <p:sp>
          <p:nvSpPr>
            <p:cNvPr id="110598" name="Rectangle 3"/>
            <p:cNvSpPr>
              <a:spLocks noChangeArrowheads="1"/>
            </p:cNvSpPr>
            <p:nvPr/>
          </p:nvSpPr>
          <p:spPr bwMode="auto">
            <a:xfrm>
              <a:off x="304800" y="1485900"/>
              <a:ext cx="5943600" cy="4343400"/>
            </a:xfrm>
            <a:prstGeom prst="rect">
              <a:avLst/>
            </a:prstGeom>
            <a:solidFill>
              <a:srgbClr val="F7F7F7"/>
            </a:solidFill>
            <a:ln w="25400">
              <a:solidFill>
                <a:srgbClr val="000066"/>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599" name="Rectangle 4"/>
            <p:cNvSpPr>
              <a:spLocks noChangeArrowheads="1"/>
            </p:cNvSpPr>
            <p:nvPr/>
          </p:nvSpPr>
          <p:spPr bwMode="auto">
            <a:xfrm>
              <a:off x="762000" y="1943100"/>
              <a:ext cx="2514600" cy="1066800"/>
            </a:xfrm>
            <a:prstGeom prst="rect">
              <a:avLst/>
            </a:prstGeom>
            <a:solidFill>
              <a:srgbClr val="CCFFCC"/>
            </a:solidFill>
            <a:ln w="28575">
              <a:solidFill>
                <a:srgbClr val="000066"/>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00" name="Rectangle 5"/>
            <p:cNvSpPr>
              <a:spLocks noChangeArrowheads="1"/>
            </p:cNvSpPr>
            <p:nvPr/>
          </p:nvSpPr>
          <p:spPr bwMode="auto">
            <a:xfrm>
              <a:off x="3505200" y="1949450"/>
              <a:ext cx="2286000" cy="831850"/>
            </a:xfrm>
            <a:prstGeom prst="rect">
              <a:avLst/>
            </a:prstGeom>
            <a:solidFill>
              <a:srgbClr val="FFFF99"/>
            </a:solidFill>
            <a:ln w="28575">
              <a:solidFill>
                <a:srgbClr val="000066"/>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01" name="Rectangle 6"/>
            <p:cNvSpPr>
              <a:spLocks noChangeArrowheads="1"/>
            </p:cNvSpPr>
            <p:nvPr/>
          </p:nvSpPr>
          <p:spPr bwMode="auto">
            <a:xfrm>
              <a:off x="769938" y="3314700"/>
              <a:ext cx="1363662" cy="1219200"/>
            </a:xfrm>
            <a:prstGeom prst="rect">
              <a:avLst/>
            </a:prstGeom>
            <a:solidFill>
              <a:srgbClr val="FFCC99"/>
            </a:solidFill>
            <a:ln w="28575">
              <a:solidFill>
                <a:srgbClr val="000066"/>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02" name="Rectangle 7"/>
            <p:cNvSpPr>
              <a:spLocks noChangeArrowheads="1"/>
            </p:cNvSpPr>
            <p:nvPr/>
          </p:nvSpPr>
          <p:spPr bwMode="auto">
            <a:xfrm>
              <a:off x="762000" y="4686300"/>
              <a:ext cx="1363663" cy="601663"/>
            </a:xfrm>
            <a:prstGeom prst="rect">
              <a:avLst/>
            </a:prstGeom>
            <a:solidFill>
              <a:srgbClr val="FFCC99"/>
            </a:solidFill>
            <a:ln w="28575">
              <a:solidFill>
                <a:srgbClr val="000066"/>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03" name="Rectangle 8"/>
            <p:cNvSpPr>
              <a:spLocks noChangeArrowheads="1"/>
            </p:cNvSpPr>
            <p:nvPr/>
          </p:nvSpPr>
          <p:spPr bwMode="auto">
            <a:xfrm>
              <a:off x="2443163" y="3162300"/>
              <a:ext cx="1062037" cy="2214563"/>
            </a:xfrm>
            <a:prstGeom prst="rect">
              <a:avLst/>
            </a:prstGeom>
            <a:noFill/>
            <a:ln w="28575">
              <a:solidFill>
                <a:srgbClr val="00006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04" name="Rectangle 9"/>
            <p:cNvSpPr>
              <a:spLocks noChangeArrowheads="1"/>
            </p:cNvSpPr>
            <p:nvPr/>
          </p:nvSpPr>
          <p:spPr bwMode="auto">
            <a:xfrm>
              <a:off x="1295400" y="2262188"/>
              <a:ext cx="1176200" cy="403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spcBef>
                  <a:spcPct val="0"/>
                </a:spcBef>
                <a:buClrTx/>
                <a:buSzTx/>
                <a:buFontTx/>
                <a:buNone/>
              </a:pPr>
              <a:r>
                <a:rPr kumimoji="0" lang="en-US" altLang="zh-CN" sz="1100" b="0">
                  <a:solidFill>
                    <a:srgbClr val="000066"/>
                  </a:solidFill>
                  <a:latin typeface="Arial" panose="020B0604020202020204" pitchFamily="34" charset="0"/>
                  <a:ea typeface="宋体" panose="02010600030101010101" pitchFamily="2" charset="-122"/>
                </a:rPr>
                <a:t>ASIC Core</a:t>
              </a:r>
            </a:p>
          </p:txBody>
        </p:sp>
        <p:sp>
          <p:nvSpPr>
            <p:cNvPr id="110605" name="Rectangle 10"/>
            <p:cNvSpPr>
              <a:spLocks noChangeArrowheads="1"/>
            </p:cNvSpPr>
            <p:nvPr/>
          </p:nvSpPr>
          <p:spPr bwMode="auto">
            <a:xfrm>
              <a:off x="4114800" y="2109788"/>
              <a:ext cx="948067" cy="403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spcBef>
                  <a:spcPct val="0"/>
                </a:spcBef>
                <a:buClrTx/>
                <a:buSzTx/>
                <a:buFontTx/>
                <a:buNone/>
              </a:pPr>
              <a:r>
                <a:rPr kumimoji="0" lang="en-US" altLang="zh-CN" sz="1100" b="0">
                  <a:solidFill>
                    <a:srgbClr val="000066"/>
                  </a:solidFill>
                  <a:latin typeface="Arial" panose="020B0604020202020204" pitchFamily="34" charset="0"/>
                  <a:ea typeface="宋体" panose="02010600030101010101" pitchFamily="2" charset="-122"/>
                </a:rPr>
                <a:t>Memory</a:t>
              </a:r>
            </a:p>
          </p:txBody>
        </p:sp>
        <p:sp>
          <p:nvSpPr>
            <p:cNvPr id="110606" name="Rectangle 11"/>
            <p:cNvSpPr>
              <a:spLocks noChangeArrowheads="1"/>
            </p:cNvSpPr>
            <p:nvPr/>
          </p:nvSpPr>
          <p:spPr bwMode="auto">
            <a:xfrm>
              <a:off x="3733800" y="2933700"/>
              <a:ext cx="2057400" cy="2443163"/>
            </a:xfrm>
            <a:prstGeom prst="rect">
              <a:avLst/>
            </a:prstGeom>
            <a:solidFill>
              <a:srgbClr val="CCFFCC"/>
            </a:solidFill>
            <a:ln w="28575">
              <a:solidFill>
                <a:srgbClr val="00008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07" name="Rectangle 12"/>
            <p:cNvSpPr>
              <a:spLocks noChangeArrowheads="1"/>
            </p:cNvSpPr>
            <p:nvPr/>
          </p:nvSpPr>
          <p:spPr bwMode="auto">
            <a:xfrm>
              <a:off x="4114800" y="3479800"/>
              <a:ext cx="1239813" cy="924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spcBef>
                  <a:spcPct val="0"/>
                </a:spcBef>
                <a:buClrTx/>
                <a:buSzTx/>
                <a:buFontTx/>
                <a:buNone/>
              </a:pPr>
              <a:r>
                <a:rPr kumimoji="0" lang="en-US" altLang="zh-CN" sz="1100" b="0">
                  <a:solidFill>
                    <a:srgbClr val="000066"/>
                  </a:solidFill>
                  <a:latin typeface="Arial" panose="020B0604020202020204" pitchFamily="34" charset="0"/>
                  <a:ea typeface="宋体" panose="02010600030101010101" pitchFamily="2" charset="-122"/>
                </a:rPr>
                <a:t>Embedded </a:t>
              </a:r>
            </a:p>
            <a:p>
              <a:pPr>
                <a:spcBef>
                  <a:spcPct val="0"/>
                </a:spcBef>
                <a:buClrTx/>
                <a:buSzTx/>
                <a:buFontTx/>
                <a:buNone/>
              </a:pPr>
              <a:r>
                <a:rPr kumimoji="0" lang="en-US" altLang="zh-CN" sz="1100" b="0">
                  <a:solidFill>
                    <a:srgbClr val="000066"/>
                  </a:solidFill>
                  <a:latin typeface="Arial" panose="020B0604020202020204" pitchFamily="34" charset="0"/>
                  <a:ea typeface="宋体" panose="02010600030101010101" pitchFamily="2" charset="-122"/>
                </a:rPr>
                <a:t>Processor</a:t>
              </a:r>
            </a:p>
            <a:p>
              <a:pPr>
                <a:spcBef>
                  <a:spcPct val="0"/>
                </a:spcBef>
                <a:buClrTx/>
                <a:buSzTx/>
                <a:buFontTx/>
                <a:buNone/>
              </a:pPr>
              <a:r>
                <a:rPr kumimoji="0" lang="en-US" altLang="zh-CN" sz="1100" b="0">
                  <a:solidFill>
                    <a:srgbClr val="000066"/>
                  </a:solidFill>
                  <a:latin typeface="Arial" panose="020B0604020202020204" pitchFamily="34" charset="0"/>
                  <a:ea typeface="宋体" panose="02010600030101010101" pitchFamily="2" charset="-122"/>
                </a:rPr>
                <a:t>Core</a:t>
              </a:r>
            </a:p>
          </p:txBody>
        </p:sp>
        <p:sp>
          <p:nvSpPr>
            <p:cNvPr id="110608" name="Rectangle 13"/>
            <p:cNvSpPr>
              <a:spLocks noChangeArrowheads="1"/>
            </p:cNvSpPr>
            <p:nvPr/>
          </p:nvSpPr>
          <p:spPr bwMode="auto">
            <a:xfrm>
              <a:off x="746839" y="3451000"/>
              <a:ext cx="1090649" cy="66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spcBef>
                  <a:spcPct val="0"/>
                </a:spcBef>
                <a:buClrTx/>
                <a:buSzTx/>
                <a:buFontTx/>
                <a:buNone/>
              </a:pPr>
              <a:r>
                <a:rPr kumimoji="0" lang="en-US" altLang="zh-CN" sz="1100" b="0">
                  <a:solidFill>
                    <a:srgbClr val="000066"/>
                  </a:solidFill>
                  <a:latin typeface="Arial" panose="020B0604020202020204" pitchFamily="34" charset="0"/>
                  <a:ea typeface="宋体" panose="02010600030101010101" pitchFamily="2" charset="-122"/>
                </a:rPr>
                <a:t>Analog</a:t>
              </a:r>
            </a:p>
            <a:p>
              <a:pPr>
                <a:spcBef>
                  <a:spcPct val="0"/>
                </a:spcBef>
                <a:buClrTx/>
                <a:buSzTx/>
                <a:buFontTx/>
                <a:buNone/>
              </a:pPr>
              <a:r>
                <a:rPr kumimoji="0" lang="en-US" altLang="zh-CN" sz="1100" b="0">
                  <a:solidFill>
                    <a:srgbClr val="000066"/>
                  </a:solidFill>
                  <a:latin typeface="Arial" panose="020B0604020202020204" pitchFamily="34" charset="0"/>
                  <a:ea typeface="宋体" panose="02010600030101010101" pitchFamily="2" charset="-122"/>
                </a:rPr>
                <a:t>Functions</a:t>
              </a:r>
            </a:p>
          </p:txBody>
        </p:sp>
        <p:sp>
          <p:nvSpPr>
            <p:cNvPr id="110609" name="Rectangle 14"/>
            <p:cNvSpPr>
              <a:spLocks noChangeArrowheads="1"/>
            </p:cNvSpPr>
            <p:nvPr/>
          </p:nvSpPr>
          <p:spPr bwMode="auto">
            <a:xfrm rot="-5400000">
              <a:off x="1844785" y="4075194"/>
              <a:ext cx="2132980" cy="76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spcBef>
                  <a:spcPct val="0"/>
                </a:spcBef>
                <a:buClrTx/>
                <a:buSzTx/>
                <a:buFontTx/>
                <a:buNone/>
              </a:pPr>
              <a:r>
                <a:rPr kumimoji="0" lang="en-US" altLang="zh-CN" sz="1100" b="0">
                  <a:solidFill>
                    <a:srgbClr val="000066"/>
                  </a:solidFill>
                  <a:latin typeface="Arial" panose="020B0604020202020204" pitchFamily="34" charset="0"/>
                  <a:ea typeface="宋体" panose="02010600030101010101" pitchFamily="2" charset="-122"/>
                </a:rPr>
                <a:t>Communication</a:t>
              </a:r>
            </a:p>
          </p:txBody>
        </p:sp>
        <p:sp>
          <p:nvSpPr>
            <p:cNvPr id="110610" name="Rectangle 15"/>
            <p:cNvSpPr>
              <a:spLocks noChangeArrowheads="1"/>
            </p:cNvSpPr>
            <p:nvPr/>
          </p:nvSpPr>
          <p:spPr bwMode="auto">
            <a:xfrm>
              <a:off x="827793" y="4533900"/>
              <a:ext cx="1000713" cy="66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spcBef>
                  <a:spcPct val="0"/>
                </a:spcBef>
                <a:buClrTx/>
                <a:buSzTx/>
                <a:buFontTx/>
                <a:buNone/>
              </a:pPr>
              <a:r>
                <a:rPr kumimoji="0" lang="en-US" altLang="zh-CN" sz="1100" b="0">
                  <a:solidFill>
                    <a:srgbClr val="000066"/>
                  </a:solidFill>
                  <a:latin typeface="Arial" panose="020B0604020202020204" pitchFamily="34" charset="0"/>
                  <a:ea typeface="宋体" panose="02010600030101010101" pitchFamily="2" charset="-122"/>
                </a:rPr>
                <a:t>Sensor</a:t>
              </a:r>
            </a:p>
            <a:p>
              <a:pPr>
                <a:spcBef>
                  <a:spcPct val="0"/>
                </a:spcBef>
                <a:buClrTx/>
                <a:buSzTx/>
                <a:buFontTx/>
                <a:buNone/>
              </a:pPr>
              <a:r>
                <a:rPr kumimoji="0" lang="en-US" altLang="zh-CN" sz="1100" b="0">
                  <a:solidFill>
                    <a:srgbClr val="000066"/>
                  </a:solidFill>
                  <a:latin typeface="Arial" panose="020B0604020202020204" pitchFamily="34" charset="0"/>
                  <a:ea typeface="宋体" panose="02010600030101010101" pitchFamily="2" charset="-122"/>
                </a:rPr>
                <a:t>Interface</a:t>
              </a:r>
            </a:p>
          </p:txBody>
        </p:sp>
        <p:sp>
          <p:nvSpPr>
            <p:cNvPr id="110611" name="Rectangle 16"/>
            <p:cNvSpPr>
              <a:spLocks noChangeArrowheads="1"/>
            </p:cNvSpPr>
            <p:nvPr/>
          </p:nvSpPr>
          <p:spPr bwMode="auto">
            <a:xfrm>
              <a:off x="6858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12" name="Rectangle 17"/>
            <p:cNvSpPr>
              <a:spLocks noChangeArrowheads="1"/>
            </p:cNvSpPr>
            <p:nvPr/>
          </p:nvSpPr>
          <p:spPr bwMode="auto">
            <a:xfrm>
              <a:off x="9906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13" name="Rectangle 18"/>
            <p:cNvSpPr>
              <a:spLocks noChangeArrowheads="1"/>
            </p:cNvSpPr>
            <p:nvPr/>
          </p:nvSpPr>
          <p:spPr bwMode="auto">
            <a:xfrm>
              <a:off x="12954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14" name="Rectangle 19"/>
            <p:cNvSpPr>
              <a:spLocks noChangeArrowheads="1"/>
            </p:cNvSpPr>
            <p:nvPr/>
          </p:nvSpPr>
          <p:spPr bwMode="auto">
            <a:xfrm>
              <a:off x="16002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15" name="Rectangle 20"/>
            <p:cNvSpPr>
              <a:spLocks noChangeArrowheads="1"/>
            </p:cNvSpPr>
            <p:nvPr/>
          </p:nvSpPr>
          <p:spPr bwMode="auto">
            <a:xfrm>
              <a:off x="19050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16" name="Rectangle 21"/>
            <p:cNvSpPr>
              <a:spLocks noChangeArrowheads="1"/>
            </p:cNvSpPr>
            <p:nvPr/>
          </p:nvSpPr>
          <p:spPr bwMode="auto">
            <a:xfrm>
              <a:off x="22098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17" name="Rectangle 22"/>
            <p:cNvSpPr>
              <a:spLocks noChangeArrowheads="1"/>
            </p:cNvSpPr>
            <p:nvPr/>
          </p:nvSpPr>
          <p:spPr bwMode="auto">
            <a:xfrm>
              <a:off x="25146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18" name="Rectangle 23"/>
            <p:cNvSpPr>
              <a:spLocks noChangeArrowheads="1"/>
            </p:cNvSpPr>
            <p:nvPr/>
          </p:nvSpPr>
          <p:spPr bwMode="auto">
            <a:xfrm>
              <a:off x="28194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19" name="Rectangle 24"/>
            <p:cNvSpPr>
              <a:spLocks noChangeArrowheads="1"/>
            </p:cNvSpPr>
            <p:nvPr/>
          </p:nvSpPr>
          <p:spPr bwMode="auto">
            <a:xfrm>
              <a:off x="31242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20" name="Rectangle 25"/>
            <p:cNvSpPr>
              <a:spLocks noChangeArrowheads="1"/>
            </p:cNvSpPr>
            <p:nvPr/>
          </p:nvSpPr>
          <p:spPr bwMode="auto">
            <a:xfrm>
              <a:off x="34290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21" name="Rectangle 26"/>
            <p:cNvSpPr>
              <a:spLocks noChangeArrowheads="1"/>
            </p:cNvSpPr>
            <p:nvPr/>
          </p:nvSpPr>
          <p:spPr bwMode="auto">
            <a:xfrm>
              <a:off x="37338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22" name="Rectangle 27"/>
            <p:cNvSpPr>
              <a:spLocks noChangeArrowheads="1"/>
            </p:cNvSpPr>
            <p:nvPr/>
          </p:nvSpPr>
          <p:spPr bwMode="auto">
            <a:xfrm>
              <a:off x="40386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23" name="Rectangle 28"/>
            <p:cNvSpPr>
              <a:spLocks noChangeArrowheads="1"/>
            </p:cNvSpPr>
            <p:nvPr/>
          </p:nvSpPr>
          <p:spPr bwMode="auto">
            <a:xfrm>
              <a:off x="43434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24" name="Rectangle 29"/>
            <p:cNvSpPr>
              <a:spLocks noChangeArrowheads="1"/>
            </p:cNvSpPr>
            <p:nvPr/>
          </p:nvSpPr>
          <p:spPr bwMode="auto">
            <a:xfrm>
              <a:off x="46482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25" name="Rectangle 30"/>
            <p:cNvSpPr>
              <a:spLocks noChangeArrowheads="1"/>
            </p:cNvSpPr>
            <p:nvPr/>
          </p:nvSpPr>
          <p:spPr bwMode="auto">
            <a:xfrm>
              <a:off x="49530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26" name="Rectangle 31"/>
            <p:cNvSpPr>
              <a:spLocks noChangeArrowheads="1"/>
            </p:cNvSpPr>
            <p:nvPr/>
          </p:nvSpPr>
          <p:spPr bwMode="auto">
            <a:xfrm>
              <a:off x="52578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27" name="Rectangle 32"/>
            <p:cNvSpPr>
              <a:spLocks noChangeArrowheads="1"/>
            </p:cNvSpPr>
            <p:nvPr/>
          </p:nvSpPr>
          <p:spPr bwMode="auto">
            <a:xfrm>
              <a:off x="55626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28" name="Rectangle 33"/>
            <p:cNvSpPr>
              <a:spLocks noChangeArrowheads="1"/>
            </p:cNvSpPr>
            <p:nvPr/>
          </p:nvSpPr>
          <p:spPr bwMode="auto">
            <a:xfrm>
              <a:off x="59436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29" name="Rectangle 34"/>
            <p:cNvSpPr>
              <a:spLocks noChangeArrowheads="1"/>
            </p:cNvSpPr>
            <p:nvPr/>
          </p:nvSpPr>
          <p:spPr bwMode="auto">
            <a:xfrm>
              <a:off x="381000" y="18669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30" name="Rectangle 35"/>
            <p:cNvSpPr>
              <a:spLocks noChangeArrowheads="1"/>
            </p:cNvSpPr>
            <p:nvPr/>
          </p:nvSpPr>
          <p:spPr bwMode="auto">
            <a:xfrm>
              <a:off x="381000" y="21717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31" name="Rectangle 36"/>
            <p:cNvSpPr>
              <a:spLocks noChangeArrowheads="1"/>
            </p:cNvSpPr>
            <p:nvPr/>
          </p:nvSpPr>
          <p:spPr bwMode="auto">
            <a:xfrm>
              <a:off x="381000" y="2476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32" name="Rectangle 37"/>
            <p:cNvSpPr>
              <a:spLocks noChangeArrowheads="1"/>
            </p:cNvSpPr>
            <p:nvPr/>
          </p:nvSpPr>
          <p:spPr bwMode="auto">
            <a:xfrm>
              <a:off x="381000" y="27813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33" name="Rectangle 38"/>
            <p:cNvSpPr>
              <a:spLocks noChangeArrowheads="1"/>
            </p:cNvSpPr>
            <p:nvPr/>
          </p:nvSpPr>
          <p:spPr bwMode="auto">
            <a:xfrm>
              <a:off x="381000" y="3086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34" name="Rectangle 39"/>
            <p:cNvSpPr>
              <a:spLocks noChangeArrowheads="1"/>
            </p:cNvSpPr>
            <p:nvPr/>
          </p:nvSpPr>
          <p:spPr bwMode="auto">
            <a:xfrm>
              <a:off x="381000" y="33909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35" name="Rectangle 40"/>
            <p:cNvSpPr>
              <a:spLocks noChangeArrowheads="1"/>
            </p:cNvSpPr>
            <p:nvPr/>
          </p:nvSpPr>
          <p:spPr bwMode="auto">
            <a:xfrm>
              <a:off x="381000" y="36957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36" name="Rectangle 41"/>
            <p:cNvSpPr>
              <a:spLocks noChangeArrowheads="1"/>
            </p:cNvSpPr>
            <p:nvPr/>
          </p:nvSpPr>
          <p:spPr bwMode="auto">
            <a:xfrm>
              <a:off x="381000" y="4000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37" name="Rectangle 42"/>
            <p:cNvSpPr>
              <a:spLocks noChangeArrowheads="1"/>
            </p:cNvSpPr>
            <p:nvPr/>
          </p:nvSpPr>
          <p:spPr bwMode="auto">
            <a:xfrm>
              <a:off x="381000" y="43053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38" name="Rectangle 43"/>
            <p:cNvSpPr>
              <a:spLocks noChangeArrowheads="1"/>
            </p:cNvSpPr>
            <p:nvPr/>
          </p:nvSpPr>
          <p:spPr bwMode="auto">
            <a:xfrm>
              <a:off x="381000" y="4610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39" name="Rectangle 44"/>
            <p:cNvSpPr>
              <a:spLocks noChangeArrowheads="1"/>
            </p:cNvSpPr>
            <p:nvPr/>
          </p:nvSpPr>
          <p:spPr bwMode="auto">
            <a:xfrm>
              <a:off x="381000" y="49149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40" name="Rectangle 45"/>
            <p:cNvSpPr>
              <a:spLocks noChangeArrowheads="1"/>
            </p:cNvSpPr>
            <p:nvPr/>
          </p:nvSpPr>
          <p:spPr bwMode="auto">
            <a:xfrm>
              <a:off x="381000" y="52197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41" name="Rectangle 46"/>
            <p:cNvSpPr>
              <a:spLocks noChangeArrowheads="1"/>
            </p:cNvSpPr>
            <p:nvPr/>
          </p:nvSpPr>
          <p:spPr bwMode="auto">
            <a:xfrm>
              <a:off x="5943600" y="18669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42" name="Rectangle 47"/>
            <p:cNvSpPr>
              <a:spLocks noChangeArrowheads="1"/>
            </p:cNvSpPr>
            <p:nvPr/>
          </p:nvSpPr>
          <p:spPr bwMode="auto">
            <a:xfrm>
              <a:off x="5943600" y="21717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43" name="Rectangle 48"/>
            <p:cNvSpPr>
              <a:spLocks noChangeArrowheads="1"/>
            </p:cNvSpPr>
            <p:nvPr/>
          </p:nvSpPr>
          <p:spPr bwMode="auto">
            <a:xfrm>
              <a:off x="5943600" y="2476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44" name="Rectangle 49"/>
            <p:cNvSpPr>
              <a:spLocks noChangeArrowheads="1"/>
            </p:cNvSpPr>
            <p:nvPr/>
          </p:nvSpPr>
          <p:spPr bwMode="auto">
            <a:xfrm>
              <a:off x="5943600" y="27813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45" name="Rectangle 50"/>
            <p:cNvSpPr>
              <a:spLocks noChangeArrowheads="1"/>
            </p:cNvSpPr>
            <p:nvPr/>
          </p:nvSpPr>
          <p:spPr bwMode="auto">
            <a:xfrm>
              <a:off x="5943600" y="3086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46" name="Rectangle 51"/>
            <p:cNvSpPr>
              <a:spLocks noChangeArrowheads="1"/>
            </p:cNvSpPr>
            <p:nvPr/>
          </p:nvSpPr>
          <p:spPr bwMode="auto">
            <a:xfrm>
              <a:off x="5943600" y="33909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47" name="Rectangle 52"/>
            <p:cNvSpPr>
              <a:spLocks noChangeArrowheads="1"/>
            </p:cNvSpPr>
            <p:nvPr/>
          </p:nvSpPr>
          <p:spPr bwMode="auto">
            <a:xfrm>
              <a:off x="5943600" y="36957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48" name="Rectangle 53"/>
            <p:cNvSpPr>
              <a:spLocks noChangeArrowheads="1"/>
            </p:cNvSpPr>
            <p:nvPr/>
          </p:nvSpPr>
          <p:spPr bwMode="auto">
            <a:xfrm>
              <a:off x="5943600" y="4000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49" name="Rectangle 54"/>
            <p:cNvSpPr>
              <a:spLocks noChangeArrowheads="1"/>
            </p:cNvSpPr>
            <p:nvPr/>
          </p:nvSpPr>
          <p:spPr bwMode="auto">
            <a:xfrm>
              <a:off x="5943600" y="43053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50" name="Rectangle 55"/>
            <p:cNvSpPr>
              <a:spLocks noChangeArrowheads="1"/>
            </p:cNvSpPr>
            <p:nvPr/>
          </p:nvSpPr>
          <p:spPr bwMode="auto">
            <a:xfrm>
              <a:off x="5943600" y="4610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51" name="Rectangle 56"/>
            <p:cNvSpPr>
              <a:spLocks noChangeArrowheads="1"/>
            </p:cNvSpPr>
            <p:nvPr/>
          </p:nvSpPr>
          <p:spPr bwMode="auto">
            <a:xfrm>
              <a:off x="5943600" y="49149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52" name="Rectangle 57"/>
            <p:cNvSpPr>
              <a:spLocks noChangeArrowheads="1"/>
            </p:cNvSpPr>
            <p:nvPr/>
          </p:nvSpPr>
          <p:spPr bwMode="auto">
            <a:xfrm>
              <a:off x="5943600" y="52197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53" name="Rectangle 58"/>
            <p:cNvSpPr>
              <a:spLocks noChangeArrowheads="1"/>
            </p:cNvSpPr>
            <p:nvPr/>
          </p:nvSpPr>
          <p:spPr bwMode="auto">
            <a:xfrm>
              <a:off x="6858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54" name="Rectangle 59"/>
            <p:cNvSpPr>
              <a:spLocks noChangeArrowheads="1"/>
            </p:cNvSpPr>
            <p:nvPr/>
          </p:nvSpPr>
          <p:spPr bwMode="auto">
            <a:xfrm>
              <a:off x="9906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55" name="Rectangle 60"/>
            <p:cNvSpPr>
              <a:spLocks noChangeArrowheads="1"/>
            </p:cNvSpPr>
            <p:nvPr/>
          </p:nvSpPr>
          <p:spPr bwMode="auto">
            <a:xfrm>
              <a:off x="12954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56" name="Rectangle 61"/>
            <p:cNvSpPr>
              <a:spLocks noChangeArrowheads="1"/>
            </p:cNvSpPr>
            <p:nvPr/>
          </p:nvSpPr>
          <p:spPr bwMode="auto">
            <a:xfrm>
              <a:off x="16002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57" name="Rectangle 62"/>
            <p:cNvSpPr>
              <a:spLocks noChangeArrowheads="1"/>
            </p:cNvSpPr>
            <p:nvPr/>
          </p:nvSpPr>
          <p:spPr bwMode="auto">
            <a:xfrm>
              <a:off x="19050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58" name="Rectangle 63"/>
            <p:cNvSpPr>
              <a:spLocks noChangeArrowheads="1"/>
            </p:cNvSpPr>
            <p:nvPr/>
          </p:nvSpPr>
          <p:spPr bwMode="auto">
            <a:xfrm>
              <a:off x="22098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59" name="Rectangle 64"/>
            <p:cNvSpPr>
              <a:spLocks noChangeArrowheads="1"/>
            </p:cNvSpPr>
            <p:nvPr/>
          </p:nvSpPr>
          <p:spPr bwMode="auto">
            <a:xfrm>
              <a:off x="25146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60" name="Rectangle 65"/>
            <p:cNvSpPr>
              <a:spLocks noChangeArrowheads="1"/>
            </p:cNvSpPr>
            <p:nvPr/>
          </p:nvSpPr>
          <p:spPr bwMode="auto">
            <a:xfrm>
              <a:off x="28194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61" name="Rectangle 66"/>
            <p:cNvSpPr>
              <a:spLocks noChangeArrowheads="1"/>
            </p:cNvSpPr>
            <p:nvPr/>
          </p:nvSpPr>
          <p:spPr bwMode="auto">
            <a:xfrm>
              <a:off x="31242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62" name="Rectangle 67"/>
            <p:cNvSpPr>
              <a:spLocks noChangeArrowheads="1"/>
            </p:cNvSpPr>
            <p:nvPr/>
          </p:nvSpPr>
          <p:spPr bwMode="auto">
            <a:xfrm>
              <a:off x="34290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63" name="Rectangle 68"/>
            <p:cNvSpPr>
              <a:spLocks noChangeArrowheads="1"/>
            </p:cNvSpPr>
            <p:nvPr/>
          </p:nvSpPr>
          <p:spPr bwMode="auto">
            <a:xfrm>
              <a:off x="37338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64" name="Rectangle 69"/>
            <p:cNvSpPr>
              <a:spLocks noChangeArrowheads="1"/>
            </p:cNvSpPr>
            <p:nvPr/>
          </p:nvSpPr>
          <p:spPr bwMode="auto">
            <a:xfrm>
              <a:off x="40386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65" name="Rectangle 70"/>
            <p:cNvSpPr>
              <a:spLocks noChangeArrowheads="1"/>
            </p:cNvSpPr>
            <p:nvPr/>
          </p:nvSpPr>
          <p:spPr bwMode="auto">
            <a:xfrm>
              <a:off x="43434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66" name="Rectangle 71"/>
            <p:cNvSpPr>
              <a:spLocks noChangeArrowheads="1"/>
            </p:cNvSpPr>
            <p:nvPr/>
          </p:nvSpPr>
          <p:spPr bwMode="auto">
            <a:xfrm>
              <a:off x="46482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67" name="Rectangle 72"/>
            <p:cNvSpPr>
              <a:spLocks noChangeArrowheads="1"/>
            </p:cNvSpPr>
            <p:nvPr/>
          </p:nvSpPr>
          <p:spPr bwMode="auto">
            <a:xfrm>
              <a:off x="49530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68" name="Rectangle 73"/>
            <p:cNvSpPr>
              <a:spLocks noChangeArrowheads="1"/>
            </p:cNvSpPr>
            <p:nvPr/>
          </p:nvSpPr>
          <p:spPr bwMode="auto">
            <a:xfrm>
              <a:off x="52578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69" name="Rectangle 74"/>
            <p:cNvSpPr>
              <a:spLocks noChangeArrowheads="1"/>
            </p:cNvSpPr>
            <p:nvPr/>
          </p:nvSpPr>
          <p:spPr bwMode="auto">
            <a:xfrm>
              <a:off x="55626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70" name="Rectangle 75"/>
            <p:cNvSpPr>
              <a:spLocks noChangeArrowheads="1"/>
            </p:cNvSpPr>
            <p:nvPr/>
          </p:nvSpPr>
          <p:spPr bwMode="auto">
            <a:xfrm>
              <a:off x="59436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71" name="Rectangle 76"/>
            <p:cNvSpPr>
              <a:spLocks noChangeArrowheads="1"/>
            </p:cNvSpPr>
            <p:nvPr/>
          </p:nvSpPr>
          <p:spPr bwMode="auto">
            <a:xfrm>
              <a:off x="381000" y="55245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sp>
          <p:nvSpPr>
            <p:cNvPr id="110672" name="Rectangle 77"/>
            <p:cNvSpPr>
              <a:spLocks noChangeArrowheads="1"/>
            </p:cNvSpPr>
            <p:nvPr/>
          </p:nvSpPr>
          <p:spPr bwMode="auto">
            <a:xfrm>
              <a:off x="381000" y="1562100"/>
              <a:ext cx="228600" cy="228600"/>
            </a:xfrm>
            <a:prstGeom prst="rect">
              <a:avLst/>
            </a:prstGeom>
            <a:solidFill>
              <a:srgbClr val="CEF4F3"/>
            </a:solidFill>
            <a:ln w="9525">
              <a:solidFill>
                <a:srgbClr val="000000"/>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100">
                <a:latin typeface="Tahoma" panose="020B0604030504040204" pitchFamily="34" charset="0"/>
                <a:ea typeface="宋体" panose="02010600030101010101" pitchFamily="2" charset="-122"/>
              </a:endParaRPr>
            </a:p>
          </p:txBody>
        </p:sp>
      </p:grpSp>
      <p:pic>
        <p:nvPicPr>
          <p:cNvPr id="110597" name="Picture 79" descr="https://timgsa.baidu.com/timg?image&amp;quality=80&amp;size=b9999_10000&amp;sec=1582372223063&amp;di=5dbfaae6558e9b81ae61fe121c7123fa&amp;imgtype=0&amp;src=http%3A%2F%2Fztd00.photos.bdimg.com%2Fztd%2Fw%3D700%3Bq%3D50%2Fsign%3Df9faefe0841001e94e3c160f88350ad1%2Ffaedab64034f78f0ad003cfa70310a55b3191cab.jpg"/>
          <p:cNvPicPr>
            <a:picLocks noChangeAspect="1" noChangeArrowheads="1"/>
          </p:cNvPicPr>
          <p:nvPr/>
        </p:nvPicPr>
        <p:blipFill>
          <a:blip r:embed="rId3">
            <a:extLst>
              <a:ext uri="{28A0092B-C50C-407E-A947-70E740481C1C}">
                <a14:useLocalDpi xmlns:a14="http://schemas.microsoft.com/office/drawing/2010/main" val="0"/>
              </a:ext>
            </a:extLst>
          </a:blip>
          <a:srcRect l="7001" t="7834" r="6557" b="13229"/>
          <a:stretch>
            <a:fillRect/>
          </a:stretch>
        </p:blipFill>
        <p:spPr bwMode="auto">
          <a:xfrm>
            <a:off x="4919663" y="4216400"/>
            <a:ext cx="3171825" cy="217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381000" y="112713"/>
            <a:ext cx="8496300" cy="1143000"/>
          </a:xfrm>
        </p:spPr>
        <p:txBody>
          <a:bodyPr/>
          <a:lstStyle/>
          <a:p>
            <a:r>
              <a:rPr kumimoji="0" lang="zh-CN" altLang="en-US" smtClean="0">
                <a:latin typeface="黑体" panose="02010609060101010101" pitchFamily="49" charset="-122"/>
              </a:rPr>
              <a:t>嵌入式外围接口电路和设备接口 </a:t>
            </a:r>
          </a:p>
        </p:txBody>
      </p:sp>
      <p:sp>
        <p:nvSpPr>
          <p:cNvPr id="112643" name="Rectangle 3"/>
          <p:cNvSpPr>
            <a:spLocks noGrp="1" noChangeArrowheads="1"/>
          </p:cNvSpPr>
          <p:nvPr>
            <p:ph type="body" idx="1"/>
          </p:nvPr>
        </p:nvSpPr>
        <p:spPr>
          <a:xfrm>
            <a:off x="884238" y="1531938"/>
            <a:ext cx="7315200" cy="4267200"/>
          </a:xfrm>
        </p:spPr>
        <p:txBody>
          <a:bodyPr/>
          <a:lstStyle/>
          <a:p>
            <a:pPr>
              <a:buFont typeface="Wingdings" panose="05000000000000000000" pitchFamily="2" charset="2"/>
              <a:buNone/>
            </a:pPr>
            <a:r>
              <a:rPr kumimoji="0" lang="zh-CN" altLang="en-US" b="1" smtClean="0">
                <a:solidFill>
                  <a:srgbClr val="002060"/>
                </a:solidFill>
                <a:latin typeface="微软雅黑" panose="020B0503020204020204" pitchFamily="34" charset="-122"/>
                <a:ea typeface="微软雅黑" panose="020B0503020204020204" pitchFamily="34" charset="-122"/>
              </a:rPr>
              <a:t>根据外围设备的功能可分为以下</a:t>
            </a:r>
            <a:r>
              <a:rPr kumimoji="0" lang="en-US" altLang="zh-CN" b="1" smtClean="0">
                <a:solidFill>
                  <a:srgbClr val="002060"/>
                </a:solidFill>
                <a:latin typeface="微软雅黑" panose="020B0503020204020204" pitchFamily="34" charset="-122"/>
                <a:ea typeface="微软雅黑" panose="020B0503020204020204" pitchFamily="34" charset="-122"/>
              </a:rPr>
              <a:t>5</a:t>
            </a:r>
            <a:r>
              <a:rPr kumimoji="0" lang="zh-CN" altLang="en-US" b="1" smtClean="0">
                <a:solidFill>
                  <a:srgbClr val="002060"/>
                </a:solidFill>
                <a:latin typeface="微软雅黑" panose="020B0503020204020204" pitchFamily="34" charset="-122"/>
                <a:ea typeface="微软雅黑" panose="020B0503020204020204" pitchFamily="34" charset="-122"/>
              </a:rPr>
              <a:t>类 </a:t>
            </a:r>
          </a:p>
          <a:p>
            <a:pPr>
              <a:buFont typeface="Wingdings" panose="05000000000000000000" pitchFamily="2" charset="2"/>
              <a:buBlip>
                <a:blip r:embed="rId3"/>
              </a:buBlip>
            </a:pPr>
            <a:r>
              <a:rPr kumimoji="0" lang="zh-CN" altLang="en-US" smtClean="0">
                <a:solidFill>
                  <a:srgbClr val="002060"/>
                </a:solidFill>
                <a:latin typeface="微软雅黑" panose="020B0503020204020204" pitchFamily="34" charset="-122"/>
                <a:ea typeface="微软雅黑" panose="020B0503020204020204" pitchFamily="34" charset="-122"/>
              </a:rPr>
              <a:t>存储器类型</a:t>
            </a:r>
          </a:p>
          <a:p>
            <a:pPr>
              <a:buFont typeface="Wingdings" panose="05000000000000000000" pitchFamily="2" charset="2"/>
              <a:buBlip>
                <a:blip r:embed="rId3"/>
              </a:buBlip>
            </a:pPr>
            <a:r>
              <a:rPr kumimoji="0" lang="zh-CN" altLang="en-US" smtClean="0">
                <a:solidFill>
                  <a:srgbClr val="002060"/>
                </a:solidFill>
                <a:latin typeface="微软雅黑" panose="020B0503020204020204" pitchFamily="34" charset="-122"/>
                <a:ea typeface="微软雅黑" panose="020B0503020204020204" pitchFamily="34" charset="-122"/>
              </a:rPr>
              <a:t>通信接口</a:t>
            </a:r>
          </a:p>
          <a:p>
            <a:pPr>
              <a:buFont typeface="Wingdings" panose="05000000000000000000" pitchFamily="2" charset="2"/>
              <a:buBlip>
                <a:blip r:embed="rId3"/>
              </a:buBlip>
            </a:pPr>
            <a:r>
              <a:rPr kumimoji="0" lang="zh-CN" altLang="en-US" smtClean="0">
                <a:solidFill>
                  <a:srgbClr val="002060"/>
                </a:solidFill>
                <a:latin typeface="微软雅黑" panose="020B0503020204020204" pitchFamily="34" charset="-122"/>
                <a:ea typeface="微软雅黑" panose="020B0503020204020204" pitchFamily="34" charset="-122"/>
              </a:rPr>
              <a:t>输入输出设备 </a:t>
            </a:r>
          </a:p>
          <a:p>
            <a:pPr>
              <a:buFont typeface="Wingdings" panose="05000000000000000000" pitchFamily="2" charset="2"/>
              <a:buBlip>
                <a:blip r:embed="rId3"/>
              </a:buBlip>
            </a:pPr>
            <a:r>
              <a:rPr kumimoji="0" lang="zh-CN" altLang="en-US" smtClean="0">
                <a:solidFill>
                  <a:srgbClr val="002060"/>
                </a:solidFill>
                <a:latin typeface="微软雅黑" panose="020B0503020204020204" pitchFamily="34" charset="-122"/>
                <a:ea typeface="微软雅黑" panose="020B0503020204020204" pitchFamily="34" charset="-122"/>
              </a:rPr>
              <a:t>设备扩展接口 </a:t>
            </a:r>
          </a:p>
          <a:p>
            <a:pPr>
              <a:buFont typeface="Wingdings" panose="05000000000000000000" pitchFamily="2" charset="2"/>
              <a:buBlip>
                <a:blip r:embed="rId3"/>
              </a:buBlip>
            </a:pPr>
            <a:r>
              <a:rPr kumimoji="0" lang="zh-CN" altLang="en-US" smtClean="0">
                <a:solidFill>
                  <a:srgbClr val="002060"/>
                </a:solidFill>
                <a:latin typeface="微软雅黑" panose="020B0503020204020204" pitchFamily="34" charset="-122"/>
                <a:ea typeface="微软雅黑" panose="020B0503020204020204" pitchFamily="34" charset="-122"/>
              </a:rPr>
              <a:t>电源及辅助设备 </a:t>
            </a:r>
          </a:p>
        </p:txBody>
      </p:sp>
      <p:sp>
        <p:nvSpPr>
          <p:cNvPr id="112644" name="AutoShape 9">
            <a:hlinkClick r:id="rId4" action="ppaction://hlinksldjump" highlightClick="1"/>
          </p:cNvPr>
          <p:cNvSpPr>
            <a:spLocks noChangeArrowheads="1"/>
          </p:cNvSpPr>
          <p:nvPr/>
        </p:nvSpPr>
        <p:spPr bwMode="auto">
          <a:xfrm>
            <a:off x="8610600" y="6324600"/>
            <a:ext cx="533400" cy="533400"/>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Tree>
  </p:cSld>
  <p:clrMapOvr>
    <a:masterClrMapping/>
  </p:clrMapOvr>
  <p:transition spd="med">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kumimoji="0" lang="en-US" altLang="zh-CN" sz="4800" b="1" smtClean="0">
                <a:ea typeface="隶书" panose="02010509060101010101" pitchFamily="49" charset="-122"/>
              </a:rPr>
              <a:t> </a:t>
            </a:r>
            <a:r>
              <a:rPr kumimoji="0" lang="zh-CN" altLang="en-US" smtClean="0">
                <a:latin typeface="黑体" panose="02010609060101010101" pitchFamily="49" charset="-122"/>
              </a:rPr>
              <a:t>存储器</a:t>
            </a:r>
          </a:p>
        </p:txBody>
      </p:sp>
      <p:sp>
        <p:nvSpPr>
          <p:cNvPr id="114691" name="Rectangle 3"/>
          <p:cNvSpPr>
            <a:spLocks noGrp="1" noChangeArrowheads="1"/>
          </p:cNvSpPr>
          <p:nvPr>
            <p:ph type="body" idx="1"/>
          </p:nvPr>
        </p:nvSpPr>
        <p:spPr/>
        <p:txBody>
          <a:bodyPr/>
          <a:lstStyle/>
          <a:p>
            <a:r>
              <a:rPr kumimoji="0" lang="zh-CN" altLang="en-US" smtClean="0">
                <a:solidFill>
                  <a:srgbClr val="002060"/>
                </a:solidFill>
                <a:latin typeface="微软雅黑" panose="020B0503020204020204" pitchFamily="34" charset="-122"/>
                <a:ea typeface="微软雅黑" panose="020B0503020204020204" pitchFamily="34" charset="-122"/>
              </a:rPr>
              <a:t>存储器是嵌入式系统中存储数据和程序的功能部件，目前常见的存储设备按使用的存储器类型分为：</a:t>
            </a:r>
          </a:p>
          <a:p>
            <a:pPr lvl="1"/>
            <a:r>
              <a:rPr kumimoji="0" lang="zh-CN" altLang="en-US" sz="2400" smtClean="0">
                <a:solidFill>
                  <a:srgbClr val="002060"/>
                </a:solidFill>
                <a:latin typeface="微软雅黑" panose="020B0503020204020204" pitchFamily="34" charset="-122"/>
                <a:ea typeface="微软雅黑" panose="020B0503020204020204" pitchFamily="34" charset="-122"/>
              </a:rPr>
              <a:t>静态易失型存储器（</a:t>
            </a:r>
            <a:r>
              <a:rPr kumimoji="0" lang="en-US" altLang="zh-CN" sz="2400" smtClean="0">
                <a:solidFill>
                  <a:srgbClr val="002060"/>
                </a:solidFill>
                <a:latin typeface="微软雅黑" panose="020B0503020204020204" pitchFamily="34" charset="-122"/>
                <a:ea typeface="微软雅黑" panose="020B0503020204020204" pitchFamily="34" charset="-122"/>
              </a:rPr>
              <a:t>RAM</a:t>
            </a:r>
            <a:r>
              <a:rPr kumimoji="0" lang="zh-CN" altLang="en-US" sz="2400" smtClean="0">
                <a:solidFill>
                  <a:srgbClr val="002060"/>
                </a:solidFill>
                <a:latin typeface="微软雅黑" panose="020B0503020204020204" pitchFamily="34" charset="-122"/>
                <a:ea typeface="微软雅黑" panose="020B0503020204020204" pitchFamily="34" charset="-122"/>
              </a:rPr>
              <a:t>，</a:t>
            </a:r>
            <a:r>
              <a:rPr kumimoji="0" lang="en-US" altLang="zh-CN" sz="2400" smtClean="0">
                <a:solidFill>
                  <a:srgbClr val="002060"/>
                </a:solidFill>
                <a:latin typeface="微软雅黑" panose="020B0503020204020204" pitchFamily="34" charset="-122"/>
                <a:ea typeface="微软雅黑" panose="020B0503020204020204" pitchFamily="34" charset="-122"/>
              </a:rPr>
              <a:t>SRAM</a:t>
            </a:r>
            <a:r>
              <a:rPr kumimoji="0" lang="zh-CN" altLang="en-US" sz="2400" smtClean="0">
                <a:solidFill>
                  <a:srgbClr val="002060"/>
                </a:solidFill>
                <a:latin typeface="微软雅黑" panose="020B0503020204020204" pitchFamily="34" charset="-122"/>
                <a:ea typeface="微软雅黑" panose="020B0503020204020204" pitchFamily="34" charset="-122"/>
              </a:rPr>
              <a:t>）；</a:t>
            </a:r>
          </a:p>
          <a:p>
            <a:pPr lvl="1"/>
            <a:r>
              <a:rPr kumimoji="0" lang="zh-CN" altLang="en-US" sz="2400" smtClean="0">
                <a:solidFill>
                  <a:srgbClr val="002060"/>
                </a:solidFill>
                <a:latin typeface="微软雅黑" panose="020B0503020204020204" pitchFamily="34" charset="-122"/>
                <a:ea typeface="微软雅黑" panose="020B0503020204020204" pitchFamily="34" charset="-122"/>
              </a:rPr>
              <a:t>动态存储器（</a:t>
            </a:r>
            <a:r>
              <a:rPr kumimoji="0" lang="en-US" altLang="zh-CN" sz="2400" smtClean="0">
                <a:solidFill>
                  <a:srgbClr val="002060"/>
                </a:solidFill>
                <a:latin typeface="微软雅黑" panose="020B0503020204020204" pitchFamily="34" charset="-122"/>
                <a:ea typeface="微软雅黑" panose="020B0503020204020204" pitchFamily="34" charset="-122"/>
              </a:rPr>
              <a:t>DRAM</a:t>
            </a:r>
            <a:r>
              <a:rPr kumimoji="0" lang="zh-CN" altLang="en-US" sz="2400" smtClean="0">
                <a:solidFill>
                  <a:srgbClr val="002060"/>
                </a:solidFill>
                <a:latin typeface="微软雅黑" panose="020B0503020204020204" pitchFamily="34" charset="-122"/>
                <a:ea typeface="微软雅黑" panose="020B0503020204020204" pitchFamily="34" charset="-122"/>
              </a:rPr>
              <a:t>）；</a:t>
            </a:r>
          </a:p>
          <a:p>
            <a:pPr lvl="1"/>
            <a:r>
              <a:rPr kumimoji="0" lang="zh-CN" altLang="en-US" sz="2400" smtClean="0">
                <a:solidFill>
                  <a:srgbClr val="002060"/>
                </a:solidFill>
                <a:latin typeface="微软雅黑" panose="020B0503020204020204" pitchFamily="34" charset="-122"/>
                <a:ea typeface="微软雅黑" panose="020B0503020204020204" pitchFamily="34" charset="-122"/>
              </a:rPr>
              <a:t>非易失性存储器</a:t>
            </a:r>
            <a:r>
              <a:rPr kumimoji="0" lang="en-US" altLang="zh-CN" sz="2400" smtClean="0">
                <a:solidFill>
                  <a:srgbClr val="002060"/>
                </a:solidFill>
                <a:latin typeface="微软雅黑" panose="020B0503020204020204" pitchFamily="34" charset="-122"/>
                <a:ea typeface="微软雅黑" panose="020B0503020204020204" pitchFamily="34" charset="-122"/>
              </a:rPr>
              <a:t>ROM</a:t>
            </a:r>
            <a:r>
              <a:rPr kumimoji="0" lang="zh-CN" altLang="en-US" sz="2400" smtClean="0">
                <a:solidFill>
                  <a:srgbClr val="002060"/>
                </a:solidFill>
                <a:latin typeface="微软雅黑" panose="020B0503020204020204" pitchFamily="34" charset="-122"/>
                <a:ea typeface="微软雅黑" panose="020B0503020204020204" pitchFamily="34" charset="-122"/>
              </a:rPr>
              <a:t>（</a:t>
            </a:r>
            <a:r>
              <a:rPr kumimoji="0" lang="en-US" altLang="zh-CN" sz="2400" smtClean="0">
                <a:solidFill>
                  <a:srgbClr val="002060"/>
                </a:solidFill>
                <a:latin typeface="微软雅黑" panose="020B0503020204020204" pitchFamily="34" charset="-122"/>
                <a:ea typeface="微软雅黑" panose="020B0503020204020204" pitchFamily="34" charset="-122"/>
              </a:rPr>
              <a:t>EPROM</a:t>
            </a:r>
            <a:r>
              <a:rPr kumimoji="0" lang="zh-CN" altLang="en-US" sz="2400" smtClean="0">
                <a:solidFill>
                  <a:srgbClr val="002060"/>
                </a:solidFill>
                <a:latin typeface="微软雅黑" panose="020B0503020204020204" pitchFamily="34" charset="-122"/>
                <a:ea typeface="微软雅黑" panose="020B0503020204020204" pitchFamily="34" charset="-122"/>
              </a:rPr>
              <a:t>，</a:t>
            </a:r>
            <a:r>
              <a:rPr kumimoji="0" lang="en-US" altLang="zh-CN" sz="2400" smtClean="0">
                <a:solidFill>
                  <a:srgbClr val="002060"/>
                </a:solidFill>
                <a:latin typeface="微软雅黑" panose="020B0503020204020204" pitchFamily="34" charset="-122"/>
                <a:ea typeface="微软雅黑" panose="020B0503020204020204" pitchFamily="34" charset="-122"/>
              </a:rPr>
              <a:t>EEPROM</a:t>
            </a:r>
            <a:r>
              <a:rPr kumimoji="0" lang="zh-CN" altLang="en-US" sz="2400" smtClean="0">
                <a:solidFill>
                  <a:srgbClr val="002060"/>
                </a:solidFill>
                <a:latin typeface="微软雅黑" panose="020B0503020204020204" pitchFamily="34" charset="-122"/>
                <a:ea typeface="微软雅黑" panose="020B0503020204020204" pitchFamily="34" charset="-122"/>
              </a:rPr>
              <a:t>，</a:t>
            </a:r>
            <a:r>
              <a:rPr kumimoji="0" lang="en-US" altLang="zh-CN" sz="2400" smtClean="0">
                <a:solidFill>
                  <a:srgbClr val="002060"/>
                </a:solidFill>
                <a:latin typeface="微软雅黑" panose="020B0503020204020204" pitchFamily="34" charset="-122"/>
                <a:ea typeface="微软雅黑" panose="020B0503020204020204" pitchFamily="34" charset="-122"/>
              </a:rPr>
              <a:t>FLASH</a:t>
            </a:r>
            <a:r>
              <a:rPr kumimoji="0" lang="zh-CN" altLang="en-US" sz="2400" smtClean="0">
                <a:solidFill>
                  <a:srgbClr val="002060"/>
                </a:solidFill>
                <a:latin typeface="微软雅黑" panose="020B0503020204020204" pitchFamily="34" charset="-122"/>
                <a:ea typeface="微软雅黑" panose="020B0503020204020204" pitchFamily="34" charset="-122"/>
              </a:rPr>
              <a:t>）；</a:t>
            </a:r>
          </a:p>
          <a:p>
            <a:pPr lvl="1"/>
            <a:r>
              <a:rPr kumimoji="0" lang="zh-CN" altLang="en-US" sz="2400" smtClean="0">
                <a:solidFill>
                  <a:srgbClr val="002060"/>
                </a:solidFill>
                <a:latin typeface="微软雅黑" panose="020B0503020204020204" pitchFamily="34" charset="-122"/>
                <a:ea typeface="微软雅黑" panose="020B0503020204020204" pitchFamily="34" charset="-122"/>
              </a:rPr>
              <a:t>硬盘、软盘、</a:t>
            </a:r>
            <a:r>
              <a:rPr kumimoji="0" lang="en-US" altLang="zh-CN" sz="2400" smtClean="0">
                <a:solidFill>
                  <a:srgbClr val="002060"/>
                </a:solidFill>
                <a:latin typeface="微软雅黑" panose="020B0503020204020204" pitchFamily="34" charset="-122"/>
                <a:ea typeface="微软雅黑" panose="020B0503020204020204" pitchFamily="34" charset="-122"/>
              </a:rPr>
              <a:t>CD-ROM</a:t>
            </a:r>
            <a:r>
              <a:rPr kumimoji="0" lang="zh-CN" altLang="en-US" sz="2400" smtClean="0">
                <a:solidFill>
                  <a:srgbClr val="002060"/>
                </a:solidFill>
                <a:latin typeface="微软雅黑" panose="020B0503020204020204" pitchFamily="34" charset="-122"/>
                <a:ea typeface="微软雅黑" panose="020B0503020204020204" pitchFamily="34" charset="-122"/>
              </a:rPr>
              <a:t>等。</a:t>
            </a:r>
          </a:p>
        </p:txBody>
      </p:sp>
    </p:spTree>
  </p:cSld>
  <p:clrMapOvr>
    <a:masterClrMapping/>
  </p:clrMapOvr>
  <p:transition spd="med">
    <p:rand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457200" y="101600"/>
            <a:ext cx="8229600" cy="1143000"/>
          </a:xfrm>
        </p:spPr>
        <p:txBody>
          <a:bodyPr/>
          <a:lstStyle/>
          <a:p>
            <a:r>
              <a:rPr kumimoji="0" lang="zh-CN" altLang="en-US" smtClean="0">
                <a:latin typeface="黑体" panose="02010609060101010101" pitchFamily="49" charset="-122"/>
              </a:rPr>
              <a:t>通信接口</a:t>
            </a:r>
          </a:p>
        </p:txBody>
      </p:sp>
      <p:sp>
        <p:nvSpPr>
          <p:cNvPr id="116739" name="Rectangle 3"/>
          <p:cNvSpPr>
            <a:spLocks noGrp="1" noChangeArrowheads="1"/>
          </p:cNvSpPr>
          <p:nvPr>
            <p:ph type="body" idx="1"/>
          </p:nvPr>
        </p:nvSpPr>
        <p:spPr>
          <a:xfrm>
            <a:off x="457200" y="1411288"/>
            <a:ext cx="8229600" cy="4830762"/>
          </a:xfrm>
        </p:spPr>
        <p:txBody>
          <a:bodyPr/>
          <a:lstStyle/>
          <a:p>
            <a:pPr marL="0" indent="0">
              <a:lnSpc>
                <a:spcPct val="80000"/>
              </a:lnSpc>
              <a:buFont typeface="Wingdings" panose="05000000000000000000" pitchFamily="2" charset="2"/>
              <a:buNone/>
            </a:pPr>
            <a:r>
              <a:rPr kumimoji="0" lang="zh-CN" altLang="en-US" sz="2400" smtClean="0">
                <a:solidFill>
                  <a:srgbClr val="002060"/>
                </a:solidFill>
                <a:latin typeface="微软雅黑" panose="020B0503020204020204" pitchFamily="34" charset="-122"/>
                <a:ea typeface="微软雅黑" panose="020B0503020204020204" pitchFamily="34" charset="-122"/>
              </a:rPr>
              <a:t>目前存在的所有计算机通信接口在嵌入式领域中都有其广泛的应用，应用最为广泛的接口设备包括：</a:t>
            </a:r>
          </a:p>
          <a:p>
            <a:pPr marL="0" indent="0">
              <a:lnSpc>
                <a:spcPct val="80000"/>
              </a:lnSpc>
              <a:buFont typeface="Wingdings" panose="05000000000000000000" pitchFamily="2" charset="2"/>
              <a:buChar char="²"/>
            </a:pPr>
            <a:endParaRPr kumimoji="0" lang="en-US" altLang="zh-CN" sz="2400"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80000"/>
              </a:lnSpc>
              <a:buFont typeface="Wingdings" panose="05000000000000000000" pitchFamily="2" charset="2"/>
              <a:buChar char="²"/>
            </a:pPr>
            <a:r>
              <a:rPr kumimoji="0" lang="en-US" altLang="zh-CN" sz="2400"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RS-232</a:t>
            </a:r>
            <a:r>
              <a:rPr kumimoji="0" lang="zh-CN" altLang="en-US" sz="2400" smtClean="0">
                <a:solidFill>
                  <a:srgbClr val="002060"/>
                </a:solidFill>
                <a:latin typeface="微软雅黑" panose="020B0503020204020204" pitchFamily="34" charset="-122"/>
                <a:ea typeface="微软雅黑" panose="020B0503020204020204" pitchFamily="34" charset="-122"/>
              </a:rPr>
              <a:t>接口（串口</a:t>
            </a:r>
            <a:r>
              <a:rPr kumimoji="0" lang="en-US" altLang="zh-CN" sz="2400" smtClean="0">
                <a:solidFill>
                  <a:srgbClr val="002060"/>
                </a:solidFill>
                <a:latin typeface="微软雅黑" panose="020B0503020204020204" pitchFamily="34" charset="-122"/>
                <a:ea typeface="微软雅黑" panose="020B0503020204020204" pitchFamily="34" charset="-122"/>
              </a:rPr>
              <a:t>UART</a:t>
            </a:r>
            <a:r>
              <a:rPr kumimoji="0" lang="zh-CN" altLang="en-US" sz="2400" smtClean="0">
                <a:solidFill>
                  <a:srgbClr val="002060"/>
                </a:solidFill>
                <a:latin typeface="微软雅黑" panose="020B0503020204020204" pitchFamily="34" charset="-122"/>
                <a:ea typeface="微软雅黑" panose="020B0503020204020204" pitchFamily="34" charset="-122"/>
              </a:rPr>
              <a:t>）</a:t>
            </a:r>
          </a:p>
          <a:p>
            <a:pPr marL="0" indent="0">
              <a:lnSpc>
                <a:spcPct val="80000"/>
              </a:lnSpc>
              <a:buFont typeface="Wingdings" panose="05000000000000000000" pitchFamily="2" charset="2"/>
              <a:buChar char="²"/>
            </a:pPr>
            <a:r>
              <a:rPr kumimoji="0" lang="en-US" altLang="zh-CN" sz="2400" smtClean="0">
                <a:solidFill>
                  <a:srgbClr val="002060"/>
                </a:solidFill>
                <a:latin typeface="微软雅黑" panose="020B0503020204020204" pitchFamily="34" charset="-122"/>
                <a:ea typeface="微软雅黑" panose="020B0503020204020204" pitchFamily="34" charset="-122"/>
              </a:rPr>
              <a:t>USB</a:t>
            </a:r>
            <a:r>
              <a:rPr kumimoji="0" lang="zh-CN" altLang="en-US" sz="2400" smtClean="0">
                <a:solidFill>
                  <a:srgbClr val="002060"/>
                </a:solidFill>
                <a:latin typeface="微软雅黑" panose="020B0503020204020204" pitchFamily="34" charset="-122"/>
                <a:ea typeface="微软雅黑" panose="020B0503020204020204" pitchFamily="34" charset="-122"/>
              </a:rPr>
              <a:t>接口（通用串行总线接口）</a:t>
            </a:r>
          </a:p>
          <a:p>
            <a:pPr marL="0" indent="0">
              <a:lnSpc>
                <a:spcPct val="80000"/>
              </a:lnSpc>
              <a:buFont typeface="Wingdings" panose="05000000000000000000" pitchFamily="2" charset="2"/>
              <a:buChar char="²"/>
            </a:pPr>
            <a:r>
              <a:rPr kumimoji="0" lang="en-US" altLang="zh-CN" sz="2400" smtClean="0">
                <a:solidFill>
                  <a:srgbClr val="002060"/>
                </a:solidFill>
                <a:latin typeface="微软雅黑" panose="020B0503020204020204" pitchFamily="34" charset="-122"/>
                <a:ea typeface="微软雅黑" panose="020B0503020204020204" pitchFamily="34" charset="-122"/>
              </a:rPr>
              <a:t>IrDA</a:t>
            </a:r>
            <a:r>
              <a:rPr kumimoji="0" lang="zh-CN" altLang="en-US" sz="2400" smtClean="0">
                <a:solidFill>
                  <a:srgbClr val="002060"/>
                </a:solidFill>
                <a:latin typeface="微软雅黑" panose="020B0503020204020204" pitchFamily="34" charset="-122"/>
                <a:ea typeface="微软雅黑" panose="020B0503020204020204" pitchFamily="34" charset="-122"/>
              </a:rPr>
              <a:t>（</a:t>
            </a:r>
            <a:r>
              <a:rPr kumimoji="0" lang="en-US" altLang="zh-CN" sz="2400" smtClean="0">
                <a:solidFill>
                  <a:srgbClr val="002060"/>
                </a:solidFill>
                <a:latin typeface="微软雅黑" panose="020B0503020204020204" pitchFamily="34" charset="-122"/>
                <a:ea typeface="微软雅黑" panose="020B0503020204020204" pitchFamily="34" charset="-122"/>
              </a:rPr>
              <a:t>Infra Red Data Association</a:t>
            </a:r>
            <a:r>
              <a:rPr kumimoji="0" lang="zh-CN" altLang="en-US" sz="2400" smtClean="0">
                <a:solidFill>
                  <a:srgbClr val="002060"/>
                </a:solidFill>
                <a:latin typeface="微软雅黑" panose="020B0503020204020204" pitchFamily="34" charset="-122"/>
                <a:ea typeface="微软雅黑" panose="020B0503020204020204" pitchFamily="34" charset="-122"/>
              </a:rPr>
              <a:t>－红外线接口）</a:t>
            </a:r>
          </a:p>
          <a:p>
            <a:pPr marL="0" indent="0">
              <a:lnSpc>
                <a:spcPct val="80000"/>
              </a:lnSpc>
              <a:buFont typeface="Wingdings" panose="05000000000000000000" pitchFamily="2" charset="2"/>
              <a:buChar char="²"/>
            </a:pPr>
            <a:r>
              <a:rPr kumimoji="0" lang="en-US" altLang="zh-CN" sz="2400" smtClean="0">
                <a:solidFill>
                  <a:srgbClr val="002060"/>
                </a:solidFill>
                <a:latin typeface="微软雅黑" panose="020B0503020204020204" pitchFamily="34" charset="-122"/>
                <a:ea typeface="微软雅黑" panose="020B0503020204020204" pitchFamily="34" charset="-122"/>
              </a:rPr>
              <a:t>SPI</a:t>
            </a:r>
            <a:r>
              <a:rPr kumimoji="0" lang="zh-CN" altLang="en-US" sz="2400" smtClean="0">
                <a:solidFill>
                  <a:srgbClr val="002060"/>
                </a:solidFill>
                <a:latin typeface="微软雅黑" panose="020B0503020204020204" pitchFamily="34" charset="-122"/>
                <a:ea typeface="微软雅黑" panose="020B0503020204020204" pitchFamily="34" charset="-122"/>
              </a:rPr>
              <a:t>（串行外围设备接口）</a:t>
            </a:r>
          </a:p>
          <a:p>
            <a:pPr marL="0" indent="0">
              <a:lnSpc>
                <a:spcPct val="80000"/>
              </a:lnSpc>
              <a:buFont typeface="Wingdings" panose="05000000000000000000" pitchFamily="2" charset="2"/>
              <a:buChar char="²"/>
            </a:pPr>
            <a:r>
              <a:rPr kumimoji="0" lang="en-US" altLang="zh-CN" sz="2400" smtClean="0">
                <a:solidFill>
                  <a:srgbClr val="002060"/>
                </a:solidFill>
                <a:latin typeface="微软雅黑" panose="020B0503020204020204" pitchFamily="34" charset="-122"/>
                <a:ea typeface="微软雅黑" panose="020B0503020204020204" pitchFamily="34" charset="-122"/>
              </a:rPr>
              <a:t>I</a:t>
            </a:r>
            <a:r>
              <a:rPr kumimoji="0" lang="en-US" altLang="zh-CN" sz="2400" baseline="30000" smtClean="0">
                <a:solidFill>
                  <a:srgbClr val="002060"/>
                </a:solidFill>
                <a:latin typeface="微软雅黑" panose="020B0503020204020204" pitchFamily="34" charset="-122"/>
                <a:ea typeface="微软雅黑" panose="020B0503020204020204" pitchFamily="34" charset="-122"/>
              </a:rPr>
              <a:t>2</a:t>
            </a:r>
            <a:r>
              <a:rPr kumimoji="0" lang="en-US" altLang="zh-CN" sz="2400" smtClean="0">
                <a:solidFill>
                  <a:srgbClr val="002060"/>
                </a:solidFill>
                <a:latin typeface="微软雅黑" panose="020B0503020204020204" pitchFamily="34" charset="-122"/>
                <a:ea typeface="微软雅黑" panose="020B0503020204020204" pitchFamily="34" charset="-122"/>
              </a:rPr>
              <a:t>C</a:t>
            </a:r>
            <a:r>
              <a:rPr kumimoji="0" lang="zh-CN" altLang="en-US" sz="2400" smtClean="0">
                <a:solidFill>
                  <a:srgbClr val="002060"/>
                </a:solidFill>
                <a:latin typeface="微软雅黑" panose="020B0503020204020204" pitchFamily="34" charset="-122"/>
                <a:ea typeface="微软雅黑" panose="020B0503020204020204" pitchFamily="34" charset="-122"/>
              </a:rPr>
              <a:t>、</a:t>
            </a:r>
            <a:r>
              <a:rPr kumimoji="0" lang="en-US" altLang="zh-CN" sz="2400" smtClean="0">
                <a:solidFill>
                  <a:srgbClr val="002060"/>
                </a:solidFill>
                <a:latin typeface="微软雅黑" panose="020B0503020204020204" pitchFamily="34" charset="-122"/>
                <a:ea typeface="微软雅黑" panose="020B0503020204020204" pitchFamily="34" charset="-122"/>
              </a:rPr>
              <a:t>CAN</a:t>
            </a:r>
            <a:r>
              <a:rPr kumimoji="0" lang="zh-CN" altLang="en-US" sz="2400" smtClean="0">
                <a:solidFill>
                  <a:srgbClr val="002060"/>
                </a:solidFill>
                <a:latin typeface="微软雅黑" panose="020B0503020204020204" pitchFamily="34" charset="-122"/>
                <a:ea typeface="微软雅黑" panose="020B0503020204020204" pitchFamily="34" charset="-122"/>
              </a:rPr>
              <a:t>总线接口</a:t>
            </a:r>
          </a:p>
          <a:p>
            <a:pPr marL="0" indent="0">
              <a:lnSpc>
                <a:spcPct val="80000"/>
              </a:lnSpc>
              <a:buFont typeface="Wingdings" panose="05000000000000000000" pitchFamily="2" charset="2"/>
              <a:buChar char="²"/>
            </a:pPr>
            <a:r>
              <a:rPr kumimoji="0" lang="zh-CN" altLang="en-US" sz="2400" smtClean="0">
                <a:solidFill>
                  <a:srgbClr val="002060"/>
                </a:solidFill>
                <a:latin typeface="微软雅黑" panose="020B0503020204020204" pitchFamily="34" charset="-122"/>
                <a:ea typeface="微软雅黑" panose="020B0503020204020204" pitchFamily="34" charset="-122"/>
              </a:rPr>
              <a:t>蓝牙接口（</a:t>
            </a:r>
            <a:r>
              <a:rPr kumimoji="0" lang="en-US" altLang="zh-CN" sz="2400" smtClean="0">
                <a:solidFill>
                  <a:srgbClr val="002060"/>
                </a:solidFill>
                <a:latin typeface="微软雅黑" panose="020B0503020204020204" pitchFamily="34" charset="-122"/>
                <a:ea typeface="微软雅黑" panose="020B0503020204020204" pitchFamily="34" charset="-122"/>
              </a:rPr>
              <a:t>Bluetooth</a:t>
            </a:r>
            <a:r>
              <a:rPr kumimoji="0" lang="zh-CN" altLang="en-US" sz="2400" smtClean="0">
                <a:solidFill>
                  <a:srgbClr val="002060"/>
                </a:solidFill>
                <a:latin typeface="微软雅黑" panose="020B0503020204020204" pitchFamily="34" charset="-122"/>
                <a:ea typeface="微软雅黑" panose="020B0503020204020204" pitchFamily="34" charset="-122"/>
              </a:rPr>
              <a:t>）</a:t>
            </a:r>
          </a:p>
          <a:p>
            <a:pPr marL="0" indent="0">
              <a:lnSpc>
                <a:spcPct val="80000"/>
              </a:lnSpc>
              <a:buFont typeface="Wingdings" panose="05000000000000000000" pitchFamily="2" charset="2"/>
              <a:buChar char="²"/>
            </a:pPr>
            <a:r>
              <a:rPr kumimoji="0" lang="en-US" altLang="zh-CN" sz="2400" smtClean="0">
                <a:solidFill>
                  <a:srgbClr val="002060"/>
                </a:solidFill>
                <a:latin typeface="微软雅黑" panose="020B0503020204020204" pitchFamily="34" charset="-122"/>
                <a:ea typeface="微软雅黑" panose="020B0503020204020204" pitchFamily="34" charset="-122"/>
              </a:rPr>
              <a:t>Ethernet</a:t>
            </a:r>
            <a:r>
              <a:rPr kumimoji="0" lang="zh-CN" altLang="en-US" sz="2400" smtClean="0">
                <a:solidFill>
                  <a:srgbClr val="002060"/>
                </a:solidFill>
                <a:latin typeface="微软雅黑" panose="020B0503020204020204" pitchFamily="34" charset="-122"/>
                <a:ea typeface="微软雅黑" panose="020B0503020204020204" pitchFamily="34" charset="-122"/>
              </a:rPr>
              <a:t>（以太网接口）</a:t>
            </a:r>
          </a:p>
          <a:p>
            <a:pPr marL="0" indent="0">
              <a:lnSpc>
                <a:spcPct val="80000"/>
              </a:lnSpc>
              <a:buFont typeface="Wingdings" panose="05000000000000000000" pitchFamily="2" charset="2"/>
              <a:buChar char="²"/>
            </a:pPr>
            <a:r>
              <a:rPr kumimoji="0" lang="en-US" altLang="zh-CN" sz="2400" smtClean="0">
                <a:solidFill>
                  <a:srgbClr val="002060"/>
                </a:solidFill>
                <a:latin typeface="微软雅黑" panose="020B0503020204020204" pitchFamily="34" charset="-122"/>
                <a:ea typeface="微软雅黑" panose="020B0503020204020204" pitchFamily="34" charset="-122"/>
              </a:rPr>
              <a:t>IEEE1394</a:t>
            </a:r>
            <a:r>
              <a:rPr kumimoji="0" lang="zh-CN" altLang="en-US" sz="2400" smtClean="0">
                <a:solidFill>
                  <a:srgbClr val="002060"/>
                </a:solidFill>
                <a:latin typeface="微软雅黑" panose="020B0503020204020204" pitchFamily="34" charset="-122"/>
                <a:ea typeface="微软雅黑" panose="020B0503020204020204" pitchFamily="34" charset="-122"/>
              </a:rPr>
              <a:t>接口和通用可编程接口</a:t>
            </a:r>
            <a:r>
              <a:rPr kumimoji="0" lang="en-US" altLang="zh-CN" sz="2400" smtClean="0">
                <a:solidFill>
                  <a:srgbClr val="002060"/>
                </a:solidFill>
                <a:latin typeface="微软雅黑" panose="020B0503020204020204" pitchFamily="34" charset="-122"/>
                <a:ea typeface="微软雅黑" panose="020B0503020204020204" pitchFamily="34" charset="-122"/>
              </a:rPr>
              <a:t>GPIO</a:t>
            </a:r>
            <a:endParaRPr kumimoji="0" lang="zh-CN" altLang="en-US" sz="2400" smtClean="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spd="med">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457200" y="88900"/>
            <a:ext cx="8229600" cy="1143000"/>
          </a:xfrm>
        </p:spPr>
        <p:txBody>
          <a:bodyPr/>
          <a:lstStyle/>
          <a:p>
            <a:r>
              <a:rPr kumimoji="0" lang="zh-CN" altLang="en-US" smtClean="0">
                <a:latin typeface="黑体" panose="02010609060101010101" pitchFamily="49" charset="-122"/>
              </a:rPr>
              <a:t>输入输出设备 </a:t>
            </a:r>
          </a:p>
        </p:txBody>
      </p:sp>
      <p:sp>
        <p:nvSpPr>
          <p:cNvPr id="118787" name="Rectangle 3"/>
          <p:cNvSpPr>
            <a:spLocks noGrp="1" noChangeArrowheads="1"/>
          </p:cNvSpPr>
          <p:nvPr>
            <p:ph type="body" idx="1"/>
          </p:nvPr>
        </p:nvSpPr>
        <p:spPr/>
        <p:txBody>
          <a:bodyPr/>
          <a:lstStyle/>
          <a:p>
            <a:pPr>
              <a:buFont typeface="Wingdings" panose="05000000000000000000" pitchFamily="2" charset="2"/>
              <a:buChar char="²"/>
            </a:pPr>
            <a:r>
              <a:rPr kumimoji="0" lang="en-US" altLang="zh-CN"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CRT</a:t>
            </a:r>
            <a:r>
              <a:rPr kumimoji="0" lang="zh-CN" altLang="en-US"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LCD</a:t>
            </a:r>
            <a:r>
              <a:rPr kumimoji="0" lang="zh-CN" altLang="en-US"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和触摸屏等，构成了嵌入式系  统中重要的信息输入输出设备，应用广泛。</a:t>
            </a:r>
          </a:p>
          <a:p>
            <a:pPr>
              <a:buFont typeface="Wingdings" panose="05000000000000000000" pitchFamily="2" charset="2"/>
              <a:buChar char="²"/>
            </a:pPr>
            <a:r>
              <a:rPr kumimoji="0" lang="zh-CN" altLang="en-US"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触摸屏可以方便的实现鼠标和键盘功能。 </a:t>
            </a:r>
          </a:p>
        </p:txBody>
      </p:sp>
    </p:spTree>
  </p:cSld>
  <p:clrMapOvr>
    <a:masterClrMapping/>
  </p:clrMapOvr>
  <p:transition spd="med">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196850"/>
            <a:ext cx="9144000" cy="844550"/>
          </a:xfrm>
        </p:spPr>
        <p:txBody>
          <a:bodyPr lIns="82550" tIns="41275" rIns="82550" bIns="41275" anchor="t"/>
          <a:lstStyle/>
          <a:p>
            <a:pPr marL="254000" indent="-254000" eaLnBrk="1" hangingPunct="1">
              <a:spcBef>
                <a:spcPct val="50000"/>
              </a:spcBef>
              <a:buSzPct val="75000"/>
            </a:pPr>
            <a:r>
              <a:rPr kumimoji="0" lang="zh-CN" altLang="en-GB" sz="4800" smtClean="0">
                <a:latin typeface="黑体" panose="02010609060101010101" pitchFamily="49" charset="-122"/>
              </a:rPr>
              <a:t>学时分配</a:t>
            </a:r>
            <a:endParaRPr kumimoji="0" lang="zh-CN" altLang="en-US" sz="4800" smtClean="0">
              <a:latin typeface="黑体" panose="02010609060101010101" pitchFamily="49" charset="-122"/>
            </a:endParaRPr>
          </a:p>
        </p:txBody>
      </p:sp>
      <p:sp>
        <p:nvSpPr>
          <p:cNvPr id="32771" name="Rectangle 3"/>
          <p:cNvSpPr>
            <a:spLocks noGrp="1" noChangeArrowheads="1"/>
          </p:cNvSpPr>
          <p:nvPr>
            <p:ph idx="1"/>
          </p:nvPr>
        </p:nvSpPr>
        <p:spPr>
          <a:xfrm>
            <a:off x="809625" y="1574800"/>
            <a:ext cx="7473950" cy="4800600"/>
          </a:xfrm>
        </p:spPr>
        <p:txBody>
          <a:bodyPr/>
          <a:lstStyle/>
          <a:p>
            <a:pPr eaLnBrk="1" hangingPunct="1"/>
            <a:r>
              <a:rPr kumimoji="0" lang="zh-CN" altLang="en-GB" sz="3600" smtClean="0">
                <a:latin typeface="微软雅黑" panose="020B0503020204020204" pitchFamily="34" charset="-122"/>
                <a:ea typeface="微软雅黑" panose="020B0503020204020204" pitchFamily="34" charset="-122"/>
              </a:rPr>
              <a:t>课程属性：    专业基础课</a:t>
            </a:r>
          </a:p>
          <a:p>
            <a:pPr eaLnBrk="1" hangingPunct="1"/>
            <a:r>
              <a:rPr kumimoji="0" lang="zh-CN" altLang="en-GB" sz="3600" smtClean="0">
                <a:latin typeface="微软雅黑" panose="020B0503020204020204" pitchFamily="34" charset="-122"/>
                <a:ea typeface="微软雅黑" panose="020B0503020204020204" pitchFamily="34" charset="-122"/>
              </a:rPr>
              <a:t>总学时数：    </a:t>
            </a:r>
            <a:r>
              <a:rPr kumimoji="0" lang="en-US" altLang="zh-CN" sz="3600" smtClean="0">
                <a:latin typeface="微软雅黑" panose="020B0503020204020204" pitchFamily="34" charset="-122"/>
                <a:ea typeface="微软雅黑" panose="020B0503020204020204" pitchFamily="34" charset="-122"/>
              </a:rPr>
              <a:t>48</a:t>
            </a:r>
          </a:p>
          <a:p>
            <a:pPr eaLnBrk="1" hangingPunct="1"/>
            <a:r>
              <a:rPr kumimoji="0" lang="zh-CN" altLang="en-US" sz="3600" smtClean="0">
                <a:latin typeface="微软雅黑" panose="020B0503020204020204" pitchFamily="34" charset="-122"/>
                <a:ea typeface="微软雅黑" panose="020B0503020204020204" pitchFamily="34" charset="-122"/>
              </a:rPr>
              <a:t>讲课学时数： </a:t>
            </a:r>
            <a:r>
              <a:rPr kumimoji="0" lang="en-US" altLang="zh-CN" sz="3600" smtClean="0">
                <a:latin typeface="微软雅黑" panose="020B0503020204020204" pitchFamily="34" charset="-122"/>
                <a:ea typeface="微软雅黑" panose="020B0503020204020204" pitchFamily="34" charset="-122"/>
              </a:rPr>
              <a:t>32</a:t>
            </a:r>
          </a:p>
          <a:p>
            <a:pPr eaLnBrk="1" hangingPunct="1"/>
            <a:r>
              <a:rPr kumimoji="0" lang="zh-CN" altLang="en-US" sz="3600" smtClean="0">
                <a:latin typeface="微软雅黑" panose="020B0503020204020204" pitchFamily="34" charset="-122"/>
                <a:ea typeface="微软雅黑" panose="020B0503020204020204" pitchFamily="34" charset="-122"/>
              </a:rPr>
              <a:t>实验学时数： </a:t>
            </a:r>
            <a:r>
              <a:rPr kumimoji="0" lang="en-US" altLang="zh-CN" sz="3600" smtClean="0">
                <a:latin typeface="微软雅黑" panose="020B0503020204020204" pitchFamily="34" charset="-122"/>
                <a:ea typeface="微软雅黑" panose="020B0503020204020204" pitchFamily="34" charset="-122"/>
              </a:rPr>
              <a:t>16</a:t>
            </a:r>
          </a:p>
        </p:txBody>
      </p:sp>
    </p:spTree>
  </p:cSld>
  <p:clrMapOvr>
    <a:masterClrMapping/>
  </p:clrMapOvr>
  <p:transition spd="med">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457200" y="112713"/>
            <a:ext cx="8229600" cy="1143000"/>
          </a:xfrm>
        </p:spPr>
        <p:txBody>
          <a:bodyPr/>
          <a:lstStyle/>
          <a:p>
            <a:r>
              <a:rPr kumimoji="0" lang="zh-CN" altLang="en-US" smtClean="0">
                <a:latin typeface="黑体" panose="02010609060101010101" pitchFamily="49" charset="-122"/>
              </a:rPr>
              <a:t>设备扩展接口 </a:t>
            </a:r>
          </a:p>
        </p:txBody>
      </p:sp>
      <p:sp>
        <p:nvSpPr>
          <p:cNvPr id="120835" name="Rectangle 3"/>
          <p:cNvSpPr>
            <a:spLocks noGrp="1" noChangeArrowheads="1"/>
          </p:cNvSpPr>
          <p:nvPr>
            <p:ph type="body" idx="1"/>
          </p:nvPr>
        </p:nvSpPr>
        <p:spPr>
          <a:xfrm>
            <a:off x="457200" y="1423988"/>
            <a:ext cx="8229600" cy="4862512"/>
          </a:xfrm>
        </p:spPr>
        <p:txBody>
          <a:bodyPr/>
          <a:lstStyle/>
          <a:p>
            <a:pPr>
              <a:lnSpc>
                <a:spcPct val="80000"/>
              </a:lnSpc>
              <a:buFont typeface="Wingdings" panose="05000000000000000000" pitchFamily="2" charset="2"/>
              <a:buChar char="²"/>
            </a:pPr>
            <a:r>
              <a:rPr kumimoji="0" lang="zh-CN" altLang="en-US" sz="2700" smtClean="0">
                <a:solidFill>
                  <a:srgbClr val="002060"/>
                </a:solidFill>
                <a:latin typeface="微软雅黑" panose="020B0503020204020204" pitchFamily="34" charset="-122"/>
                <a:ea typeface="微软雅黑" panose="020B0503020204020204" pitchFamily="34" charset="-122"/>
              </a:rPr>
              <a:t>简单的嵌入式系统如具有简单的记事本、备忘录以及日程计划等功能的</a:t>
            </a:r>
            <a:r>
              <a:rPr kumimoji="0" lang="en-US" altLang="zh-CN" sz="2700"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PDA</a:t>
            </a:r>
            <a:r>
              <a:rPr kumimoji="0" lang="zh-CN" altLang="en-US" sz="2700" smtClean="0">
                <a:solidFill>
                  <a:srgbClr val="002060"/>
                </a:solidFill>
                <a:latin typeface="微软雅黑" panose="020B0503020204020204" pitchFamily="34" charset="-122"/>
                <a:ea typeface="微软雅黑" panose="020B0503020204020204" pitchFamily="34" charset="-122"/>
              </a:rPr>
              <a:t>，它所需要存储的数据量并不需要很大的内存。</a:t>
            </a:r>
          </a:p>
          <a:p>
            <a:pPr>
              <a:lnSpc>
                <a:spcPct val="80000"/>
              </a:lnSpc>
              <a:buFont typeface="Wingdings" panose="05000000000000000000" pitchFamily="2" charset="2"/>
              <a:buChar char="²"/>
            </a:pPr>
            <a:r>
              <a:rPr kumimoji="0" lang="zh-CN" altLang="en-US" sz="2700" smtClean="0">
                <a:solidFill>
                  <a:srgbClr val="002060"/>
                </a:solidFill>
                <a:latin typeface="微软雅黑" panose="020B0503020204020204" pitchFamily="34" charset="-122"/>
                <a:ea typeface="微软雅黑" panose="020B0503020204020204" pitchFamily="34" charset="-122"/>
              </a:rPr>
              <a:t>由于目前的嵌入式系统功能越来越复杂，需要大容量内存，大的内存使得系统成本和体积加大。</a:t>
            </a:r>
          </a:p>
          <a:p>
            <a:pPr>
              <a:lnSpc>
                <a:spcPct val="80000"/>
              </a:lnSpc>
              <a:buFont typeface="Wingdings" panose="05000000000000000000" pitchFamily="2" charset="2"/>
              <a:buChar char="²"/>
            </a:pPr>
            <a:r>
              <a:rPr kumimoji="0" lang="zh-CN" altLang="en-US" sz="2700" smtClean="0">
                <a:solidFill>
                  <a:srgbClr val="002060"/>
                </a:solidFill>
                <a:latin typeface="微软雅黑" panose="020B0503020204020204" pitchFamily="34" charset="-122"/>
                <a:ea typeface="微软雅黑" panose="020B0503020204020204" pitchFamily="34" charset="-122"/>
              </a:rPr>
              <a:t>目前一些高端的嵌入式系统都会预留可扩展存储设备接口，为日后用户有特别需求时，可购买符合扩展接口规格的装置直接接入系统使用。</a:t>
            </a:r>
            <a:r>
              <a:rPr kumimoji="0" lang="zh-CN" altLang="en-US" sz="4000" smtClean="0">
                <a:solidFill>
                  <a:srgbClr val="002060"/>
                </a:solidFill>
                <a:latin typeface="微软雅黑" panose="020B0503020204020204" pitchFamily="34" charset="-122"/>
                <a:ea typeface="微软雅黑" panose="020B0503020204020204" pitchFamily="34" charset="-122"/>
              </a:rPr>
              <a:t> </a:t>
            </a:r>
          </a:p>
          <a:p>
            <a:pPr>
              <a:lnSpc>
                <a:spcPct val="80000"/>
              </a:lnSpc>
              <a:buFont typeface="Wingdings" panose="05000000000000000000" pitchFamily="2" charset="2"/>
              <a:buChar char="²"/>
            </a:pPr>
            <a:r>
              <a:rPr kumimoji="0" lang="zh-CN" altLang="en-US" sz="2700" smtClean="0">
                <a:solidFill>
                  <a:srgbClr val="002060"/>
                </a:solidFill>
                <a:latin typeface="微软雅黑" panose="020B0503020204020204" pitchFamily="34" charset="-122"/>
                <a:ea typeface="微软雅黑" panose="020B0503020204020204" pitchFamily="34" charset="-122"/>
              </a:rPr>
              <a:t>常用的扩展卡还有各种</a:t>
            </a:r>
            <a:r>
              <a:rPr kumimoji="0" lang="en-US" altLang="zh-CN" sz="2700" smtClean="0">
                <a:solidFill>
                  <a:srgbClr val="002060"/>
                </a:solidFill>
                <a:latin typeface="微软雅黑" panose="020B0503020204020204" pitchFamily="34" charset="-122"/>
                <a:ea typeface="微软雅黑" panose="020B0503020204020204" pitchFamily="34" charset="-122"/>
              </a:rPr>
              <a:t>CF</a:t>
            </a:r>
            <a:r>
              <a:rPr kumimoji="0" lang="zh-CN" altLang="en-US" sz="2700" smtClean="0">
                <a:solidFill>
                  <a:srgbClr val="002060"/>
                </a:solidFill>
                <a:latin typeface="微软雅黑" panose="020B0503020204020204" pitchFamily="34" charset="-122"/>
                <a:ea typeface="微软雅黑" panose="020B0503020204020204" pitchFamily="34" charset="-122"/>
              </a:rPr>
              <a:t>卡、</a:t>
            </a:r>
            <a:r>
              <a:rPr kumimoji="0" lang="en-US" altLang="zh-CN" sz="2700" smtClean="0">
                <a:solidFill>
                  <a:srgbClr val="002060"/>
                </a:solidFill>
                <a:latin typeface="微软雅黑" panose="020B0503020204020204" pitchFamily="34" charset="-122"/>
                <a:ea typeface="微软雅黑" panose="020B0503020204020204" pitchFamily="34" charset="-122"/>
              </a:rPr>
              <a:t>SD</a:t>
            </a:r>
            <a:r>
              <a:rPr kumimoji="0" lang="zh-CN" altLang="en-US" sz="2700" smtClean="0">
                <a:solidFill>
                  <a:srgbClr val="002060"/>
                </a:solidFill>
                <a:latin typeface="微软雅黑" panose="020B0503020204020204" pitchFamily="34" charset="-122"/>
                <a:ea typeface="微软雅黑" panose="020B0503020204020204" pitchFamily="34" charset="-122"/>
              </a:rPr>
              <a:t>卡、</a:t>
            </a:r>
            <a:r>
              <a:rPr kumimoji="0" lang="en-US" altLang="zh-CN" sz="2700" smtClean="0">
                <a:solidFill>
                  <a:srgbClr val="002060"/>
                </a:solidFill>
                <a:latin typeface="微软雅黑" panose="020B0503020204020204" pitchFamily="34" charset="-122"/>
                <a:ea typeface="微软雅黑" panose="020B0503020204020204" pitchFamily="34" charset="-122"/>
              </a:rPr>
              <a:t>Memory Stick</a:t>
            </a:r>
            <a:r>
              <a:rPr kumimoji="0" lang="zh-CN" altLang="en-US" sz="2700" smtClean="0">
                <a:solidFill>
                  <a:srgbClr val="002060"/>
                </a:solidFill>
                <a:latin typeface="微软雅黑" panose="020B0503020204020204" pitchFamily="34" charset="-122"/>
                <a:ea typeface="微软雅黑" panose="020B0503020204020204" pitchFamily="34" charset="-122"/>
              </a:rPr>
              <a:t>等。目前高端的嵌入式系统都留有一定的扩展卡接口。</a:t>
            </a:r>
          </a:p>
        </p:txBody>
      </p:sp>
    </p:spTree>
  </p:cSld>
  <p:clrMapOvr>
    <a:masterClrMapping/>
  </p:clrMapOvr>
  <p:transition spd="med">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365125" y="28575"/>
            <a:ext cx="8397875" cy="1143000"/>
          </a:xfrm>
        </p:spPr>
        <p:txBody>
          <a:bodyPr/>
          <a:lstStyle/>
          <a:p>
            <a:r>
              <a:rPr kumimoji="0" lang="zh-CN" altLang="en-US" smtClean="0">
                <a:latin typeface="黑体" panose="02010609060101010101" pitchFamily="49" charset="-122"/>
              </a:rPr>
              <a:t>电源及辅助设备</a:t>
            </a:r>
          </a:p>
        </p:txBody>
      </p:sp>
      <p:sp>
        <p:nvSpPr>
          <p:cNvPr id="122883" name="Rectangle 3"/>
          <p:cNvSpPr>
            <a:spLocks noGrp="1" noChangeArrowheads="1"/>
          </p:cNvSpPr>
          <p:nvPr>
            <p:ph type="body" idx="1"/>
          </p:nvPr>
        </p:nvSpPr>
        <p:spPr>
          <a:xfrm>
            <a:off x="677863" y="1443038"/>
            <a:ext cx="7772400" cy="4114800"/>
          </a:xfrm>
        </p:spPr>
        <p:txBody>
          <a:bodyPr/>
          <a:lstStyle/>
          <a:p>
            <a:pPr>
              <a:buFont typeface="Wingdings" panose="05000000000000000000" pitchFamily="2" charset="2"/>
              <a:buChar char="²"/>
            </a:pPr>
            <a:r>
              <a:rPr kumimoji="0" lang="zh-CN" altLang="en-US" smtClean="0">
                <a:solidFill>
                  <a:srgbClr val="002060"/>
                </a:solidFill>
                <a:latin typeface="微软雅黑" panose="020B0503020204020204" pitchFamily="34" charset="-122"/>
                <a:ea typeface="微软雅黑" panose="020B0503020204020204" pitchFamily="34" charset="-122"/>
              </a:rPr>
              <a:t>嵌人式系统力求外观小型化、重量轻以及电源使用寿命长，例如移动电话或</a:t>
            </a:r>
            <a:r>
              <a:rPr kumimoji="0" lang="en-US" altLang="zh-CN"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PDA</a:t>
            </a:r>
            <a:r>
              <a:rPr kumimoji="0" lang="zh-CN" altLang="en-US" smtClean="0">
                <a:solidFill>
                  <a:srgbClr val="002060"/>
                </a:solidFill>
                <a:latin typeface="微软雅黑" panose="020B0503020204020204" pitchFamily="34" charset="-122"/>
                <a:ea typeface="微软雅黑" panose="020B0503020204020204" pitchFamily="34" charset="-122"/>
              </a:rPr>
              <a:t>，体积较大或者过重的机型已经被淘汰。</a:t>
            </a:r>
          </a:p>
          <a:p>
            <a:pPr>
              <a:buFont typeface="Wingdings" panose="05000000000000000000" pitchFamily="2" charset="2"/>
              <a:buChar char="²"/>
            </a:pPr>
            <a:r>
              <a:rPr kumimoji="0" lang="zh-CN" altLang="en-US" smtClean="0">
                <a:solidFill>
                  <a:srgbClr val="002060"/>
                </a:solidFill>
                <a:latin typeface="微软雅黑" panose="020B0503020204020204" pitchFamily="34" charset="-122"/>
                <a:ea typeface="微软雅黑" panose="020B0503020204020204" pitchFamily="34" charset="-122"/>
              </a:rPr>
              <a:t>目前发展的目标是体积小、易携带和外观设计新颖等。在便携式嵌入式系统的应用中，必须特别关注电源装置等辅助设备。 </a:t>
            </a:r>
          </a:p>
        </p:txBody>
      </p:sp>
    </p:spTree>
  </p:cSld>
  <p:clrMapOvr>
    <a:masterClrMapping/>
  </p:clrMapOvr>
  <p:transition spd="med">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ChangeArrowheads="1"/>
          </p:cNvSpPr>
          <p:nvPr/>
        </p:nvSpPr>
        <p:spPr bwMode="auto">
          <a:xfrm>
            <a:off x="533400" y="325438"/>
            <a:ext cx="80772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marL="254000" indent="-254000" defTabSz="677863">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defTabSz="677863">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defTabSz="677863">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defTabSz="677863">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defTabSz="677863">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a:lnSpc>
                <a:spcPct val="90000"/>
              </a:lnSpc>
              <a:spcBef>
                <a:spcPct val="50000"/>
              </a:spcBef>
              <a:buClrTx/>
              <a:buSzPct val="75000"/>
              <a:buFontTx/>
              <a:buNone/>
            </a:pPr>
            <a:r>
              <a:rPr lang="zh-CN" altLang="en-US" sz="4400" b="0">
                <a:latin typeface="Times New Roman" panose="02020603050405020304" pitchFamily="18" charset="0"/>
              </a:rPr>
              <a:t>主要内容</a:t>
            </a:r>
            <a:endParaRPr lang="zh-CN" altLang="en-US" sz="4400" b="0">
              <a:latin typeface="黑体" panose="02010609060101010101" pitchFamily="49" charset="-122"/>
              <a:sym typeface="Symbol" panose="05050102010706020507" pitchFamily="18" charset="2"/>
            </a:endParaRPr>
          </a:p>
        </p:txBody>
      </p:sp>
      <p:sp>
        <p:nvSpPr>
          <p:cNvPr id="124931"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2493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24933" name="Arc 6"/>
          <p:cNvSpPr>
            <a:spLocks/>
          </p:cNvSpPr>
          <p:nvPr/>
        </p:nvSpPr>
        <p:spPr bwMode="gray">
          <a:xfrm>
            <a:off x="1633538" y="1687513"/>
            <a:ext cx="2251075" cy="4478337"/>
          </a:xfrm>
          <a:custGeom>
            <a:avLst/>
            <a:gdLst>
              <a:gd name="T0" fmla="*/ 2147483646 w 21600"/>
              <a:gd name="T1" fmla="*/ 0 h 42956"/>
              <a:gd name="T2" fmla="*/ 2147483646 w 21600"/>
              <a:gd name="T3" fmla="*/ 2147483646 h 42956"/>
              <a:gd name="T4" fmla="*/ 0 w 21600"/>
              <a:gd name="T5" fmla="*/ 2147483646 h 42956"/>
              <a:gd name="T6" fmla="*/ 0 60000 65536"/>
              <a:gd name="T7" fmla="*/ 0 60000 65536"/>
              <a:gd name="T8" fmla="*/ 0 60000 65536"/>
              <a:gd name="T9" fmla="*/ 0 w 21600"/>
              <a:gd name="T10" fmla="*/ 0 h 42956"/>
              <a:gd name="T11" fmla="*/ 21600 w 21600"/>
              <a:gd name="T12" fmla="*/ 42956 h 42956"/>
            </a:gdLst>
            <a:ahLst/>
            <a:cxnLst>
              <a:cxn ang="T6">
                <a:pos x="T0" y="T1"/>
              </a:cxn>
              <a:cxn ang="T7">
                <a:pos x="T2" y="T3"/>
              </a:cxn>
              <a:cxn ang="T8">
                <a:pos x="T4" y="T5"/>
              </a:cxn>
            </a:cxnLst>
            <a:rect l="T9" t="T10" r="T11" b="T12"/>
            <a:pathLst>
              <a:path w="21600" h="42956" fill="none" extrusionOk="0">
                <a:moveTo>
                  <a:pt x="1655" y="-1"/>
                </a:moveTo>
                <a:cubicBezTo>
                  <a:pt x="12909" y="864"/>
                  <a:pt x="21600" y="10248"/>
                  <a:pt x="21600" y="21536"/>
                </a:cubicBezTo>
                <a:cubicBezTo>
                  <a:pt x="21600" y="32389"/>
                  <a:pt x="13545" y="41558"/>
                  <a:pt x="2782" y="42956"/>
                </a:cubicBezTo>
              </a:path>
              <a:path w="21600" h="42956" stroke="0" extrusionOk="0">
                <a:moveTo>
                  <a:pt x="1655" y="-1"/>
                </a:moveTo>
                <a:cubicBezTo>
                  <a:pt x="12909" y="864"/>
                  <a:pt x="21600" y="10248"/>
                  <a:pt x="21600" y="21536"/>
                </a:cubicBezTo>
                <a:cubicBezTo>
                  <a:pt x="21600" y="32389"/>
                  <a:pt x="13545" y="41558"/>
                  <a:pt x="2782" y="42956"/>
                </a:cubicBezTo>
                <a:lnTo>
                  <a:pt x="0" y="21536"/>
                </a:lnTo>
                <a:lnTo>
                  <a:pt x="1655" y="-1"/>
                </a:lnTo>
                <a:close/>
              </a:path>
            </a:pathLst>
          </a:custGeom>
          <a:noFill/>
          <a:ln w="28575">
            <a:solidFill>
              <a:schemeClr val="hlink"/>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62343" name="Oval 7">
            <a:hlinkClick r:id="rId3" action="ppaction://hlinksldjump"/>
          </p:cNvPr>
          <p:cNvSpPr>
            <a:spLocks noChangeAspect="1" noChangeArrowheads="1"/>
          </p:cNvSpPr>
          <p:nvPr/>
        </p:nvSpPr>
        <p:spPr bwMode="gray">
          <a:xfrm>
            <a:off x="2208213" y="1555750"/>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1</a:t>
            </a:r>
          </a:p>
        </p:txBody>
      </p:sp>
      <p:sp>
        <p:nvSpPr>
          <p:cNvPr id="2062344" name="Oval 8">
            <a:hlinkClick r:id="rId3" action="ppaction://hlinksldjump"/>
          </p:cNvPr>
          <p:cNvSpPr>
            <a:spLocks noChangeAspect="1" noChangeArrowheads="1"/>
          </p:cNvSpPr>
          <p:nvPr/>
        </p:nvSpPr>
        <p:spPr bwMode="gray">
          <a:xfrm>
            <a:off x="3622675" y="3227388"/>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3</a:t>
            </a:r>
          </a:p>
        </p:txBody>
      </p:sp>
      <p:sp>
        <p:nvSpPr>
          <p:cNvPr id="2062345" name="Oval 9">
            <a:hlinkClick r:id="rId3" action="ppaction://hlinksldjump"/>
          </p:cNvPr>
          <p:cNvSpPr>
            <a:spLocks noChangeAspect="1" noChangeArrowheads="1"/>
          </p:cNvSpPr>
          <p:nvPr/>
        </p:nvSpPr>
        <p:spPr bwMode="gray">
          <a:xfrm>
            <a:off x="3178175" y="2341563"/>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2</a:t>
            </a:r>
          </a:p>
        </p:txBody>
      </p:sp>
      <p:sp>
        <p:nvSpPr>
          <p:cNvPr id="2062346" name="Oval 10">
            <a:hlinkClick r:id="rId3" action="ppaction://hlinksldjump"/>
          </p:cNvPr>
          <p:cNvSpPr>
            <a:spLocks noChangeAspect="1" noChangeArrowheads="1"/>
          </p:cNvSpPr>
          <p:nvPr/>
        </p:nvSpPr>
        <p:spPr bwMode="gray">
          <a:xfrm>
            <a:off x="3567113" y="4165600"/>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4</a:t>
            </a:r>
          </a:p>
        </p:txBody>
      </p:sp>
      <p:sp>
        <p:nvSpPr>
          <p:cNvPr id="124938" name="Rectangle 11"/>
          <p:cNvSpPr>
            <a:spLocks noChangeArrowheads="1"/>
          </p:cNvSpPr>
          <p:nvPr/>
        </p:nvSpPr>
        <p:spPr bwMode="auto">
          <a:xfrm>
            <a:off x="2828925" y="1557338"/>
            <a:ext cx="537368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嵌入式系统的典型应用</a:t>
            </a:r>
          </a:p>
        </p:txBody>
      </p:sp>
      <p:sp>
        <p:nvSpPr>
          <p:cNvPr id="124939" name="Rectangle 12"/>
          <p:cNvSpPr>
            <a:spLocks noChangeArrowheads="1"/>
          </p:cNvSpPr>
          <p:nvPr/>
        </p:nvSpPr>
        <p:spPr bwMode="auto">
          <a:xfrm>
            <a:off x="4113213" y="3265488"/>
            <a:ext cx="52006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嵌入式处理器</a:t>
            </a:r>
          </a:p>
        </p:txBody>
      </p:sp>
      <p:sp>
        <p:nvSpPr>
          <p:cNvPr id="124940" name="Rectangle 13"/>
          <p:cNvSpPr>
            <a:spLocks noChangeArrowheads="1"/>
          </p:cNvSpPr>
          <p:nvPr/>
        </p:nvSpPr>
        <p:spPr bwMode="auto">
          <a:xfrm>
            <a:off x="4084638" y="4203700"/>
            <a:ext cx="465296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solidFill>
                  <a:srgbClr val="FF0000"/>
                </a:solidFill>
                <a:latin typeface="微软雅黑" panose="020B0503020204020204" pitchFamily="34" charset="-122"/>
                <a:ea typeface="微软雅黑" panose="020B0503020204020204" pitchFamily="34" charset="-122"/>
              </a:rPr>
              <a:t>嵌入式操作系统</a:t>
            </a:r>
          </a:p>
        </p:txBody>
      </p:sp>
      <p:sp>
        <p:nvSpPr>
          <p:cNvPr id="124941" name="Rectangle 14"/>
          <p:cNvSpPr>
            <a:spLocks noChangeArrowheads="1"/>
          </p:cNvSpPr>
          <p:nvPr/>
        </p:nvSpPr>
        <p:spPr bwMode="auto">
          <a:xfrm>
            <a:off x="4076700" y="4222750"/>
            <a:ext cx="4298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endParaRPr lang="zh-CN" altLang="en-US" sz="2400">
              <a:latin typeface="Arial" panose="020B0604020202020204" pitchFamily="34" charset="0"/>
              <a:ea typeface="华文楷体" panose="02010600040101010101" pitchFamily="2" charset="-122"/>
            </a:endParaRPr>
          </a:p>
        </p:txBody>
      </p:sp>
      <p:sp>
        <p:nvSpPr>
          <p:cNvPr id="2062352" name="Oval 16">
            <a:hlinkClick r:id="rId3" action="ppaction://hlinksldjump"/>
          </p:cNvPr>
          <p:cNvSpPr>
            <a:spLocks noChangeAspect="1" noChangeArrowheads="1"/>
          </p:cNvSpPr>
          <p:nvPr/>
        </p:nvSpPr>
        <p:spPr bwMode="gray">
          <a:xfrm>
            <a:off x="3111500" y="5167313"/>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5</a:t>
            </a:r>
          </a:p>
        </p:txBody>
      </p:sp>
      <p:sp>
        <p:nvSpPr>
          <p:cNvPr id="124943" name="Rectangle 17"/>
          <p:cNvSpPr>
            <a:spLocks noChangeArrowheads="1"/>
          </p:cNvSpPr>
          <p:nvPr/>
        </p:nvSpPr>
        <p:spPr bwMode="auto">
          <a:xfrm>
            <a:off x="3621088" y="5224463"/>
            <a:ext cx="4298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endParaRPr lang="zh-CN" altLang="en-US" sz="2400">
              <a:latin typeface="Arial" panose="020B0604020202020204" pitchFamily="34" charset="0"/>
              <a:ea typeface="华文楷体" panose="02010600040101010101" pitchFamily="2" charset="-122"/>
            </a:endParaRPr>
          </a:p>
        </p:txBody>
      </p:sp>
      <p:sp>
        <p:nvSpPr>
          <p:cNvPr id="124944" name="Rectangle 18"/>
          <p:cNvSpPr>
            <a:spLocks noChangeArrowheads="1"/>
          </p:cNvSpPr>
          <p:nvPr/>
        </p:nvSpPr>
        <p:spPr bwMode="auto">
          <a:xfrm>
            <a:off x="3706813" y="5224463"/>
            <a:ext cx="465296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嵌入式系统的基本设计过程</a:t>
            </a:r>
          </a:p>
        </p:txBody>
      </p:sp>
      <p:sp>
        <p:nvSpPr>
          <p:cNvPr id="124945" name="Rectangle 12"/>
          <p:cNvSpPr>
            <a:spLocks noChangeArrowheads="1"/>
          </p:cNvSpPr>
          <p:nvPr/>
        </p:nvSpPr>
        <p:spPr bwMode="auto">
          <a:xfrm>
            <a:off x="3706813" y="2335213"/>
            <a:ext cx="52006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嵌入式系统简介</a:t>
            </a:r>
          </a:p>
        </p:txBody>
      </p:sp>
    </p:spTree>
  </p:cSld>
  <p:clrMapOvr>
    <a:masterClrMapping/>
  </p:clrMapOvr>
  <p:transition spd="med">
    <p:rand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457200" y="112713"/>
            <a:ext cx="8229600" cy="1143000"/>
          </a:xfrm>
        </p:spPr>
        <p:txBody>
          <a:bodyPr/>
          <a:lstStyle/>
          <a:p>
            <a:r>
              <a:rPr kumimoji="0" lang="zh-CN" altLang="en-US" smtClean="0"/>
              <a:t>嵌入式操作系统</a:t>
            </a:r>
          </a:p>
        </p:txBody>
      </p:sp>
      <p:sp>
        <p:nvSpPr>
          <p:cNvPr id="126979" name="Rectangle 3"/>
          <p:cNvSpPr>
            <a:spLocks noGrp="1" noChangeArrowheads="1"/>
          </p:cNvSpPr>
          <p:nvPr>
            <p:ph type="body" idx="1"/>
          </p:nvPr>
        </p:nvSpPr>
        <p:spPr>
          <a:xfrm>
            <a:off x="341313" y="1346200"/>
            <a:ext cx="8229600" cy="4684713"/>
          </a:xfrm>
        </p:spPr>
        <p:txBody>
          <a:bodyPr/>
          <a:lstStyle/>
          <a:p>
            <a:pPr marL="0" indent="0">
              <a:lnSpc>
                <a:spcPct val="80000"/>
              </a:lnSpc>
              <a:buFont typeface="Wingdings" panose="05000000000000000000" pitchFamily="2" charset="2"/>
              <a:buNone/>
            </a:pPr>
            <a:r>
              <a:rPr kumimoji="0" lang="zh-CN" altLang="en-US" sz="2400" smtClean="0">
                <a:latin typeface="微软雅黑" panose="020B0503020204020204" pitchFamily="34" charset="-122"/>
                <a:ea typeface="微软雅黑" panose="020B0503020204020204" pitchFamily="34" charset="-122"/>
              </a:rPr>
              <a:t>嵌入式操作系统是嵌入式应用软件的基础和开发平台。嵌入式系统的出现。解决了嵌入式软件开发标准化的难题。嵌入式系统具有操作系统的基本功能：</a:t>
            </a:r>
            <a:endParaRPr kumimoji="0" lang="en-US" altLang="zh-CN" sz="2400" smtClean="0">
              <a:latin typeface="微软雅黑" panose="020B0503020204020204" pitchFamily="34" charset="-122"/>
              <a:ea typeface="微软雅黑" panose="020B0503020204020204" pitchFamily="34" charset="-122"/>
            </a:endParaRPr>
          </a:p>
          <a:p>
            <a:pPr marL="0" indent="0">
              <a:lnSpc>
                <a:spcPct val="80000"/>
              </a:lnSpc>
            </a:pPr>
            <a:r>
              <a:rPr kumimoji="0" lang="zh-CN" altLang="en-US" sz="2400" smtClean="0">
                <a:latin typeface="微软雅黑" panose="020B0503020204020204" pitchFamily="34" charset="-122"/>
                <a:ea typeface="微软雅黑" panose="020B0503020204020204" pitchFamily="34" charset="-122"/>
              </a:rPr>
              <a:t>处理器管理（任务管理、进程调度等）</a:t>
            </a:r>
          </a:p>
          <a:p>
            <a:pPr marL="0" indent="0">
              <a:lnSpc>
                <a:spcPct val="80000"/>
              </a:lnSpc>
            </a:pPr>
            <a:r>
              <a:rPr kumimoji="0" lang="zh-CN" altLang="en-US" sz="2400" smtClean="0">
                <a:latin typeface="微软雅黑" panose="020B0503020204020204" pitchFamily="34" charset="-122"/>
                <a:ea typeface="微软雅黑" panose="020B0503020204020204" pitchFamily="34" charset="-122"/>
              </a:rPr>
              <a:t>存储器管理（包括内存分配、内存保护、地址映射等）</a:t>
            </a:r>
          </a:p>
          <a:p>
            <a:pPr marL="0" indent="0">
              <a:lnSpc>
                <a:spcPct val="80000"/>
              </a:lnSpc>
            </a:pPr>
            <a:r>
              <a:rPr kumimoji="0" lang="zh-CN" altLang="en-US" sz="2400" smtClean="0">
                <a:latin typeface="微软雅黑" panose="020B0503020204020204" pitchFamily="34" charset="-122"/>
                <a:ea typeface="微软雅黑" panose="020B0503020204020204" pitchFamily="34" charset="-122"/>
              </a:rPr>
              <a:t>设备管理（包括缓冲管理、设备分配等）</a:t>
            </a:r>
          </a:p>
          <a:p>
            <a:pPr marL="0" indent="0">
              <a:lnSpc>
                <a:spcPct val="80000"/>
              </a:lnSpc>
            </a:pPr>
            <a:r>
              <a:rPr kumimoji="0" lang="zh-CN" altLang="en-US" sz="2400" smtClean="0">
                <a:latin typeface="微软雅黑" panose="020B0503020204020204" pitchFamily="34" charset="-122"/>
                <a:ea typeface="微软雅黑" panose="020B0503020204020204" pitchFamily="34" charset="-122"/>
              </a:rPr>
              <a:t>文件管理</a:t>
            </a:r>
          </a:p>
          <a:p>
            <a:pPr marL="0" indent="0">
              <a:lnSpc>
                <a:spcPct val="80000"/>
              </a:lnSpc>
            </a:pPr>
            <a:r>
              <a:rPr kumimoji="0" lang="zh-CN" altLang="en-US" sz="2400" smtClean="0">
                <a:latin typeface="微软雅黑" panose="020B0503020204020204" pitchFamily="34" charset="-122"/>
                <a:ea typeface="微软雅黑" panose="020B0503020204020204" pitchFamily="34" charset="-122"/>
              </a:rPr>
              <a:t>用户接口（</a:t>
            </a:r>
            <a:r>
              <a:rPr kumimoji="0" lang="en-US" altLang="zh-CN" sz="2400" smtClean="0">
                <a:latin typeface="微软雅黑" panose="020B0503020204020204" pitchFamily="34" charset="-122"/>
                <a:ea typeface="微软雅黑" panose="020B0503020204020204" pitchFamily="34" charset="-122"/>
              </a:rPr>
              <a:t>SHELL</a:t>
            </a:r>
            <a:r>
              <a:rPr kumimoji="0" lang="zh-CN" altLang="en-US" sz="2400" smtClean="0">
                <a:latin typeface="微软雅黑" panose="020B0503020204020204" pitchFamily="34" charset="-122"/>
                <a:ea typeface="微软雅黑" panose="020B0503020204020204" pitchFamily="34" charset="-122"/>
              </a:rPr>
              <a:t>接口、</a:t>
            </a:r>
            <a:r>
              <a:rPr kumimoji="0" lang="en-US" altLang="zh-CN" sz="2400" smtClean="0">
                <a:latin typeface="微软雅黑" panose="020B0503020204020204" pitchFamily="34" charset="-122"/>
                <a:ea typeface="微软雅黑" panose="020B0503020204020204" pitchFamily="34" charset="-122"/>
              </a:rPr>
              <a:t>API</a:t>
            </a:r>
            <a:r>
              <a:rPr kumimoji="0" lang="zh-CN" altLang="en-US" sz="2400" smtClean="0">
                <a:latin typeface="微软雅黑" panose="020B0503020204020204" pitchFamily="34" charset="-122"/>
                <a:ea typeface="微软雅黑" panose="020B0503020204020204" pitchFamily="34" charset="-122"/>
              </a:rPr>
              <a:t>调用）</a:t>
            </a:r>
            <a:endParaRPr kumimoji="0" lang="en-US" altLang="zh-CN" sz="2400" smtClean="0">
              <a:latin typeface="微软雅黑" panose="020B0503020204020204" pitchFamily="34" charset="-122"/>
              <a:ea typeface="微软雅黑" panose="020B0503020204020204" pitchFamily="34" charset="-122"/>
            </a:endParaRPr>
          </a:p>
        </p:txBody>
      </p:sp>
    </p:spTree>
  </p:cSld>
  <p:clrMapOvr>
    <a:masterClrMapping/>
  </p:clrMapOvr>
  <p:transition spd="med">
    <p:rand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kumimoji="0" lang="zh-CN" altLang="en-US" smtClean="0"/>
              <a:t>嵌入式操作系统结构分类</a:t>
            </a:r>
          </a:p>
        </p:txBody>
      </p:sp>
      <p:pic>
        <p:nvPicPr>
          <p:cNvPr id="129027"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060825" y="1979613"/>
            <a:ext cx="5083175" cy="4306887"/>
          </a:xfrm>
        </p:spPr>
      </p:pic>
      <p:sp>
        <p:nvSpPr>
          <p:cNvPr id="129028" name="Rectangle 7"/>
          <p:cNvSpPr>
            <a:spLocks noChangeArrowheads="1"/>
          </p:cNvSpPr>
          <p:nvPr/>
        </p:nvSpPr>
        <p:spPr bwMode="auto">
          <a:xfrm>
            <a:off x="0" y="1430338"/>
            <a:ext cx="4167188" cy="356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lnSpc>
                <a:spcPct val="120000"/>
              </a:lnSpc>
              <a:buClr>
                <a:schemeClr val="folHlink"/>
              </a:buClr>
              <a:buSzPct val="60000"/>
              <a:buFont typeface="Wingdings" panose="05000000000000000000" pitchFamily="2" charset="2"/>
              <a:buChar char="n"/>
            </a:pPr>
            <a:r>
              <a:rPr kumimoji="0" lang="zh-CN" altLang="en-US" sz="2800" b="0">
                <a:latin typeface="微软雅黑" panose="020B0503020204020204" pitchFamily="34" charset="-122"/>
                <a:ea typeface="微软雅黑" panose="020B0503020204020204" pitchFamily="34" charset="-122"/>
              </a:rPr>
              <a:t>操作系统按结构分</a:t>
            </a:r>
          </a:p>
          <a:p>
            <a:pPr lvl="1" eaLnBrk="1" hangingPunct="1">
              <a:lnSpc>
                <a:spcPct val="120000"/>
              </a:lnSpc>
              <a:buClr>
                <a:schemeClr val="hlink"/>
              </a:buClr>
              <a:buSzPct val="55000"/>
              <a:buFont typeface="Wingdings" panose="05000000000000000000" pitchFamily="2" charset="2"/>
              <a:buChar char="n"/>
            </a:pPr>
            <a:r>
              <a:rPr kumimoji="0" lang="zh-CN" altLang="en-US" sz="2400" b="0">
                <a:latin typeface="微软雅黑" panose="020B0503020204020204" pitchFamily="34" charset="-122"/>
                <a:ea typeface="微软雅黑" panose="020B0503020204020204" pitchFamily="34" charset="-122"/>
              </a:rPr>
              <a:t>微内核（</a:t>
            </a:r>
            <a:r>
              <a:rPr kumimoji="0" lang="en-US" altLang="zh-CN" sz="2400" b="0">
                <a:latin typeface="微软雅黑" panose="020B0503020204020204" pitchFamily="34" charset="-122"/>
                <a:ea typeface="微软雅黑" panose="020B0503020204020204" pitchFamily="34" charset="-122"/>
              </a:rPr>
              <a:t>micro-kernel</a:t>
            </a:r>
            <a:r>
              <a:rPr kumimoji="0" lang="zh-CN" altLang="en-US" sz="2400" b="0">
                <a:latin typeface="微软雅黑" panose="020B0503020204020204" pitchFamily="34" charset="-122"/>
                <a:ea typeface="微软雅黑" panose="020B0503020204020204" pitchFamily="34" charset="-122"/>
              </a:rPr>
              <a:t>）</a:t>
            </a:r>
          </a:p>
          <a:p>
            <a:pPr lvl="1" eaLnBrk="1" hangingPunct="1">
              <a:lnSpc>
                <a:spcPct val="120000"/>
              </a:lnSpc>
              <a:buClr>
                <a:schemeClr val="hlink"/>
              </a:buClr>
              <a:buSzPct val="55000"/>
              <a:buFont typeface="Wingdings" panose="05000000000000000000" pitchFamily="2" charset="2"/>
              <a:buChar char="n"/>
            </a:pPr>
            <a:r>
              <a:rPr kumimoji="0" lang="zh-CN" altLang="en-US" sz="2400" b="0">
                <a:latin typeface="微软雅黑" panose="020B0503020204020204" pitchFamily="34" charset="-122"/>
                <a:ea typeface="微软雅黑" panose="020B0503020204020204" pitchFamily="34" charset="-122"/>
              </a:rPr>
              <a:t>单内核（</a:t>
            </a:r>
            <a:r>
              <a:rPr kumimoji="0" lang="en-US" altLang="zh-CN" sz="2400" b="0">
                <a:latin typeface="Tahoma" panose="020B0604030504040204" pitchFamily="34" charset="0"/>
                <a:ea typeface="宋体" panose="02010600030101010101" pitchFamily="2" charset="-122"/>
              </a:rPr>
              <a:t>monolithic</a:t>
            </a:r>
            <a:r>
              <a:rPr kumimoji="0" lang="en-US" altLang="zh-CN" sz="2400" b="0">
                <a:latin typeface="微软雅黑" panose="020B0503020204020204" pitchFamily="34" charset="-122"/>
                <a:ea typeface="微软雅黑" panose="020B0503020204020204" pitchFamily="34" charset="-122"/>
              </a:rPr>
              <a:t> kernel</a:t>
            </a:r>
            <a:r>
              <a:rPr kumimoji="0" lang="zh-CN" altLang="en-US" sz="2400" b="0">
                <a:latin typeface="微软雅黑" panose="020B0503020204020204" pitchFamily="34" charset="-122"/>
                <a:ea typeface="微软雅黑" panose="020B0503020204020204" pitchFamily="34" charset="-122"/>
              </a:rPr>
              <a:t>）（宏内核）</a:t>
            </a:r>
          </a:p>
          <a:p>
            <a:pPr lvl="1" eaLnBrk="1" hangingPunct="1">
              <a:lnSpc>
                <a:spcPct val="120000"/>
              </a:lnSpc>
              <a:buClr>
                <a:schemeClr val="hlink"/>
              </a:buClr>
              <a:buSzPct val="55000"/>
              <a:buFont typeface="Wingdings" panose="05000000000000000000" pitchFamily="2" charset="2"/>
              <a:buChar char="n"/>
            </a:pPr>
            <a:r>
              <a:rPr kumimoji="0" lang="zh-CN" altLang="en-US" sz="2400" b="0">
                <a:latin typeface="微软雅黑" panose="020B0503020204020204" pitchFamily="34" charset="-122"/>
                <a:ea typeface="微软雅黑" panose="020B0503020204020204" pitchFamily="34" charset="-122"/>
              </a:rPr>
              <a:t>混合内核（</a:t>
            </a:r>
            <a:r>
              <a:rPr kumimoji="0" lang="en-US" altLang="zh-CN" sz="2400" b="0">
                <a:latin typeface="微软雅黑" panose="020B0503020204020204" pitchFamily="34" charset="-122"/>
                <a:ea typeface="微软雅黑" panose="020B0503020204020204" pitchFamily="34" charset="-122"/>
              </a:rPr>
              <a:t>hybrid kernel</a:t>
            </a:r>
            <a:r>
              <a:rPr kumimoji="0" lang="zh-CN" altLang="en-US" sz="2400" b="0">
                <a:latin typeface="微软雅黑" panose="020B0503020204020204" pitchFamily="34" charset="-122"/>
                <a:ea typeface="微软雅黑" panose="020B0503020204020204" pitchFamily="34" charset="-122"/>
              </a:rPr>
              <a:t>）</a:t>
            </a:r>
          </a:p>
        </p:txBody>
      </p:sp>
    </p:spTree>
  </p:cSld>
  <p:clrMapOvr>
    <a:masterClrMapping/>
  </p:clrMapOvr>
  <p:transition spd="med">
    <p:rand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492125" y="112713"/>
            <a:ext cx="8229600" cy="1143000"/>
          </a:xfrm>
        </p:spPr>
        <p:txBody>
          <a:bodyPr/>
          <a:lstStyle/>
          <a:p>
            <a:r>
              <a:rPr kumimoji="0" lang="zh-CN" altLang="en-US" smtClean="0"/>
              <a:t>嵌入式操作系统分类</a:t>
            </a:r>
          </a:p>
        </p:txBody>
      </p:sp>
      <p:sp>
        <p:nvSpPr>
          <p:cNvPr id="131075" name="Rectangle 3"/>
          <p:cNvSpPr>
            <a:spLocks noGrp="1" noChangeArrowheads="1"/>
          </p:cNvSpPr>
          <p:nvPr>
            <p:ph type="body" idx="1"/>
          </p:nvPr>
        </p:nvSpPr>
        <p:spPr>
          <a:xfrm>
            <a:off x="492125" y="1411288"/>
            <a:ext cx="8096250" cy="4535487"/>
          </a:xfrm>
        </p:spPr>
        <p:txBody>
          <a:bodyPr/>
          <a:lstStyle/>
          <a:p>
            <a:r>
              <a:rPr kumimoji="0" lang="zh-CN" altLang="en-US" sz="2800" smtClean="0">
                <a:latin typeface="微软雅黑" panose="020B0503020204020204" pitchFamily="34" charset="-122"/>
                <a:ea typeface="微软雅黑" panose="020B0503020204020204" pitchFamily="34" charset="-122"/>
              </a:rPr>
              <a:t>顺序执行系统：系统同时只有一个运行程序，独占</a:t>
            </a:r>
            <a:r>
              <a:rPr kumimoji="0" lang="en-US" altLang="zh-CN" sz="2800" smtClean="0">
                <a:latin typeface="微软雅黑" panose="020B0503020204020204" pitchFamily="34" charset="-122"/>
                <a:ea typeface="微软雅黑" panose="020B0503020204020204" pitchFamily="34" charset="-122"/>
              </a:rPr>
              <a:t>CPU</a:t>
            </a:r>
            <a:r>
              <a:rPr kumimoji="0" lang="zh-CN" altLang="en-US" sz="2800" smtClean="0">
                <a:latin typeface="微软雅黑" panose="020B0503020204020204" pitchFamily="34" charset="-122"/>
                <a:ea typeface="微软雅黑" panose="020B0503020204020204" pitchFamily="34" charset="-122"/>
              </a:rPr>
              <a:t>时间，运行完毕才运行另一个任务。</a:t>
            </a:r>
            <a:endParaRPr kumimoji="0" lang="en-US" altLang="zh-CN" sz="2800" smtClean="0">
              <a:latin typeface="微软雅黑" panose="020B0503020204020204" pitchFamily="34" charset="-122"/>
              <a:ea typeface="微软雅黑" panose="020B0503020204020204" pitchFamily="34" charset="-122"/>
            </a:endParaRPr>
          </a:p>
          <a:p>
            <a:r>
              <a:rPr kumimoji="0" lang="zh-CN" altLang="en-US" sz="2800" smtClean="0">
                <a:latin typeface="微软雅黑" panose="020B0503020204020204" pitchFamily="34" charset="-122"/>
                <a:ea typeface="微软雅黑" panose="020B0503020204020204" pitchFamily="34" charset="-122"/>
              </a:rPr>
              <a:t>分时操作系统：多道程序运行，</a:t>
            </a:r>
            <a:r>
              <a:rPr kumimoji="0" lang="en-US" altLang="zh-CN" sz="2800" smtClean="0">
                <a:latin typeface="微软雅黑" panose="020B0503020204020204" pitchFamily="34" charset="-122"/>
                <a:ea typeface="微软雅黑" panose="020B0503020204020204" pitchFamily="34" charset="-122"/>
              </a:rPr>
              <a:t>CPU</a:t>
            </a:r>
            <a:r>
              <a:rPr kumimoji="0" lang="zh-CN" altLang="en-US" sz="2800" smtClean="0">
                <a:latin typeface="微软雅黑" panose="020B0503020204020204" pitchFamily="34" charset="-122"/>
                <a:ea typeface="微软雅黑" panose="020B0503020204020204" pitchFamily="34" charset="-122"/>
              </a:rPr>
              <a:t>的时间分片，每个时间片执行不同程序。支持多用户，应用广泛。</a:t>
            </a:r>
            <a:endParaRPr kumimoji="0" lang="en-US" altLang="zh-CN" sz="2800" smtClean="0">
              <a:latin typeface="微软雅黑" panose="020B0503020204020204" pitchFamily="34" charset="-122"/>
              <a:ea typeface="微软雅黑" panose="020B0503020204020204" pitchFamily="34" charset="-122"/>
            </a:endParaRPr>
          </a:p>
          <a:p>
            <a:r>
              <a:rPr kumimoji="0" lang="zh-CN" altLang="en-US" sz="2800" smtClean="0">
                <a:latin typeface="微软雅黑" panose="020B0503020204020204" pitchFamily="34" charset="-122"/>
                <a:ea typeface="微软雅黑" panose="020B0503020204020204" pitchFamily="34" charset="-122"/>
              </a:rPr>
              <a:t>实时操作系统：多道程序运行，不同优先级，操作系统按事件触发使程序运行。多个事件按优先级高低处理。</a:t>
            </a:r>
            <a:endParaRPr kumimoji="0" lang="en-US" altLang="zh-CN" sz="2800" smtClean="0">
              <a:latin typeface="微软雅黑" panose="020B0503020204020204" pitchFamily="34" charset="-122"/>
              <a:ea typeface="微软雅黑" panose="020B0503020204020204" pitchFamily="34" charset="-122"/>
            </a:endParaRPr>
          </a:p>
          <a:p>
            <a:endParaRPr kumimoji="0" lang="en-US" altLang="zh-CN" sz="2400" smtClean="0">
              <a:latin typeface="微软雅黑" panose="020B0503020204020204" pitchFamily="34" charset="-122"/>
              <a:ea typeface="微软雅黑" panose="020B0503020204020204" pitchFamily="34" charset="-122"/>
            </a:endParaRPr>
          </a:p>
          <a:p>
            <a:pPr lvl="1">
              <a:buFont typeface="Wingdings 2" panose="05020102010507070707" pitchFamily="18" charset="2"/>
              <a:buNone/>
            </a:pPr>
            <a:r>
              <a:rPr kumimoji="0" lang="zh-CN" altLang="en-US" sz="2400" smtClean="0">
                <a:latin typeface="微软雅黑" panose="020B0503020204020204" pitchFamily="34" charset="-122"/>
                <a:ea typeface="微软雅黑" panose="020B0503020204020204" pitchFamily="34" charset="-122"/>
              </a:rPr>
              <a:t>实时操作系统：</a:t>
            </a:r>
            <a:r>
              <a:rPr kumimoji="0" lang="en-US" altLang="zh-CN" sz="2400" smtClean="0">
                <a:latin typeface="微软雅黑" panose="020B0503020204020204" pitchFamily="34" charset="-122"/>
                <a:ea typeface="微软雅黑" panose="020B0503020204020204" pitchFamily="34" charset="-122"/>
              </a:rPr>
              <a:t>VxWorks</a:t>
            </a:r>
            <a:r>
              <a:rPr kumimoji="0" lang="zh-CN" altLang="en-US" sz="2400" smtClean="0">
                <a:latin typeface="微软雅黑" panose="020B0503020204020204" pitchFamily="34" charset="-122"/>
                <a:ea typeface="微软雅黑" panose="020B0503020204020204" pitchFamily="34" charset="-122"/>
              </a:rPr>
              <a:t>，</a:t>
            </a:r>
            <a:r>
              <a:rPr kumimoji="0" lang="en-US" altLang="zh-CN" sz="2400" smtClean="0">
                <a:latin typeface="微软雅黑" panose="020B0503020204020204" pitchFamily="34" charset="-122"/>
                <a:ea typeface="微软雅黑" panose="020B0503020204020204" pitchFamily="34" charset="-122"/>
              </a:rPr>
              <a:t>WinCE</a:t>
            </a:r>
            <a:r>
              <a:rPr kumimoji="0" lang="zh-CN" altLang="en-US" sz="2400" smtClean="0">
                <a:latin typeface="微软雅黑" panose="020B0503020204020204" pitchFamily="34" charset="-122"/>
                <a:ea typeface="微软雅黑" panose="020B0503020204020204" pitchFamily="34" charset="-122"/>
              </a:rPr>
              <a:t>，</a:t>
            </a:r>
            <a:r>
              <a:rPr kumimoji="0" lang="en-US" altLang="zh-CN" sz="2400" smtClean="0">
                <a:latin typeface="微软雅黑" panose="020B0503020204020204" pitchFamily="34" charset="-122"/>
                <a:ea typeface="微软雅黑" panose="020B0503020204020204" pitchFamily="34" charset="-122"/>
              </a:rPr>
              <a:t>QNX</a:t>
            </a:r>
          </a:p>
          <a:p>
            <a:pPr lvl="1">
              <a:buFont typeface="Wingdings 2" panose="05020102010507070707" pitchFamily="18" charset="2"/>
              <a:buNone/>
            </a:pPr>
            <a:r>
              <a:rPr kumimoji="0" lang="zh-CN" altLang="en-US" sz="2400" smtClean="0">
                <a:latin typeface="微软雅黑" panose="020B0503020204020204" pitchFamily="34" charset="-122"/>
                <a:ea typeface="微软雅黑" panose="020B0503020204020204" pitchFamily="34" charset="-122"/>
              </a:rPr>
              <a:t>非实时操作系统：嵌入式</a:t>
            </a:r>
            <a:r>
              <a:rPr kumimoji="0" lang="en-US" altLang="zh-CN" sz="2400" smtClean="0">
                <a:latin typeface="微软雅黑" panose="020B0503020204020204" pitchFamily="34" charset="-122"/>
                <a:ea typeface="微软雅黑" panose="020B0503020204020204" pitchFamily="34" charset="-122"/>
              </a:rPr>
              <a:t>Linux</a:t>
            </a:r>
            <a:r>
              <a:rPr kumimoji="0" lang="zh-CN" altLang="en-US" sz="2400" smtClean="0">
                <a:latin typeface="微软雅黑" panose="020B0503020204020204" pitchFamily="34" charset="-122"/>
                <a:ea typeface="微软雅黑" panose="020B0503020204020204" pitchFamily="34" charset="-122"/>
              </a:rPr>
              <a:t>、</a:t>
            </a:r>
            <a:r>
              <a:rPr kumimoji="0" lang="en-US" altLang="zh-CN" sz="2400" smtClean="0">
                <a:latin typeface="微软雅黑" panose="020B0503020204020204" pitchFamily="34" charset="-122"/>
                <a:ea typeface="微软雅黑" panose="020B0503020204020204" pitchFamily="34" charset="-122"/>
              </a:rPr>
              <a:t>Android</a:t>
            </a:r>
            <a:r>
              <a:rPr kumimoji="0" lang="zh-CN" altLang="en-US" sz="2400" smtClean="0">
                <a:latin typeface="微软雅黑" panose="020B0503020204020204" pitchFamily="34" charset="-122"/>
                <a:ea typeface="微软雅黑" panose="020B0503020204020204" pitchFamily="34" charset="-122"/>
              </a:rPr>
              <a:t>、</a:t>
            </a:r>
            <a:r>
              <a:rPr kumimoji="0" lang="en-US" altLang="zh-CN" sz="2400" smtClean="0">
                <a:latin typeface="微软雅黑" panose="020B0503020204020204" pitchFamily="34" charset="-122"/>
                <a:ea typeface="微软雅黑" panose="020B0503020204020204" pitchFamily="34" charset="-122"/>
              </a:rPr>
              <a:t>IOS</a:t>
            </a:r>
          </a:p>
        </p:txBody>
      </p:sp>
    </p:spTree>
  </p:cSld>
  <p:clrMapOvr>
    <a:masterClrMapping/>
  </p:clrMapOvr>
  <p:transition spd="med">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eaLnBrk="1" hangingPunct="1"/>
            <a:r>
              <a:rPr kumimoji="0" lang="zh-CN" altLang="en-US" smtClean="0"/>
              <a:t>实时嵌入式操作系统特点</a:t>
            </a:r>
          </a:p>
        </p:txBody>
      </p:sp>
      <p:sp>
        <p:nvSpPr>
          <p:cNvPr id="2625540" name="Text Box 4"/>
          <p:cNvSpPr txBox="1">
            <a:spLocks noChangeArrowheads="1"/>
          </p:cNvSpPr>
          <p:nvPr/>
        </p:nvSpPr>
        <p:spPr bwMode="auto">
          <a:xfrm>
            <a:off x="704850" y="1749425"/>
            <a:ext cx="7570788"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r>
              <a:rPr lang="en-US" altLang="zh-CN" sz="2800" b="0">
                <a:latin typeface="Times New Roman" panose="02020603050405020304" pitchFamily="18" charset="0"/>
                <a:ea typeface="华文新魏" panose="02010800040101010101" pitchFamily="2" charset="-122"/>
              </a:rPr>
              <a:t>        </a:t>
            </a:r>
            <a:r>
              <a:rPr lang="en-US" altLang="zh-CN" sz="2800" b="0">
                <a:latin typeface="微软雅黑" panose="020B0503020204020204" pitchFamily="34" charset="-122"/>
                <a:ea typeface="微软雅黑" panose="020B0503020204020204" pitchFamily="34" charset="-122"/>
              </a:rPr>
              <a:t>IEEE </a:t>
            </a:r>
            <a:r>
              <a:rPr lang="zh-CN" altLang="en-US" sz="2800" b="0">
                <a:latin typeface="微软雅黑" panose="020B0503020204020204" pitchFamily="34" charset="-122"/>
                <a:ea typeface="微软雅黑" panose="020B0503020204020204" pitchFamily="34" charset="-122"/>
              </a:rPr>
              <a:t>的实时</a:t>
            </a:r>
            <a:r>
              <a:rPr lang="en-US" altLang="zh-CN" sz="2800" b="0">
                <a:latin typeface="微软雅黑" panose="020B0503020204020204" pitchFamily="34" charset="-122"/>
                <a:ea typeface="微软雅黑" panose="020B0503020204020204" pitchFamily="34" charset="-122"/>
              </a:rPr>
              <a:t>UNIX</a:t>
            </a:r>
            <a:r>
              <a:rPr lang="zh-CN" altLang="en-US" sz="2800" b="0">
                <a:latin typeface="微软雅黑" panose="020B0503020204020204" pitchFamily="34" charset="-122"/>
                <a:ea typeface="微软雅黑" panose="020B0503020204020204" pitchFamily="34" charset="-122"/>
              </a:rPr>
              <a:t>分委会认为实时操作系统应具备以下的几点</a:t>
            </a:r>
            <a:r>
              <a:rPr lang="en-US" altLang="zh-CN" sz="2800" b="0">
                <a:latin typeface="微软雅黑" panose="020B0503020204020204" pitchFamily="34" charset="-122"/>
                <a:ea typeface="微软雅黑" panose="020B0503020204020204" pitchFamily="34" charset="-122"/>
              </a:rPr>
              <a:t>: </a:t>
            </a:r>
          </a:p>
          <a:p>
            <a:pPr eaLnBrk="1" hangingPunct="1">
              <a:spcBef>
                <a:spcPct val="0"/>
              </a:spcBef>
              <a:buClrTx/>
              <a:buSzTx/>
              <a:buFontTx/>
              <a:buNone/>
            </a:pPr>
            <a:endParaRPr lang="en-US" altLang="zh-CN" sz="1000" b="0">
              <a:latin typeface="微软雅黑" panose="020B0503020204020204" pitchFamily="34" charset="-122"/>
              <a:ea typeface="微软雅黑" panose="020B0503020204020204" pitchFamily="34" charset="-122"/>
            </a:endParaRPr>
          </a:p>
          <a:p>
            <a:pPr lvl="1" eaLnBrk="1" hangingPunct="1">
              <a:spcBef>
                <a:spcPct val="0"/>
              </a:spcBef>
              <a:buClr>
                <a:srgbClr val="0000FF"/>
              </a:buClr>
              <a:buSzTx/>
              <a:buFont typeface="Wingdings" panose="05000000000000000000" pitchFamily="2" charset="2"/>
              <a:buChar char="§"/>
            </a:pPr>
            <a:r>
              <a:rPr lang="zh-CN" altLang="en-US" b="0">
                <a:latin typeface="微软雅黑" panose="020B0503020204020204" pitchFamily="34" charset="-122"/>
                <a:ea typeface="微软雅黑" panose="020B0503020204020204" pitchFamily="34" charset="-122"/>
              </a:rPr>
              <a:t>异步的事件响应 </a:t>
            </a:r>
          </a:p>
          <a:p>
            <a:pPr lvl="1" eaLnBrk="1" hangingPunct="1">
              <a:spcBef>
                <a:spcPct val="0"/>
              </a:spcBef>
              <a:buClr>
                <a:srgbClr val="0000FF"/>
              </a:buClr>
              <a:buSzTx/>
              <a:buFont typeface="Wingdings" panose="05000000000000000000" pitchFamily="2" charset="2"/>
              <a:buChar char="§"/>
            </a:pPr>
            <a:r>
              <a:rPr lang="zh-CN" altLang="en-US" b="0">
                <a:latin typeface="微软雅黑" panose="020B0503020204020204" pitchFamily="34" charset="-122"/>
                <a:ea typeface="微软雅黑" panose="020B0503020204020204" pitchFamily="34" charset="-122"/>
              </a:rPr>
              <a:t>切换时间和中断延迟时间确定 </a:t>
            </a:r>
          </a:p>
          <a:p>
            <a:pPr lvl="1" eaLnBrk="1" hangingPunct="1">
              <a:spcBef>
                <a:spcPct val="0"/>
              </a:spcBef>
              <a:buClr>
                <a:srgbClr val="0000FF"/>
              </a:buClr>
              <a:buSzTx/>
              <a:buFont typeface="Wingdings" panose="05000000000000000000" pitchFamily="2" charset="2"/>
              <a:buChar char="§"/>
            </a:pPr>
            <a:r>
              <a:rPr lang="zh-CN" altLang="en-US" b="0">
                <a:latin typeface="微软雅黑" panose="020B0503020204020204" pitchFamily="34" charset="-122"/>
                <a:ea typeface="微软雅黑" panose="020B0503020204020204" pitchFamily="34" charset="-122"/>
              </a:rPr>
              <a:t>优先级中断和调度 </a:t>
            </a:r>
          </a:p>
          <a:p>
            <a:pPr lvl="1" eaLnBrk="1" hangingPunct="1">
              <a:spcBef>
                <a:spcPct val="0"/>
              </a:spcBef>
              <a:buClr>
                <a:srgbClr val="0000FF"/>
              </a:buClr>
              <a:buSzTx/>
              <a:buFont typeface="Wingdings" panose="05000000000000000000" pitchFamily="2" charset="2"/>
              <a:buChar char="§"/>
            </a:pPr>
            <a:r>
              <a:rPr lang="zh-CN" altLang="en-US" b="0">
                <a:latin typeface="微软雅黑" panose="020B0503020204020204" pitchFamily="34" charset="-122"/>
                <a:ea typeface="微软雅黑" panose="020B0503020204020204" pitchFamily="34" charset="-122"/>
              </a:rPr>
              <a:t>抢占式调度 </a:t>
            </a:r>
          </a:p>
          <a:p>
            <a:pPr lvl="1" eaLnBrk="1" hangingPunct="1">
              <a:spcBef>
                <a:spcPct val="0"/>
              </a:spcBef>
              <a:buClr>
                <a:srgbClr val="0000FF"/>
              </a:buClr>
              <a:buSzTx/>
              <a:buFont typeface="Wingdings" panose="05000000000000000000" pitchFamily="2" charset="2"/>
              <a:buChar char="§"/>
            </a:pPr>
            <a:r>
              <a:rPr lang="zh-CN" altLang="en-US" b="0">
                <a:latin typeface="微软雅黑" panose="020B0503020204020204" pitchFamily="34" charset="-122"/>
                <a:ea typeface="微软雅黑" panose="020B0503020204020204" pitchFamily="34" charset="-122"/>
              </a:rPr>
              <a:t>内存锁定 </a:t>
            </a:r>
          </a:p>
          <a:p>
            <a:pPr lvl="1" eaLnBrk="1" hangingPunct="1">
              <a:spcBef>
                <a:spcPct val="0"/>
              </a:spcBef>
              <a:buClr>
                <a:srgbClr val="0000FF"/>
              </a:buClr>
              <a:buSzTx/>
              <a:buFont typeface="Wingdings" panose="05000000000000000000" pitchFamily="2" charset="2"/>
              <a:buChar char="§"/>
            </a:pPr>
            <a:r>
              <a:rPr lang="zh-CN" altLang="en-US" b="0">
                <a:latin typeface="微软雅黑" panose="020B0503020204020204" pitchFamily="34" charset="-122"/>
                <a:ea typeface="微软雅黑" panose="020B0503020204020204" pitchFamily="34" charset="-122"/>
              </a:rPr>
              <a:t>连续文件 </a:t>
            </a:r>
          </a:p>
          <a:p>
            <a:pPr lvl="1" eaLnBrk="1" hangingPunct="1">
              <a:spcBef>
                <a:spcPct val="0"/>
              </a:spcBef>
              <a:buClr>
                <a:srgbClr val="0000FF"/>
              </a:buClr>
              <a:buSzTx/>
              <a:buFont typeface="Wingdings" panose="05000000000000000000" pitchFamily="2" charset="2"/>
              <a:buChar char="§"/>
            </a:pPr>
            <a:r>
              <a:rPr lang="zh-CN" altLang="en-US" b="0">
                <a:latin typeface="微软雅黑" panose="020B0503020204020204" pitchFamily="34" charset="-122"/>
                <a:ea typeface="微软雅黑" panose="020B0503020204020204" pitchFamily="34" charset="-122"/>
              </a:rPr>
              <a:t>同步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625540"/>
                                        </p:tgtEl>
                                        <p:attrNameLst>
                                          <p:attrName>style.visibility</p:attrName>
                                        </p:attrNameLst>
                                      </p:cBhvr>
                                      <p:to>
                                        <p:strVal val="visible"/>
                                      </p:to>
                                    </p:set>
                                    <p:animEffect transition="in" filter="slide(fromBottom)">
                                      <p:cBhvr>
                                        <p:cTn id="7" dur="500"/>
                                        <p:tgtEl>
                                          <p:spTgt spid="2625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5540"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r>
              <a:rPr kumimoji="0" lang="zh-CN" altLang="en-US" smtClean="0"/>
              <a:t>实时嵌入式操作系统分级</a:t>
            </a:r>
          </a:p>
        </p:txBody>
      </p:sp>
      <p:sp>
        <p:nvSpPr>
          <p:cNvPr id="135171" name="Rectangle 3"/>
          <p:cNvSpPr>
            <a:spLocks noGrp="1" noChangeArrowheads="1"/>
          </p:cNvSpPr>
          <p:nvPr>
            <p:ph idx="1"/>
          </p:nvPr>
        </p:nvSpPr>
        <p:spPr>
          <a:xfrm>
            <a:off x="541338" y="1204913"/>
            <a:ext cx="8413750" cy="730250"/>
          </a:xfrm>
        </p:spPr>
        <p:txBody>
          <a:bodyPr/>
          <a:lstStyle/>
          <a:p>
            <a:pPr eaLnBrk="1" hangingPunct="1"/>
            <a:r>
              <a:rPr kumimoji="0" lang="zh-CN" altLang="en-US" smtClean="0"/>
              <a:t>实时操作系统分级</a:t>
            </a:r>
          </a:p>
        </p:txBody>
      </p:sp>
      <p:sp>
        <p:nvSpPr>
          <p:cNvPr id="2627588" name="Text Box 4"/>
          <p:cNvSpPr txBox="1">
            <a:spLocks noChangeArrowheads="1"/>
          </p:cNvSpPr>
          <p:nvPr/>
        </p:nvSpPr>
        <p:spPr bwMode="auto">
          <a:xfrm>
            <a:off x="736600" y="1935163"/>
            <a:ext cx="7626350" cy="3200400"/>
          </a:xfrm>
          <a:prstGeom prst="rect">
            <a:avLst/>
          </a:prstGeom>
          <a:noFill/>
          <a:ln w="9525">
            <a:noFill/>
            <a:miter lim="800000"/>
            <a:headEnd/>
            <a:tailEnd/>
          </a:ln>
          <a:effec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eaLnBrk="1" hangingPunct="1">
              <a:defRPr/>
            </a:pPr>
            <a:r>
              <a:rPr kumimoji="1" lang="zh-CN" altLang="en-US" b="0" dirty="0" smtClean="0">
                <a:solidFill>
                  <a:srgbClr val="FF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一般实时操作系统</a:t>
            </a:r>
            <a:r>
              <a:rPr kumimoji="1" lang="zh-CN" altLang="en-US" b="0" dirty="0" smtClean="0">
                <a:latin typeface="微软雅黑" panose="020B0503020204020204" pitchFamily="34" charset="-122"/>
                <a:ea typeface="微软雅黑" panose="020B0503020204020204" pitchFamily="34" charset="-122"/>
              </a:rPr>
              <a:t>应用于实时处理系统的上位机和实时查询系统等实时性较弱的实时系统，并且提供了开发、调试、运用一致的环境。</a:t>
            </a:r>
            <a:r>
              <a:rPr kumimoji="1" lang="zh-CN" altLang="en-US" sz="1800" b="0" dirty="0" smtClean="0">
                <a:latin typeface="微软雅黑" panose="020B0503020204020204" pitchFamily="34" charset="-122"/>
                <a:ea typeface="微软雅黑" panose="020B0503020204020204" pitchFamily="34" charset="-122"/>
              </a:rPr>
              <a:t> </a:t>
            </a:r>
            <a:endParaRPr kumimoji="1" lang="zh-CN" altLang="en-US" b="0" dirty="0" smtClean="0">
              <a:solidFill>
                <a:srgbClr val="FF0066"/>
              </a:solidFill>
              <a:latin typeface="微软雅黑" panose="020B0503020204020204" pitchFamily="34" charset="-122"/>
              <a:ea typeface="微软雅黑" panose="020B0503020204020204" pitchFamily="34" charset="-122"/>
            </a:endParaRPr>
          </a:p>
          <a:p>
            <a:pPr eaLnBrk="1" hangingPunct="1">
              <a:defRPr/>
            </a:pPr>
            <a:endParaRPr kumimoji="1" lang="zh-CN" altLang="en-US" sz="1000" b="0" dirty="0" smtClean="0">
              <a:latin typeface="微软雅黑" panose="020B0503020204020204" pitchFamily="34" charset="-122"/>
              <a:ea typeface="微软雅黑" panose="020B0503020204020204" pitchFamily="34" charset="-122"/>
            </a:endParaRPr>
          </a:p>
          <a:p>
            <a:pPr eaLnBrk="1" hangingPunct="1">
              <a:defRPr/>
            </a:pPr>
            <a:r>
              <a:rPr kumimoji="1" lang="zh-CN" altLang="en-US" b="0" dirty="0" smtClean="0">
                <a:solidFill>
                  <a:srgbClr val="FF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嵌入式实时操作系统</a:t>
            </a:r>
            <a:r>
              <a:rPr kumimoji="1" lang="zh-CN" altLang="en-US" b="0" dirty="0" smtClean="0">
                <a:latin typeface="微软雅黑" panose="020B0503020204020204" pitchFamily="34" charset="-122"/>
                <a:ea typeface="微软雅黑" panose="020B0503020204020204" pitchFamily="34" charset="-122"/>
              </a:rPr>
              <a:t>应用于实时性要求高的实时控制系统，而且应用程序的开发过程是通过交叉开发来完成的，即开发环境与运行环境是不一致。嵌入式实时操作系统具有规模小</a:t>
            </a:r>
            <a:r>
              <a:rPr kumimoji="1" lang="en-US" altLang="zh-CN" b="0" dirty="0" smtClean="0">
                <a:latin typeface="微软雅黑" panose="020B0503020204020204" pitchFamily="34" charset="-122"/>
                <a:ea typeface="微软雅黑" panose="020B0503020204020204" pitchFamily="34" charset="-122"/>
              </a:rPr>
              <a:t>(</a:t>
            </a:r>
            <a:r>
              <a:rPr kumimoji="1" lang="zh-CN" altLang="en-US" b="0" dirty="0" smtClean="0">
                <a:latin typeface="微软雅黑" panose="020B0503020204020204" pitchFamily="34" charset="-122"/>
                <a:ea typeface="微软雅黑" panose="020B0503020204020204" pitchFamily="34" charset="-122"/>
              </a:rPr>
              <a:t>一般在几</a:t>
            </a:r>
            <a:r>
              <a:rPr kumimoji="1" lang="en-US" altLang="zh-CN" b="0" dirty="0" smtClean="0">
                <a:latin typeface="微软雅黑" panose="020B0503020204020204" pitchFamily="34" charset="-122"/>
                <a:ea typeface="微软雅黑" panose="020B0503020204020204" pitchFamily="34" charset="-122"/>
              </a:rPr>
              <a:t>K</a:t>
            </a:r>
            <a:r>
              <a:rPr kumimoji="1" lang="zh-CN" altLang="en-US" b="0" dirty="0" smtClean="0">
                <a:latin typeface="微软雅黑" panose="020B0503020204020204" pitchFamily="34" charset="-122"/>
                <a:ea typeface="微软雅黑" panose="020B0503020204020204" pitchFamily="34" charset="-122"/>
              </a:rPr>
              <a:t>～几十</a:t>
            </a:r>
            <a:r>
              <a:rPr kumimoji="1" lang="en-US" altLang="zh-CN" b="0" dirty="0" smtClean="0">
                <a:latin typeface="微软雅黑" panose="020B0503020204020204" pitchFamily="34" charset="-122"/>
                <a:ea typeface="微软雅黑" panose="020B0503020204020204" pitchFamily="34" charset="-122"/>
              </a:rPr>
              <a:t>K </a:t>
            </a:r>
            <a:r>
              <a:rPr kumimoji="1" lang="zh-CN" altLang="en-US" b="0" dirty="0" smtClean="0">
                <a:latin typeface="微软雅黑" panose="020B0503020204020204" pitchFamily="34" charset="-122"/>
                <a:ea typeface="微软雅黑" panose="020B0503020204020204" pitchFamily="34" charset="-122"/>
              </a:rPr>
              <a:t>内</a:t>
            </a:r>
            <a:r>
              <a:rPr kumimoji="1" lang="en-US" altLang="zh-CN" b="0" dirty="0" smtClean="0">
                <a:latin typeface="微软雅黑" panose="020B0503020204020204" pitchFamily="34" charset="-122"/>
                <a:ea typeface="微软雅黑" panose="020B0503020204020204" pitchFamily="34" charset="-122"/>
              </a:rPr>
              <a:t>)</a:t>
            </a:r>
            <a:r>
              <a:rPr kumimoji="1" lang="zh-CN" altLang="en-US" b="0" dirty="0" smtClean="0">
                <a:latin typeface="微软雅黑" panose="020B0503020204020204" pitchFamily="34" charset="-122"/>
                <a:ea typeface="微软雅黑" panose="020B0503020204020204" pitchFamily="34" charset="-122"/>
              </a:rPr>
              <a:t>、可固化使用实时性强</a:t>
            </a:r>
            <a:r>
              <a:rPr kumimoji="1" lang="en-US" altLang="zh-CN" b="0" dirty="0" smtClean="0">
                <a:latin typeface="微软雅黑" panose="020B0503020204020204" pitchFamily="34" charset="-122"/>
                <a:ea typeface="微软雅黑" panose="020B0503020204020204" pitchFamily="34" charset="-122"/>
              </a:rPr>
              <a:t>(</a:t>
            </a:r>
            <a:r>
              <a:rPr kumimoji="1" lang="zh-CN" altLang="en-US" b="0" dirty="0" smtClean="0">
                <a:latin typeface="微软雅黑" panose="020B0503020204020204" pitchFamily="34" charset="-122"/>
                <a:ea typeface="微软雅黑" panose="020B0503020204020204" pitchFamily="34" charset="-122"/>
              </a:rPr>
              <a:t>在微秒数量级上</a:t>
            </a:r>
            <a:r>
              <a:rPr kumimoji="1" lang="en-US" altLang="zh-CN" b="0" dirty="0" smtClean="0">
                <a:latin typeface="微软雅黑" panose="020B0503020204020204" pitchFamily="34" charset="-122"/>
                <a:ea typeface="微软雅黑" panose="020B0503020204020204" pitchFamily="34" charset="-122"/>
              </a:rPr>
              <a:t>)</a:t>
            </a:r>
            <a:r>
              <a:rPr kumimoji="1" lang="zh-CN" altLang="en-US" b="0" dirty="0" smtClean="0">
                <a:latin typeface="微软雅黑" panose="020B0503020204020204" pitchFamily="34" charset="-122"/>
                <a:ea typeface="微软雅黑" panose="020B0503020204020204" pitchFamily="34" charset="-122"/>
              </a:rPr>
              <a:t>的特点</a:t>
            </a:r>
            <a:r>
              <a:rPr kumimoji="1" lang="zh-CN" altLang="en-US" sz="1800" b="0" dirty="0" smtClean="0">
                <a:latin typeface="微软雅黑" panose="020B0503020204020204" pitchFamily="34" charset="-122"/>
                <a:ea typeface="微软雅黑" panose="020B0503020204020204" pitchFamily="34" charset="-122"/>
              </a:rPr>
              <a:t> </a:t>
            </a:r>
            <a:r>
              <a:rPr kumimoji="1" lang="zh-CN" altLang="en-US" b="0" dirty="0" smtClean="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eaLnBrk="1" hangingPunct="1"/>
            <a:r>
              <a:rPr kumimoji="0" lang="zh-CN" altLang="en-US" smtClean="0"/>
              <a:t>嵌入式操作系统基本概念</a:t>
            </a:r>
          </a:p>
        </p:txBody>
      </p:sp>
      <p:sp>
        <p:nvSpPr>
          <p:cNvPr id="137219" name="Rectangle 3"/>
          <p:cNvSpPr>
            <a:spLocks noGrp="1" noChangeArrowheads="1"/>
          </p:cNvSpPr>
          <p:nvPr>
            <p:ph idx="1"/>
          </p:nvPr>
        </p:nvSpPr>
        <p:spPr>
          <a:xfrm>
            <a:off x="541338" y="1204913"/>
            <a:ext cx="3506787" cy="730250"/>
          </a:xfrm>
        </p:spPr>
        <p:txBody>
          <a:bodyPr/>
          <a:lstStyle/>
          <a:p>
            <a:pPr eaLnBrk="1" hangingPunct="1"/>
            <a:r>
              <a:rPr kumimoji="0" lang="zh-CN" altLang="en-US" smtClean="0"/>
              <a:t>基本概念</a:t>
            </a:r>
          </a:p>
        </p:txBody>
      </p:sp>
      <p:sp>
        <p:nvSpPr>
          <p:cNvPr id="2628612" name="Text Box 4"/>
          <p:cNvSpPr txBox="1">
            <a:spLocks noChangeArrowheads="1"/>
          </p:cNvSpPr>
          <p:nvPr/>
        </p:nvSpPr>
        <p:spPr bwMode="auto">
          <a:xfrm>
            <a:off x="990600" y="2592388"/>
            <a:ext cx="7391400"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r>
              <a:rPr lang="zh-CN" altLang="en-US" sz="2400" b="0">
                <a:latin typeface="微软雅黑" panose="020B0503020204020204" pitchFamily="34" charset="-122"/>
                <a:ea typeface="微软雅黑" panose="020B0503020204020204" pitchFamily="34" charset="-122"/>
              </a:rPr>
              <a:t>对基于芯片的开发来说，应用程序一般是一个</a:t>
            </a:r>
            <a:r>
              <a:rPr lang="zh-CN" altLang="en-US" sz="2400">
                <a:latin typeface="微软雅黑" panose="020B0503020204020204" pitchFamily="34" charset="-122"/>
                <a:ea typeface="微软雅黑" panose="020B0503020204020204" pitchFamily="34" charset="-122"/>
              </a:rPr>
              <a:t>无限的循环</a:t>
            </a:r>
            <a:r>
              <a:rPr lang="zh-CN" altLang="en-US" sz="2400" b="0">
                <a:latin typeface="微软雅黑" panose="020B0503020204020204" pitchFamily="34" charset="-122"/>
                <a:ea typeface="微软雅黑" panose="020B0503020204020204" pitchFamily="34" charset="-122"/>
              </a:rPr>
              <a:t>，可称为前后台系统或超循环系统。很多基于微处理器的产品采用前后台系统设计，例如微波炉、电话机、玩具等。</a:t>
            </a:r>
            <a:endParaRPr lang="en-US" altLang="zh-CN" sz="2400" b="0">
              <a:latin typeface="微软雅黑" panose="020B0503020204020204" pitchFamily="34" charset="-122"/>
              <a:ea typeface="微软雅黑" panose="020B0503020204020204" pitchFamily="34" charset="-122"/>
            </a:endParaRPr>
          </a:p>
          <a:p>
            <a:pPr eaLnBrk="1" hangingPunct="1">
              <a:spcBef>
                <a:spcPct val="0"/>
              </a:spcBef>
              <a:buClrTx/>
              <a:buSzTx/>
              <a:buFontTx/>
              <a:buNone/>
            </a:pPr>
            <a:endParaRPr lang="en-US" altLang="zh-CN" sz="2400" b="0">
              <a:latin typeface="微软雅黑" panose="020B0503020204020204" pitchFamily="34" charset="-122"/>
              <a:ea typeface="微软雅黑" panose="020B0503020204020204" pitchFamily="34" charset="-122"/>
            </a:endParaRPr>
          </a:p>
          <a:p>
            <a:pPr eaLnBrk="1" hangingPunct="1">
              <a:spcBef>
                <a:spcPct val="0"/>
              </a:spcBef>
              <a:buClrTx/>
              <a:buSzTx/>
              <a:buFontTx/>
              <a:buNone/>
            </a:pPr>
            <a:r>
              <a:rPr lang="zh-CN" altLang="en-US" sz="2400" b="0">
                <a:latin typeface="微软雅黑" panose="020B0503020204020204" pitchFamily="34" charset="-122"/>
                <a:ea typeface="微软雅黑" panose="020B0503020204020204" pitchFamily="34" charset="-122"/>
              </a:rPr>
              <a:t>在另外一些基于微处理器应用中，从省电的角度出发，平时微处理器处在停机状态，所有事都靠中断服务来完成。</a:t>
            </a:r>
          </a:p>
        </p:txBody>
      </p:sp>
      <p:sp>
        <p:nvSpPr>
          <p:cNvPr id="2628613" name="Text Box 5"/>
          <p:cNvSpPr txBox="1">
            <a:spLocks noChangeArrowheads="1"/>
          </p:cNvSpPr>
          <p:nvPr/>
        </p:nvSpPr>
        <p:spPr bwMode="auto">
          <a:xfrm>
            <a:off x="1150938" y="1806575"/>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前后台系统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628613"/>
                                        </p:tgtEl>
                                        <p:attrNameLst>
                                          <p:attrName>style.visibility</p:attrName>
                                        </p:attrNameLst>
                                      </p:cBhvr>
                                      <p:to>
                                        <p:strVal val="visible"/>
                                      </p:to>
                                    </p:set>
                                    <p:anim calcmode="discrete" valueType="clr">
                                      <p:cBhvr override="childStyle">
                                        <p:cTn id="7" dur="80"/>
                                        <p:tgtEl>
                                          <p:spTgt spid="262861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28613"/>
                                        </p:tgtEl>
                                        <p:attrNameLst>
                                          <p:attrName>fillcolor</p:attrName>
                                        </p:attrNameLst>
                                      </p:cBhvr>
                                      <p:tavLst>
                                        <p:tav tm="0">
                                          <p:val>
                                            <p:clrVal>
                                              <a:schemeClr val="accent2"/>
                                            </p:clrVal>
                                          </p:val>
                                        </p:tav>
                                        <p:tav tm="50000">
                                          <p:val>
                                            <p:clrVal>
                                              <a:schemeClr val="hlink"/>
                                            </p:clrVal>
                                          </p:val>
                                        </p:tav>
                                      </p:tavLst>
                                    </p:anim>
                                    <p:set>
                                      <p:cBhvr>
                                        <p:cTn id="9" dur="80"/>
                                        <p:tgtEl>
                                          <p:spTgt spid="2628613"/>
                                        </p:tgtEl>
                                        <p:attrNameLst>
                                          <p:attrName>fill.type</p:attrName>
                                        </p:attrNameLst>
                                      </p:cBhvr>
                                      <p:to>
                                        <p:strVal val="solid"/>
                                      </p:to>
                                    </p:set>
                                  </p:childTnLst>
                                </p:cTn>
                              </p:par>
                            </p:childTnLst>
                          </p:cTn>
                        </p:par>
                        <p:par>
                          <p:cTn id="10" fill="hold" nodeType="afterGroup">
                            <p:stCondLst>
                              <p:cond delay="320"/>
                            </p:stCondLst>
                            <p:childTnLst>
                              <p:par>
                                <p:cTn id="11" presetID="21" presetClass="entr" presetSubtype="4" fill="hold" grpId="0" nodeType="afterEffect">
                                  <p:stCondLst>
                                    <p:cond delay="0"/>
                                  </p:stCondLst>
                                  <p:childTnLst>
                                    <p:set>
                                      <p:cBhvr>
                                        <p:cTn id="12" dur="1" fill="hold">
                                          <p:stCondLst>
                                            <p:cond delay="0"/>
                                          </p:stCondLst>
                                        </p:cTn>
                                        <p:tgtEl>
                                          <p:spTgt spid="2628612"/>
                                        </p:tgtEl>
                                        <p:attrNameLst>
                                          <p:attrName>style.visibility</p:attrName>
                                        </p:attrNameLst>
                                      </p:cBhvr>
                                      <p:to>
                                        <p:strVal val="visible"/>
                                      </p:to>
                                    </p:set>
                                    <p:animEffect transition="in" filter="wheel(4)">
                                      <p:cBhvr>
                                        <p:cTn id="13" dur="500"/>
                                        <p:tgtEl>
                                          <p:spTgt spid="2628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8612" grpId="0" autoUpdateAnimBg="0"/>
      <p:bldP spid="2628613" grpId="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685800" y="1023938"/>
            <a:ext cx="3454400" cy="609600"/>
          </a:xfrm>
          <a:prstGeom prst="rect">
            <a:avLst/>
          </a:prstGeom>
          <a:noFill/>
          <a:ln>
            <a:noFill/>
          </a:ln>
          <a:extLst>
            <a:ext uri="{909E8E84-426E-40dd-AFC4-6F175D3DCCD1}"/>
            <a:ext uri="{91240B29-F687-4f45-9708-019B960494DF}"/>
          </a:extLst>
        </p:spPr>
        <p:txBody>
          <a:bodyPr/>
          <a:lstStyle/>
          <a:p>
            <a:pPr marL="342900" indent="-342900" eaLnBrk="1" hangingPunct="1">
              <a:spcBef>
                <a:spcPct val="20000"/>
              </a:spcBef>
              <a:buClr>
                <a:schemeClr val="folHlink"/>
              </a:buClr>
              <a:buSzPct val="60000"/>
              <a:buFont typeface="Wingdings" pitchFamily="2" charset="2"/>
              <a:buChar char="n"/>
              <a:defRPr/>
            </a:pPr>
            <a:r>
              <a:rPr lang="zh-CN" altLang="en-US" sz="3200" b="0" dirty="0">
                <a:latin typeface="+mj-ea"/>
                <a:ea typeface="+mj-ea"/>
              </a:rPr>
              <a:t>基本概念</a:t>
            </a:r>
          </a:p>
        </p:txBody>
      </p:sp>
      <p:sp>
        <p:nvSpPr>
          <p:cNvPr id="2629635" name="Rectangle 3"/>
          <p:cNvSpPr>
            <a:spLocks noChangeArrowheads="1"/>
          </p:cNvSpPr>
          <p:nvPr/>
        </p:nvSpPr>
        <p:spPr bwMode="auto">
          <a:xfrm>
            <a:off x="6773863" y="2127250"/>
            <a:ext cx="2089150" cy="4392613"/>
          </a:xfrm>
          <a:prstGeom prst="rect">
            <a:avLst/>
          </a:prstGeom>
          <a:solidFill>
            <a:srgbClr val="DDDDDD"/>
          </a:solidFill>
          <a:ln w="9525">
            <a:solidFill>
              <a:schemeClr val="tx1"/>
            </a:solidFill>
            <a:miter lim="800000"/>
            <a:headEnd/>
            <a:tailEnd/>
          </a:ln>
        </p:spPr>
        <p:txBody>
          <a:bodyPr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r>
              <a:rPr lang="zh-CN" altLang="en-US" sz="2000" b="0">
                <a:latin typeface="微软雅黑" panose="020B0503020204020204" pitchFamily="34" charset="-122"/>
                <a:ea typeface="微软雅黑" panose="020B0503020204020204" pitchFamily="34" charset="-122"/>
              </a:rPr>
              <a:t>中断服务程序处理异步事件，这部分可以看成</a:t>
            </a:r>
            <a:r>
              <a:rPr lang="zh-CN" altLang="en-US" sz="2000" b="0">
                <a:solidFill>
                  <a:srgbClr val="FF0066"/>
                </a:solidFill>
                <a:latin typeface="微软雅黑" panose="020B0503020204020204" pitchFamily="34" charset="-122"/>
                <a:ea typeface="微软雅黑" panose="020B0503020204020204" pitchFamily="34" charset="-122"/>
              </a:rPr>
              <a:t>前台行为</a:t>
            </a:r>
            <a:r>
              <a:rPr lang="zh-CN" altLang="en-US" sz="2000" b="0">
                <a:latin typeface="微软雅黑" panose="020B0503020204020204" pitchFamily="34" charset="-122"/>
                <a:ea typeface="微软雅黑" panose="020B0503020204020204" pitchFamily="34" charset="-122"/>
              </a:rPr>
              <a:t>，前台也叫中断级。时间相关性很强的关键操作一定是靠中断服务程序来保证的。</a:t>
            </a:r>
          </a:p>
        </p:txBody>
      </p:sp>
      <p:sp>
        <p:nvSpPr>
          <p:cNvPr id="2629636" name="Rectangle 4"/>
          <p:cNvSpPr>
            <a:spLocks noChangeArrowheads="1"/>
          </p:cNvSpPr>
          <p:nvPr/>
        </p:nvSpPr>
        <p:spPr bwMode="auto">
          <a:xfrm>
            <a:off x="365125" y="2127250"/>
            <a:ext cx="2089150" cy="4392613"/>
          </a:xfrm>
          <a:prstGeom prst="rect">
            <a:avLst/>
          </a:prstGeom>
          <a:solidFill>
            <a:srgbClr val="DDDDDD"/>
          </a:solidFill>
          <a:ln w="9525">
            <a:solidFill>
              <a:schemeClr val="tx1"/>
            </a:solidFill>
            <a:miter lim="800000"/>
            <a:headEnd/>
            <a:tailEnd/>
          </a:ln>
        </p:spPr>
        <p:txBody>
          <a:bodyPr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r>
              <a:rPr lang="zh-CN" altLang="en-US" sz="2000" b="0">
                <a:latin typeface="微软雅黑" panose="020B0503020204020204" pitchFamily="34" charset="-122"/>
                <a:ea typeface="微软雅黑" panose="020B0503020204020204" pitchFamily="34" charset="-122"/>
              </a:rPr>
              <a:t>循环中调用相应的函数完成日常的操作，这部分可以看成</a:t>
            </a:r>
            <a:r>
              <a:rPr lang="zh-CN" altLang="en-US" sz="2000" b="0">
                <a:solidFill>
                  <a:srgbClr val="FF0066"/>
                </a:solidFill>
                <a:latin typeface="微软雅黑" panose="020B0503020204020204" pitchFamily="34" charset="-122"/>
                <a:ea typeface="微软雅黑" panose="020B0503020204020204" pitchFamily="34" charset="-122"/>
              </a:rPr>
              <a:t>后台行为</a:t>
            </a:r>
            <a:r>
              <a:rPr lang="zh-CN" altLang="en-US" sz="2000" b="0">
                <a:latin typeface="微软雅黑" panose="020B0503020204020204" pitchFamily="34" charset="-122"/>
                <a:ea typeface="微软雅黑" panose="020B0503020204020204" pitchFamily="34" charset="-122"/>
              </a:rPr>
              <a:t>，后台也可以叫做任务级。这种系统在处理的及时性上比实际可以做到的要差。 </a:t>
            </a:r>
          </a:p>
        </p:txBody>
      </p:sp>
      <p:grpSp>
        <p:nvGrpSpPr>
          <p:cNvPr id="2" name="Group 5"/>
          <p:cNvGrpSpPr>
            <a:grpSpLocks/>
          </p:cNvGrpSpPr>
          <p:nvPr/>
        </p:nvGrpSpPr>
        <p:grpSpPr bwMode="auto">
          <a:xfrm>
            <a:off x="2454275" y="2127250"/>
            <a:ext cx="4319588" cy="4392613"/>
            <a:chOff x="1519" y="981"/>
            <a:chExt cx="2721" cy="2767"/>
          </a:xfrm>
        </p:grpSpPr>
        <p:sp>
          <p:nvSpPr>
            <p:cNvPr id="139272" name="Rectangle 6"/>
            <p:cNvSpPr>
              <a:spLocks noChangeArrowheads="1"/>
            </p:cNvSpPr>
            <p:nvPr/>
          </p:nvSpPr>
          <p:spPr bwMode="auto">
            <a:xfrm>
              <a:off x="2653" y="981"/>
              <a:ext cx="1587" cy="2767"/>
            </a:xfrm>
            <a:prstGeom prst="rect">
              <a:avLst/>
            </a:prstGeom>
            <a:solidFill>
              <a:srgbClr val="CCFFFF">
                <a:alpha val="50195"/>
              </a:srgbClr>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39273" name="Rectangle 7"/>
            <p:cNvSpPr>
              <a:spLocks noChangeArrowheads="1"/>
            </p:cNvSpPr>
            <p:nvPr/>
          </p:nvSpPr>
          <p:spPr bwMode="auto">
            <a:xfrm>
              <a:off x="1519" y="981"/>
              <a:ext cx="1134" cy="2767"/>
            </a:xfrm>
            <a:prstGeom prst="rect">
              <a:avLst/>
            </a:prstGeom>
            <a:solidFill>
              <a:srgbClr val="FFFF99">
                <a:alpha val="50195"/>
              </a:srgbClr>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39274" name="Rectangle 8"/>
            <p:cNvSpPr>
              <a:spLocks noChangeArrowheads="1"/>
            </p:cNvSpPr>
            <p:nvPr/>
          </p:nvSpPr>
          <p:spPr bwMode="auto">
            <a:xfrm>
              <a:off x="1972" y="2796"/>
              <a:ext cx="454" cy="544"/>
            </a:xfrm>
            <a:prstGeom prst="rect">
              <a:avLst/>
            </a:prstGeom>
            <a:solidFill>
              <a:srgbClr val="FFFFFF"/>
            </a:solidFill>
            <a:ln w="9525">
              <a:solidFill>
                <a:schemeClr val="tx1"/>
              </a:solidFill>
              <a:prstDash val="dash"/>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39275" name="Rectangle 9"/>
            <p:cNvSpPr>
              <a:spLocks noChangeArrowheads="1"/>
            </p:cNvSpPr>
            <p:nvPr/>
          </p:nvSpPr>
          <p:spPr bwMode="auto">
            <a:xfrm>
              <a:off x="1972" y="1889"/>
              <a:ext cx="454" cy="318"/>
            </a:xfrm>
            <a:prstGeom prst="rect">
              <a:avLst/>
            </a:prstGeom>
            <a:solidFill>
              <a:srgbClr val="FFFFFF"/>
            </a:solidFill>
            <a:ln w="9525">
              <a:solidFill>
                <a:schemeClr val="tx1"/>
              </a:solidFill>
              <a:prstDash val="dash"/>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39276" name="Rectangle 10"/>
            <p:cNvSpPr>
              <a:spLocks noChangeArrowheads="1"/>
            </p:cNvSpPr>
            <p:nvPr/>
          </p:nvSpPr>
          <p:spPr bwMode="auto">
            <a:xfrm>
              <a:off x="1972" y="1390"/>
              <a:ext cx="454" cy="499"/>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39277" name="Rectangle 11"/>
            <p:cNvSpPr>
              <a:spLocks noChangeArrowheads="1"/>
            </p:cNvSpPr>
            <p:nvPr/>
          </p:nvSpPr>
          <p:spPr bwMode="auto">
            <a:xfrm>
              <a:off x="1972" y="2207"/>
              <a:ext cx="454" cy="589"/>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39278" name="Rectangle 12"/>
            <p:cNvSpPr>
              <a:spLocks noChangeArrowheads="1"/>
            </p:cNvSpPr>
            <p:nvPr/>
          </p:nvSpPr>
          <p:spPr bwMode="auto">
            <a:xfrm>
              <a:off x="1972" y="3340"/>
              <a:ext cx="454" cy="272"/>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39279" name="Rectangle 13"/>
            <p:cNvSpPr>
              <a:spLocks noChangeArrowheads="1"/>
            </p:cNvSpPr>
            <p:nvPr/>
          </p:nvSpPr>
          <p:spPr bwMode="auto">
            <a:xfrm>
              <a:off x="2880" y="1889"/>
              <a:ext cx="441" cy="318"/>
            </a:xfrm>
            <a:prstGeom prst="rect">
              <a:avLst/>
            </a:prstGeom>
            <a:solidFill>
              <a:srgbClr val="CCFFCC"/>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en-US" altLang="zh-CN" sz="1800">
                  <a:latin typeface="Times New Roman" panose="02020603050405020304" pitchFamily="18" charset="0"/>
                  <a:ea typeface="华文新魏" panose="02010800040101010101" pitchFamily="2" charset="-122"/>
                </a:rPr>
                <a:t>ISR</a:t>
              </a:r>
            </a:p>
          </p:txBody>
        </p:sp>
        <p:grpSp>
          <p:nvGrpSpPr>
            <p:cNvPr id="139280" name="Group 14"/>
            <p:cNvGrpSpPr>
              <a:grpSpLocks/>
            </p:cNvGrpSpPr>
            <p:nvPr/>
          </p:nvGrpSpPr>
          <p:grpSpPr bwMode="auto">
            <a:xfrm>
              <a:off x="1744" y="1389"/>
              <a:ext cx="185" cy="2223"/>
              <a:chOff x="1789" y="1706"/>
              <a:chExt cx="185" cy="2223"/>
            </a:xfrm>
          </p:grpSpPr>
          <p:sp>
            <p:nvSpPr>
              <p:cNvPr id="139295" name="Line 15"/>
              <p:cNvSpPr>
                <a:spLocks noChangeShapeType="1"/>
              </p:cNvSpPr>
              <p:nvPr/>
            </p:nvSpPr>
            <p:spPr bwMode="auto">
              <a:xfrm flipH="1">
                <a:off x="1791" y="3929"/>
                <a:ext cx="18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9296" name="Line 16"/>
              <p:cNvSpPr>
                <a:spLocks noChangeShapeType="1"/>
              </p:cNvSpPr>
              <p:nvPr/>
            </p:nvSpPr>
            <p:spPr bwMode="auto">
              <a:xfrm flipH="1" flipV="1">
                <a:off x="1789" y="1706"/>
                <a:ext cx="2" cy="22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9297" name="Line 17"/>
              <p:cNvSpPr>
                <a:spLocks noChangeShapeType="1"/>
              </p:cNvSpPr>
              <p:nvPr/>
            </p:nvSpPr>
            <p:spPr bwMode="auto">
              <a:xfrm>
                <a:off x="1789" y="1706"/>
                <a:ext cx="183"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sp>
          <p:nvSpPr>
            <p:cNvPr id="139281" name="Line 18"/>
            <p:cNvSpPr>
              <a:spLocks noChangeShapeType="1"/>
            </p:cNvSpPr>
            <p:nvPr/>
          </p:nvSpPr>
          <p:spPr bwMode="auto">
            <a:xfrm flipH="1">
              <a:off x="2472" y="3340"/>
              <a:ext cx="3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9282" name="Rectangle 19"/>
            <p:cNvSpPr>
              <a:spLocks noChangeArrowheads="1"/>
            </p:cNvSpPr>
            <p:nvPr/>
          </p:nvSpPr>
          <p:spPr bwMode="auto">
            <a:xfrm>
              <a:off x="2880" y="2796"/>
              <a:ext cx="441" cy="181"/>
            </a:xfrm>
            <a:prstGeom prst="rect">
              <a:avLst/>
            </a:prstGeom>
            <a:solidFill>
              <a:srgbClr val="CCFFCC"/>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en-US" altLang="zh-CN" sz="1800">
                  <a:latin typeface="Times New Roman" panose="02020603050405020304" pitchFamily="18" charset="0"/>
                  <a:ea typeface="华文新魏" panose="02010800040101010101" pitchFamily="2" charset="-122"/>
                </a:rPr>
                <a:t>ISR</a:t>
              </a:r>
            </a:p>
          </p:txBody>
        </p:sp>
        <p:sp>
          <p:nvSpPr>
            <p:cNvPr id="139283" name="Rectangle 20"/>
            <p:cNvSpPr>
              <a:spLocks noChangeArrowheads="1"/>
            </p:cNvSpPr>
            <p:nvPr/>
          </p:nvSpPr>
          <p:spPr bwMode="auto">
            <a:xfrm>
              <a:off x="2880" y="3204"/>
              <a:ext cx="441" cy="136"/>
            </a:xfrm>
            <a:prstGeom prst="rect">
              <a:avLst/>
            </a:prstGeom>
            <a:solidFill>
              <a:srgbClr val="CCFFCC"/>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en-US" altLang="zh-CN" sz="1600">
                  <a:latin typeface="Times New Roman" panose="02020603050405020304" pitchFamily="18" charset="0"/>
                  <a:ea typeface="华文新魏" panose="02010800040101010101" pitchFamily="2" charset="-122"/>
                </a:rPr>
                <a:t>ISR</a:t>
              </a:r>
            </a:p>
          </p:txBody>
        </p:sp>
        <p:sp>
          <p:nvSpPr>
            <p:cNvPr id="139284" name="Rectangle 21"/>
            <p:cNvSpPr>
              <a:spLocks noChangeArrowheads="1"/>
            </p:cNvSpPr>
            <p:nvPr/>
          </p:nvSpPr>
          <p:spPr bwMode="auto">
            <a:xfrm>
              <a:off x="2880" y="2977"/>
              <a:ext cx="441" cy="227"/>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39285" name="Rectangle 22"/>
            <p:cNvSpPr>
              <a:spLocks noChangeArrowheads="1"/>
            </p:cNvSpPr>
            <p:nvPr/>
          </p:nvSpPr>
          <p:spPr bwMode="auto">
            <a:xfrm>
              <a:off x="3696" y="2977"/>
              <a:ext cx="408" cy="227"/>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en-US" altLang="zh-CN" sz="1800">
                  <a:latin typeface="Times New Roman" panose="02020603050405020304" pitchFamily="18" charset="0"/>
                  <a:ea typeface="华文新魏" panose="02010800040101010101" pitchFamily="2" charset="-122"/>
                </a:rPr>
                <a:t>ISR</a:t>
              </a:r>
            </a:p>
          </p:txBody>
        </p:sp>
        <p:sp>
          <p:nvSpPr>
            <p:cNvPr id="139286" name="Line 23"/>
            <p:cNvSpPr>
              <a:spLocks noChangeShapeType="1"/>
            </p:cNvSpPr>
            <p:nvPr/>
          </p:nvSpPr>
          <p:spPr bwMode="auto">
            <a:xfrm flipH="1">
              <a:off x="3378" y="3204"/>
              <a:ext cx="2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9287" name="Line 24"/>
            <p:cNvSpPr>
              <a:spLocks noChangeShapeType="1"/>
            </p:cNvSpPr>
            <p:nvPr/>
          </p:nvSpPr>
          <p:spPr bwMode="auto">
            <a:xfrm flipH="1">
              <a:off x="3378" y="2977"/>
              <a:ext cx="273"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6040" name="Text Box 25"/>
            <p:cNvSpPr txBox="1">
              <a:spLocks noChangeArrowheads="1"/>
            </p:cNvSpPr>
            <p:nvPr/>
          </p:nvSpPr>
          <p:spPr bwMode="auto">
            <a:xfrm>
              <a:off x="1565" y="1019"/>
              <a:ext cx="816" cy="250"/>
            </a:xfrm>
            <a:prstGeom prst="rect">
              <a:avLst/>
            </a:prstGeom>
            <a:noFill/>
            <a:ln>
              <a:noFill/>
            </a:ln>
            <a:extLst>
              <a:ext uri="{909E8E84-426E-40dd-AFC4-6F175D3DCCD1}"/>
              <a:ext uri="{91240B29-F687-4f45-9708-019B960494DF}"/>
            </a:extLst>
          </p:spPr>
          <p:txBody>
            <a:bodyPr>
              <a:spAutoFit/>
            </a:bodyPr>
            <a:lstStyle>
              <a:lvl1pPr eaLnBrk="0" hangingPunct="0">
                <a:defRPr b="1">
                  <a:solidFill>
                    <a:schemeClr val="tx1"/>
                  </a:solidFill>
                  <a:latin typeface="Tahoma" pitchFamily="34" charset="0"/>
                  <a:ea typeface="宋体" pitchFamily="2" charset="-122"/>
                </a:defRPr>
              </a:lvl1pPr>
              <a:lvl2pPr marL="742950" indent="-285750" eaLnBrk="0" hangingPunct="0">
                <a:defRPr b="1">
                  <a:solidFill>
                    <a:schemeClr val="tx1"/>
                  </a:solidFill>
                  <a:latin typeface="Tahoma" pitchFamily="34" charset="0"/>
                  <a:ea typeface="宋体" pitchFamily="2" charset="-122"/>
                </a:defRPr>
              </a:lvl2pPr>
              <a:lvl3pPr marL="1143000" indent="-228600" eaLnBrk="0" hangingPunct="0">
                <a:defRPr b="1">
                  <a:solidFill>
                    <a:schemeClr val="tx1"/>
                  </a:solidFill>
                  <a:latin typeface="Tahoma" pitchFamily="34" charset="0"/>
                  <a:ea typeface="宋体" pitchFamily="2" charset="-122"/>
                </a:defRPr>
              </a:lvl3pPr>
              <a:lvl4pPr marL="1600200" indent="-228600" eaLnBrk="0" hangingPunct="0">
                <a:defRPr b="1">
                  <a:solidFill>
                    <a:schemeClr val="tx1"/>
                  </a:solidFill>
                  <a:latin typeface="Tahoma" pitchFamily="34" charset="0"/>
                  <a:ea typeface="宋体" pitchFamily="2" charset="-122"/>
                </a:defRPr>
              </a:lvl4pPr>
              <a:lvl5pPr marL="2057400" indent="-228600" eaLnBrk="0" hangingPunct="0">
                <a:defRPr b="1">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b="1">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b="1">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b="1">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b="1">
                  <a:solidFill>
                    <a:schemeClr val="tx1"/>
                  </a:solidFill>
                  <a:latin typeface="Tahoma" pitchFamily="34" charset="0"/>
                  <a:ea typeface="宋体" pitchFamily="2" charset="-122"/>
                </a:defRPr>
              </a:lvl9pPr>
            </a:lstStyle>
            <a:p>
              <a:pPr algn="ctr" eaLnBrk="1" hangingPunct="1">
                <a:spcBef>
                  <a:spcPct val="50000"/>
                </a:spcBef>
                <a:defRPr/>
              </a:pPr>
              <a:r>
                <a:rPr kumimoji="1" lang="zh-CN" altLang="en-US" sz="2000" b="0" dirty="0" smtClean="0">
                  <a:solidFill>
                    <a:srgbClr val="FF0066"/>
                  </a:solidFill>
                  <a:latin typeface="+mj-ea"/>
                  <a:ea typeface="+mj-ea"/>
                </a:rPr>
                <a:t>后台</a:t>
              </a:r>
            </a:p>
          </p:txBody>
        </p:sp>
        <p:sp>
          <p:nvSpPr>
            <p:cNvPr id="139289" name="Text Box 26"/>
            <p:cNvSpPr txBox="1">
              <a:spLocks noChangeArrowheads="1"/>
            </p:cNvSpPr>
            <p:nvPr/>
          </p:nvSpPr>
          <p:spPr bwMode="auto">
            <a:xfrm>
              <a:off x="3016" y="1023"/>
              <a:ext cx="8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50000"/>
                </a:spcBef>
                <a:buClrTx/>
                <a:buSzTx/>
                <a:buFontTx/>
                <a:buNone/>
              </a:pPr>
              <a:r>
                <a:rPr lang="zh-CN" altLang="en-US" sz="2000" b="0">
                  <a:solidFill>
                    <a:srgbClr val="FF0066"/>
                  </a:solidFill>
                  <a:latin typeface="Times New Roman" panose="02020603050405020304" pitchFamily="18" charset="0"/>
                  <a:ea typeface="华文新魏" panose="02010800040101010101" pitchFamily="2" charset="-122"/>
                </a:rPr>
                <a:t>前台</a:t>
              </a:r>
            </a:p>
          </p:txBody>
        </p:sp>
        <p:sp>
          <p:nvSpPr>
            <p:cNvPr id="139290" name="Text Box 27"/>
            <p:cNvSpPr txBox="1">
              <a:spLocks noChangeArrowheads="1"/>
            </p:cNvSpPr>
            <p:nvPr/>
          </p:nvSpPr>
          <p:spPr bwMode="auto">
            <a:xfrm>
              <a:off x="2653" y="1616"/>
              <a:ext cx="11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zh-CN" altLang="en-US" sz="1800" b="0">
                  <a:latin typeface="Times New Roman" panose="02020603050405020304" pitchFamily="18" charset="0"/>
                  <a:ea typeface="宋体" panose="02010600030101010101" pitchFamily="2" charset="-122"/>
                </a:rPr>
                <a:t>中断服务程序</a:t>
              </a:r>
            </a:p>
          </p:txBody>
        </p:sp>
        <p:sp>
          <p:nvSpPr>
            <p:cNvPr id="139291" name="AutoShape 28"/>
            <p:cNvSpPr>
              <a:spLocks noChangeArrowheads="1"/>
            </p:cNvSpPr>
            <p:nvPr/>
          </p:nvSpPr>
          <p:spPr bwMode="auto">
            <a:xfrm rot="5400000">
              <a:off x="3015" y="1889"/>
              <a:ext cx="1724" cy="27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0 w 21600"/>
                <a:gd name="T13" fmla="*/ 6432 h 21600"/>
                <a:gd name="T14" fmla="*/ 20172 w 21600"/>
                <a:gd name="T15" fmla="*/ 15168 h 21600"/>
              </a:gdLst>
              <a:ahLst/>
              <a:cxnLst>
                <a:cxn ang="T8">
                  <a:pos x="T0" y="T1"/>
                </a:cxn>
                <a:cxn ang="T9">
                  <a:pos x="T2" y="T3"/>
                </a:cxn>
                <a:cxn ang="T10">
                  <a:pos x="T4" y="T5"/>
                </a:cxn>
                <a:cxn ang="T11">
                  <a:pos x="T6" y="T7"/>
                </a:cxn>
              </a:cxnLst>
              <a:rect l="T12" t="T13" r="T14" b="T15"/>
              <a:pathLst>
                <a:path w="21600" h="21600">
                  <a:moveTo>
                    <a:pt x="18066" y="0"/>
                  </a:moveTo>
                  <a:lnTo>
                    <a:pt x="18066" y="6444"/>
                  </a:lnTo>
                  <a:lnTo>
                    <a:pt x="3375" y="6444"/>
                  </a:lnTo>
                  <a:lnTo>
                    <a:pt x="3375" y="15156"/>
                  </a:lnTo>
                  <a:lnTo>
                    <a:pt x="18066" y="15156"/>
                  </a:lnTo>
                  <a:lnTo>
                    <a:pt x="18066" y="21600"/>
                  </a:lnTo>
                  <a:lnTo>
                    <a:pt x="21600" y="10800"/>
                  </a:lnTo>
                  <a:lnTo>
                    <a:pt x="18066" y="0"/>
                  </a:lnTo>
                  <a:close/>
                </a:path>
                <a:path w="21600" h="21600">
                  <a:moveTo>
                    <a:pt x="1350" y="6444"/>
                  </a:moveTo>
                  <a:lnTo>
                    <a:pt x="1350" y="15156"/>
                  </a:lnTo>
                  <a:lnTo>
                    <a:pt x="2700" y="15156"/>
                  </a:lnTo>
                  <a:lnTo>
                    <a:pt x="2700" y="6444"/>
                  </a:lnTo>
                  <a:lnTo>
                    <a:pt x="1350" y="6444"/>
                  </a:lnTo>
                  <a:close/>
                </a:path>
                <a:path w="21600" h="21600">
                  <a:moveTo>
                    <a:pt x="0" y="6444"/>
                  </a:moveTo>
                  <a:lnTo>
                    <a:pt x="0" y="15156"/>
                  </a:lnTo>
                  <a:lnTo>
                    <a:pt x="675" y="15156"/>
                  </a:lnTo>
                  <a:lnTo>
                    <a:pt x="675" y="6444"/>
                  </a:lnTo>
                  <a:lnTo>
                    <a:pt x="0" y="6444"/>
                  </a:lnTo>
                  <a:close/>
                </a:path>
              </a:pathLst>
            </a:custGeom>
            <a:solidFill>
              <a:srgbClr val="FF99CC">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zh-CN" altLang="en-US" sz="1800" b="0">
                  <a:latin typeface="Times New Roman" panose="02020603050405020304" pitchFamily="18" charset="0"/>
                  <a:ea typeface="华文新魏" panose="02010800040101010101" pitchFamily="2" charset="-122"/>
                </a:rPr>
                <a:t>时</a:t>
              </a:r>
            </a:p>
            <a:p>
              <a:pPr algn="ctr" eaLnBrk="1" hangingPunct="1">
                <a:spcBef>
                  <a:spcPct val="0"/>
                </a:spcBef>
                <a:buClrTx/>
                <a:buSzTx/>
                <a:buFontTx/>
                <a:buNone/>
              </a:pPr>
              <a:endParaRPr lang="zh-CN" altLang="en-US" sz="1800" b="0">
                <a:latin typeface="Times New Roman" panose="02020603050405020304" pitchFamily="18" charset="0"/>
                <a:ea typeface="华文新魏" panose="02010800040101010101" pitchFamily="2" charset="-122"/>
              </a:endParaRPr>
            </a:p>
            <a:p>
              <a:pPr algn="ctr" eaLnBrk="1" hangingPunct="1">
                <a:spcBef>
                  <a:spcPct val="0"/>
                </a:spcBef>
                <a:buClrTx/>
                <a:buSzTx/>
                <a:buFontTx/>
                <a:buNone/>
              </a:pPr>
              <a:r>
                <a:rPr lang="zh-CN" altLang="en-US" sz="1800" b="0">
                  <a:latin typeface="Times New Roman" panose="02020603050405020304" pitchFamily="18" charset="0"/>
                  <a:ea typeface="华文新魏" panose="02010800040101010101" pitchFamily="2" charset="-122"/>
                </a:rPr>
                <a:t>间</a:t>
              </a:r>
            </a:p>
            <a:p>
              <a:pPr algn="ctr" eaLnBrk="1" hangingPunct="1">
                <a:spcBef>
                  <a:spcPct val="0"/>
                </a:spcBef>
                <a:buClrTx/>
                <a:buSzTx/>
                <a:buFontTx/>
                <a:buNone/>
              </a:pPr>
              <a:endParaRPr lang="zh-CN" altLang="en-US" sz="1800" b="0">
                <a:latin typeface="Times New Roman" panose="02020603050405020304" pitchFamily="18" charset="0"/>
                <a:ea typeface="华文新魏" panose="02010800040101010101" pitchFamily="2" charset="-122"/>
              </a:endParaRPr>
            </a:p>
            <a:p>
              <a:pPr algn="ctr" eaLnBrk="1" hangingPunct="1">
                <a:spcBef>
                  <a:spcPct val="0"/>
                </a:spcBef>
                <a:buClrTx/>
                <a:buSzTx/>
                <a:buFontTx/>
                <a:buNone/>
              </a:pPr>
              <a:endParaRPr lang="en-US" altLang="zh-CN" sz="1800" b="0">
                <a:latin typeface="Times New Roman" panose="02020603050405020304" pitchFamily="18" charset="0"/>
                <a:ea typeface="华文新魏" panose="02010800040101010101" pitchFamily="2" charset="-122"/>
              </a:endParaRPr>
            </a:p>
          </p:txBody>
        </p:sp>
        <p:sp>
          <p:nvSpPr>
            <p:cNvPr id="139292" name="Line 29"/>
            <p:cNvSpPr>
              <a:spLocks noChangeShapeType="1"/>
            </p:cNvSpPr>
            <p:nvPr/>
          </p:nvSpPr>
          <p:spPr bwMode="auto">
            <a:xfrm flipH="1">
              <a:off x="2472" y="2796"/>
              <a:ext cx="362"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9293" name="Line 30"/>
            <p:cNvSpPr>
              <a:spLocks noChangeShapeType="1"/>
            </p:cNvSpPr>
            <p:nvPr/>
          </p:nvSpPr>
          <p:spPr bwMode="auto">
            <a:xfrm flipH="1">
              <a:off x="2472" y="2206"/>
              <a:ext cx="3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9294" name="Line 31"/>
            <p:cNvSpPr>
              <a:spLocks noChangeShapeType="1"/>
            </p:cNvSpPr>
            <p:nvPr/>
          </p:nvSpPr>
          <p:spPr bwMode="auto">
            <a:xfrm flipH="1">
              <a:off x="2472" y="1888"/>
              <a:ext cx="362"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grpSp>
      <p:sp>
        <p:nvSpPr>
          <p:cNvPr id="139270" name="Text Box 32"/>
          <p:cNvSpPr txBox="1">
            <a:spLocks noChangeArrowheads="1"/>
          </p:cNvSpPr>
          <p:nvPr/>
        </p:nvSpPr>
        <p:spPr bwMode="auto">
          <a:xfrm>
            <a:off x="1150938" y="1550988"/>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前后台系统</a:t>
            </a:r>
          </a:p>
        </p:txBody>
      </p:sp>
      <p:sp>
        <p:nvSpPr>
          <p:cNvPr id="139271" name="Rectangle 33"/>
          <p:cNvSpPr>
            <a:spLocks noChangeArrowheads="1"/>
          </p:cNvSpPr>
          <p:nvPr/>
        </p:nvSpPr>
        <p:spPr bwMode="auto">
          <a:xfrm>
            <a:off x="0" y="101600"/>
            <a:ext cx="91440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kumimoji="0" lang="zh-CN" altLang="en-US" sz="4400" b="0">
                <a:latin typeface="Tahoma" panose="020B0604030504040204" pitchFamily="34" charset="0"/>
              </a:rPr>
              <a:t>嵌入式操作系统基本概念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629636"/>
                                        </p:tgtEl>
                                        <p:attrNameLst>
                                          <p:attrName>style.visibility</p:attrName>
                                        </p:attrNameLst>
                                      </p:cBhvr>
                                      <p:to>
                                        <p:strVal val="visible"/>
                                      </p:to>
                                    </p:set>
                                    <p:anim calcmode="lin" valueType="num">
                                      <p:cBhvr additive="base">
                                        <p:cTn id="11" dur="500" fill="hold"/>
                                        <p:tgtEl>
                                          <p:spTgt spid="2629636"/>
                                        </p:tgtEl>
                                        <p:attrNameLst>
                                          <p:attrName>ppt_x</p:attrName>
                                        </p:attrNameLst>
                                      </p:cBhvr>
                                      <p:tavLst>
                                        <p:tav tm="0">
                                          <p:val>
                                            <p:strVal val="0-#ppt_w/2"/>
                                          </p:val>
                                        </p:tav>
                                        <p:tav tm="100000">
                                          <p:val>
                                            <p:strVal val="#ppt_x"/>
                                          </p:val>
                                        </p:tav>
                                      </p:tavLst>
                                    </p:anim>
                                    <p:anim calcmode="lin" valueType="num">
                                      <p:cBhvr additive="base">
                                        <p:cTn id="12" dur="500" fill="hold"/>
                                        <p:tgtEl>
                                          <p:spTgt spid="262963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629635"/>
                                        </p:tgtEl>
                                        <p:attrNameLst>
                                          <p:attrName>style.visibility</p:attrName>
                                        </p:attrNameLst>
                                      </p:cBhvr>
                                      <p:to>
                                        <p:strVal val="visible"/>
                                      </p:to>
                                    </p:set>
                                    <p:anim calcmode="lin" valueType="num">
                                      <p:cBhvr additive="base">
                                        <p:cTn id="15" dur="500" fill="hold"/>
                                        <p:tgtEl>
                                          <p:spTgt spid="2629635"/>
                                        </p:tgtEl>
                                        <p:attrNameLst>
                                          <p:attrName>ppt_x</p:attrName>
                                        </p:attrNameLst>
                                      </p:cBhvr>
                                      <p:tavLst>
                                        <p:tav tm="0">
                                          <p:val>
                                            <p:strVal val="1+#ppt_w/2"/>
                                          </p:val>
                                        </p:tav>
                                        <p:tav tm="100000">
                                          <p:val>
                                            <p:strVal val="#ppt_x"/>
                                          </p:val>
                                        </p:tav>
                                      </p:tavLst>
                                    </p:anim>
                                    <p:anim calcmode="lin" valueType="num">
                                      <p:cBhvr additive="base">
                                        <p:cTn id="16" dur="500" fill="hold"/>
                                        <p:tgtEl>
                                          <p:spTgt spid="26296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9635" grpId="0" animBg="1"/>
      <p:bldP spid="26296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150938" y="30163"/>
            <a:ext cx="7793037" cy="942975"/>
          </a:xfrm>
        </p:spPr>
        <p:txBody>
          <a:bodyPr/>
          <a:lstStyle/>
          <a:p>
            <a:pPr eaLnBrk="1" hangingPunct="1"/>
            <a:r>
              <a:rPr kumimoji="0" lang="zh-CN" altLang="en-US" smtClean="0"/>
              <a:t>课程内容（约</a:t>
            </a:r>
            <a:r>
              <a:rPr kumimoji="0" lang="en-US" altLang="zh-CN" smtClean="0"/>
              <a:t>32</a:t>
            </a:r>
            <a:r>
              <a:rPr kumimoji="0" lang="zh-CN" altLang="en-US" smtClean="0"/>
              <a:t>学时）</a:t>
            </a:r>
          </a:p>
        </p:txBody>
      </p:sp>
      <p:graphicFrame>
        <p:nvGraphicFramePr>
          <p:cNvPr id="1629669" name="Group 485"/>
          <p:cNvGraphicFramePr>
            <a:graphicFrameLocks noGrp="1"/>
          </p:cNvGraphicFramePr>
          <p:nvPr>
            <p:ph type="tbl" idx="1"/>
          </p:nvPr>
        </p:nvGraphicFramePr>
        <p:xfrm>
          <a:off x="2146300" y="1481138"/>
          <a:ext cx="4868863" cy="2786062"/>
        </p:xfrm>
        <a:graphic>
          <a:graphicData uri="http://schemas.openxmlformats.org/drawingml/2006/table">
            <a:tbl>
              <a:tblPr/>
              <a:tblGrid>
                <a:gridCol w="4868863"/>
              </a:tblGrid>
              <a:tr h="396875">
                <a:tc>
                  <a:txBody>
                    <a:bodyPr/>
                    <a:lstStyle>
                      <a:lvl1pPr eaLnBrk="0" hangingPunct="0">
                        <a:spcBef>
                          <a:spcPct val="20000"/>
                        </a:spcBef>
                        <a:buClr>
                          <a:schemeClr val="tx2"/>
                        </a:buClr>
                        <a:buSzPct val="50000"/>
                        <a:buFont typeface="Wingdings 2" panose="05020102010507070707" pitchFamily="18" charset="2"/>
                        <a:defRPr kumimoji="1" sz="2800">
                          <a:solidFill>
                            <a:schemeClr val="tx1"/>
                          </a:solidFill>
                          <a:latin typeface="Franklin Gothic Book"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defRPr kumimoji="1" sz="2400">
                          <a:solidFill>
                            <a:schemeClr val="tx1"/>
                          </a:solidFill>
                          <a:latin typeface="Franklin Gothic Book"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defRPr kumimoji="1" sz="2000">
                          <a:solidFill>
                            <a:schemeClr val="tx1"/>
                          </a:solidFill>
                          <a:latin typeface="Franklin Gothic Book"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folHlink"/>
                        </a:buClr>
                        <a:buSzTx/>
                        <a:buFontTx/>
                        <a:buNone/>
                        <a:tabLst/>
                      </a:pP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概述</a:t>
                      </a:r>
                    </a:p>
                  </a:txBody>
                  <a:tcPr horzOverflow="overflow">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r>
              <a:tr h="398463">
                <a:tc>
                  <a:txBody>
                    <a:bodyPr/>
                    <a:lstStyle>
                      <a:lvl1pPr eaLnBrk="0" hangingPunct="0">
                        <a:spcBef>
                          <a:spcPct val="20000"/>
                        </a:spcBef>
                        <a:buClr>
                          <a:schemeClr val="tx2"/>
                        </a:buClr>
                        <a:buSzPct val="50000"/>
                        <a:buFont typeface="Wingdings 2" panose="05020102010507070707" pitchFamily="18" charset="2"/>
                        <a:defRPr kumimoji="1" sz="2800">
                          <a:solidFill>
                            <a:schemeClr val="tx1"/>
                          </a:solidFill>
                          <a:latin typeface="Franklin Gothic Book"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defRPr kumimoji="1" sz="2400">
                          <a:solidFill>
                            <a:schemeClr val="tx1"/>
                          </a:solidFill>
                          <a:latin typeface="Franklin Gothic Book"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defRPr kumimoji="1" sz="2000">
                          <a:solidFill>
                            <a:schemeClr val="tx1"/>
                          </a:solidFill>
                          <a:latin typeface="Franklin Gothic Book"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folHlink"/>
                        </a:buClr>
                        <a:buSzTx/>
                        <a:buFontTx/>
                        <a:buNone/>
                        <a:tabLst/>
                      </a:pP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嵌入式硬件基础</a:t>
                      </a:r>
                    </a:p>
                  </a:txBody>
                  <a:tcPr horzOverflow="overflow">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eaLnBrk="0" hangingPunct="0">
                        <a:spcBef>
                          <a:spcPct val="20000"/>
                        </a:spcBef>
                        <a:buClr>
                          <a:schemeClr val="tx2"/>
                        </a:buClr>
                        <a:buSzPct val="50000"/>
                        <a:buFont typeface="Wingdings 2" panose="05020102010507070707" pitchFamily="18" charset="2"/>
                        <a:defRPr kumimoji="1" sz="2800">
                          <a:solidFill>
                            <a:schemeClr val="tx1"/>
                          </a:solidFill>
                          <a:latin typeface="Franklin Gothic Book"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defRPr kumimoji="1" sz="2400">
                          <a:solidFill>
                            <a:schemeClr val="tx1"/>
                          </a:solidFill>
                          <a:latin typeface="Franklin Gothic Book"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defRPr kumimoji="1" sz="2000">
                          <a:solidFill>
                            <a:schemeClr val="tx1"/>
                          </a:solidFill>
                          <a:latin typeface="Franklin Gothic Book"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folHlink"/>
                        </a:buClr>
                        <a:buSzTx/>
                        <a:buFontTx/>
                        <a:buNone/>
                        <a:tabLst/>
                      </a:pPr>
                      <a:r>
                        <a:rPr kumimoji="0" lang="en-US" altLang="zh-CN"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ARM7</a:t>
                      </a: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体系结构</a:t>
                      </a:r>
                    </a:p>
                  </a:txBody>
                  <a:tcPr horzOverflow="overflow">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r>
              <a:tr h="403225">
                <a:tc>
                  <a:txBody>
                    <a:bodyPr/>
                    <a:lstStyle>
                      <a:lvl1pPr eaLnBrk="0" hangingPunct="0">
                        <a:spcBef>
                          <a:spcPct val="20000"/>
                        </a:spcBef>
                        <a:buClr>
                          <a:schemeClr val="tx2"/>
                        </a:buClr>
                        <a:buSzPct val="50000"/>
                        <a:buFont typeface="Wingdings 2" panose="05020102010507070707" pitchFamily="18" charset="2"/>
                        <a:defRPr kumimoji="1" sz="2800">
                          <a:solidFill>
                            <a:schemeClr val="tx1"/>
                          </a:solidFill>
                          <a:latin typeface="Franklin Gothic Book"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defRPr kumimoji="1" sz="2400">
                          <a:solidFill>
                            <a:schemeClr val="tx1"/>
                          </a:solidFill>
                          <a:latin typeface="Franklin Gothic Book"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defRPr kumimoji="1" sz="2000">
                          <a:solidFill>
                            <a:schemeClr val="tx1"/>
                          </a:solidFill>
                          <a:latin typeface="Franklin Gothic Book"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folHlink"/>
                        </a:buClr>
                        <a:buSzTx/>
                        <a:buFontTx/>
                        <a:buNone/>
                        <a:tabLst/>
                      </a:pPr>
                      <a:r>
                        <a:rPr kumimoji="0" lang="en-US" altLang="zh-CN"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ARM7</a:t>
                      </a: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指令集</a:t>
                      </a:r>
                    </a:p>
                  </a:txBody>
                  <a:tcPr horzOverflow="overflow">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eaLnBrk="0" hangingPunct="0">
                        <a:spcBef>
                          <a:spcPct val="20000"/>
                        </a:spcBef>
                        <a:buClr>
                          <a:schemeClr val="tx2"/>
                        </a:buClr>
                        <a:buSzPct val="50000"/>
                        <a:buFont typeface="Wingdings 2" panose="05020102010507070707" pitchFamily="18" charset="2"/>
                        <a:defRPr kumimoji="1" sz="2800">
                          <a:solidFill>
                            <a:schemeClr val="tx1"/>
                          </a:solidFill>
                          <a:latin typeface="Franklin Gothic Book"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defRPr kumimoji="1" sz="2400">
                          <a:solidFill>
                            <a:schemeClr val="tx1"/>
                          </a:solidFill>
                          <a:latin typeface="Franklin Gothic Book"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defRPr kumimoji="1" sz="2000">
                          <a:solidFill>
                            <a:schemeClr val="tx1"/>
                          </a:solidFill>
                          <a:latin typeface="Franklin Gothic Book"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folHlink"/>
                        </a:buClr>
                        <a:buSzTx/>
                        <a:buFontTx/>
                        <a:buNone/>
                        <a:tabLst/>
                      </a:pPr>
                      <a:r>
                        <a:rPr kumimoji="0" lang="en-US" altLang="zh-CN"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000" b="0" i="0" u="none" strike="noStrike" cap="none" normalizeH="0" baseline="0" smtClean="0">
                          <a:ln>
                            <a:noFill/>
                          </a:ln>
                          <a:solidFill>
                            <a:schemeClr val="tx1"/>
                          </a:solidFill>
                          <a:effectLst/>
                          <a:latin typeface="微软雅黑" panose="020B0503020204020204" pitchFamily="34" charset="-122"/>
                          <a:ea typeface="黑体" panose="02010609060101010101" pitchFamily="49" charset="-122"/>
                        </a:rPr>
                        <a:t>操作系统概述</a:t>
                      </a:r>
                    </a:p>
                  </a:txBody>
                  <a:tcPr horzOverflow="overflow">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eaLnBrk="0" hangingPunct="0">
                        <a:spcBef>
                          <a:spcPct val="20000"/>
                        </a:spcBef>
                        <a:buClr>
                          <a:schemeClr val="tx2"/>
                        </a:buClr>
                        <a:buSzPct val="50000"/>
                        <a:buFont typeface="Wingdings 2" panose="05020102010507070707" pitchFamily="18" charset="2"/>
                        <a:defRPr kumimoji="1" sz="2800">
                          <a:solidFill>
                            <a:schemeClr val="tx1"/>
                          </a:solidFill>
                          <a:latin typeface="Franklin Gothic Book"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defRPr kumimoji="1" sz="2400">
                          <a:solidFill>
                            <a:schemeClr val="tx1"/>
                          </a:solidFill>
                          <a:latin typeface="Franklin Gothic Book"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defRPr kumimoji="1" sz="2000">
                          <a:solidFill>
                            <a:schemeClr val="tx1"/>
                          </a:solidFill>
                          <a:latin typeface="Franklin Gothic Book"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folHlink"/>
                        </a:buClr>
                        <a:buSzTx/>
                        <a:buFontTx/>
                        <a:buNone/>
                        <a:tabLst/>
                      </a:pPr>
                      <a:r>
                        <a:rPr kumimoji="0" lang="en-US" altLang="zh-CN"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操作系统使用</a:t>
                      </a:r>
                    </a:p>
                  </a:txBody>
                  <a:tcPr horzOverflow="overflow">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eaLnBrk="0" hangingPunct="0">
                        <a:spcBef>
                          <a:spcPct val="20000"/>
                        </a:spcBef>
                        <a:buClr>
                          <a:schemeClr val="tx2"/>
                        </a:buClr>
                        <a:buSzPct val="50000"/>
                        <a:buFont typeface="Wingdings 2" panose="05020102010507070707" pitchFamily="18" charset="2"/>
                        <a:defRPr kumimoji="1" sz="2800">
                          <a:solidFill>
                            <a:schemeClr val="tx1"/>
                          </a:solidFill>
                          <a:latin typeface="Franklin Gothic Book" charset="0"/>
                          <a:ea typeface="黑体" panose="02010609060101010101" pitchFamily="49" charset="-122"/>
                        </a:defRPr>
                      </a:lvl1pPr>
                      <a:lvl2pPr marL="742950" indent="-285750" eaLnBrk="0" hangingPunct="0">
                        <a:spcBef>
                          <a:spcPct val="20000"/>
                        </a:spcBef>
                        <a:buClr>
                          <a:schemeClr val="tx2"/>
                        </a:buClr>
                        <a:buSzPct val="50000"/>
                        <a:buFont typeface="Wingdings 2" panose="05020102010507070707" pitchFamily="18" charset="2"/>
                        <a:defRPr kumimoji="1" sz="2400">
                          <a:solidFill>
                            <a:schemeClr val="tx1"/>
                          </a:solidFill>
                          <a:latin typeface="Franklin Gothic Book" charset="0"/>
                          <a:ea typeface="黑体" panose="02010609060101010101" pitchFamily="49" charset="-122"/>
                        </a:defRPr>
                      </a:lvl2pPr>
                      <a:lvl3pPr marL="1143000" indent="-228600" eaLnBrk="0" hangingPunct="0">
                        <a:spcBef>
                          <a:spcPct val="20000"/>
                        </a:spcBef>
                        <a:buClr>
                          <a:schemeClr val="tx2"/>
                        </a:buClr>
                        <a:buSzPct val="50000"/>
                        <a:buFont typeface="Wingdings 2" panose="05020102010507070707" pitchFamily="18" charset="2"/>
                        <a:defRPr kumimoji="1" sz="2000">
                          <a:solidFill>
                            <a:schemeClr val="tx1"/>
                          </a:solidFill>
                          <a:latin typeface="Franklin Gothic Book" charset="0"/>
                          <a:ea typeface="黑体" panose="02010609060101010101" pitchFamily="49" charset="-122"/>
                        </a:defRPr>
                      </a:lvl3pPr>
                      <a:lvl4pPr marL="16002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4pPr>
                      <a:lvl5pPr marL="2057400" indent="-228600" eaLnBrk="0" hangingPunct="0">
                        <a:spcBef>
                          <a:spcPct val="20000"/>
                        </a:spcBef>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defRPr kumimoji="1">
                          <a:solidFill>
                            <a:schemeClr val="tx1"/>
                          </a:solidFill>
                          <a:latin typeface="Franklin Gothic Book"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folHlink"/>
                        </a:buClr>
                        <a:buSzTx/>
                        <a:buFontTx/>
                        <a:buNone/>
                        <a:tabLst/>
                      </a:pP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嵌入式</a:t>
                      </a:r>
                      <a:r>
                        <a:rPr kumimoji="0" lang="en-US" altLang="zh-CN"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系统编程</a:t>
                      </a:r>
                      <a:endParaRPr kumimoji="0" lang="en-US" altLang="zh-CN"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horzOverflow="overflow">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med">
    <p:rand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0" y="82550"/>
            <a:ext cx="9144000" cy="1143000"/>
          </a:xfrm>
        </p:spPr>
        <p:txBody>
          <a:bodyPr/>
          <a:lstStyle/>
          <a:p>
            <a:pPr eaLnBrk="1" hangingPunct="1"/>
            <a:r>
              <a:rPr kumimoji="0" lang="zh-CN" altLang="en-US" smtClean="0"/>
              <a:t>嵌入式操作系统基本概念</a:t>
            </a:r>
          </a:p>
        </p:txBody>
      </p:sp>
      <p:sp>
        <p:nvSpPr>
          <p:cNvPr id="141315" name="Rectangle 3"/>
          <p:cNvSpPr>
            <a:spLocks noGrp="1" noChangeArrowheads="1"/>
          </p:cNvSpPr>
          <p:nvPr>
            <p:ph idx="1"/>
          </p:nvPr>
        </p:nvSpPr>
        <p:spPr>
          <a:xfrm>
            <a:off x="541338" y="1204913"/>
            <a:ext cx="3506787" cy="730250"/>
          </a:xfrm>
        </p:spPr>
        <p:txBody>
          <a:bodyPr/>
          <a:lstStyle/>
          <a:p>
            <a:pPr eaLnBrk="1" hangingPunct="1"/>
            <a:r>
              <a:rPr kumimoji="0" lang="zh-CN" altLang="en-US" smtClean="0"/>
              <a:t>基本概念</a:t>
            </a:r>
          </a:p>
        </p:txBody>
      </p:sp>
      <p:sp>
        <p:nvSpPr>
          <p:cNvPr id="2632708" name="Text Box 4"/>
          <p:cNvSpPr txBox="1">
            <a:spLocks noChangeArrowheads="1"/>
          </p:cNvSpPr>
          <p:nvPr/>
        </p:nvSpPr>
        <p:spPr bwMode="auto">
          <a:xfrm>
            <a:off x="990600" y="2578100"/>
            <a:ext cx="7391400" cy="2678113"/>
          </a:xfrm>
          <a:prstGeom prst="rect">
            <a:avLst/>
          </a:prstGeom>
          <a:noFill/>
          <a:ln w="9525">
            <a:noFill/>
            <a:miter lim="800000"/>
            <a:headEnd/>
            <a:tailEnd/>
          </a:ln>
          <a:effec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eaLnBrk="1" hangingPunct="1">
              <a:defRPr/>
            </a:pPr>
            <a:r>
              <a:rPr kumimoji="1" lang="en-US" altLang="zh-CN" b="0" smtClean="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代码的临界区也称为临界区，指处理时不可分割的代码，运行这些代码不允许被打断。一旦这部分代码开始执行，则不允许任何中断打断（这不是绝对的，如果中断不调用任何包含临界区的代码，也不访问任何临界区使用的共享资源，这个中断可能可以执行）。为确保临界区代码的执行，在进入临界区之前要关中断，而临界区代码执行完成以后要立即开中断。</a:t>
            </a:r>
            <a:r>
              <a:rPr kumimoji="1" lang="zh-CN" altLang="en-US" sz="1800" b="0" smtClean="0">
                <a:latin typeface="Times New Roman" panose="02020603050405020304" pitchFamily="18" charset="0"/>
                <a:ea typeface="华文新魏" panose="02010800040101010101" pitchFamily="2" charset="-122"/>
              </a:rPr>
              <a:t> </a:t>
            </a:r>
          </a:p>
        </p:txBody>
      </p:sp>
      <p:sp>
        <p:nvSpPr>
          <p:cNvPr id="2632709" name="Text Box 5"/>
          <p:cNvSpPr txBox="1">
            <a:spLocks noChangeArrowheads="1"/>
          </p:cNvSpPr>
          <p:nvPr/>
        </p:nvSpPr>
        <p:spPr bwMode="auto">
          <a:xfrm>
            <a:off x="990600" y="1806575"/>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代码的临界区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632709"/>
                                        </p:tgtEl>
                                        <p:attrNameLst>
                                          <p:attrName>style.visibility</p:attrName>
                                        </p:attrNameLst>
                                      </p:cBhvr>
                                      <p:to>
                                        <p:strVal val="visible"/>
                                      </p:to>
                                    </p:set>
                                    <p:anim calcmode="discrete" valueType="clr">
                                      <p:cBhvr override="childStyle">
                                        <p:cTn id="7" dur="80"/>
                                        <p:tgtEl>
                                          <p:spTgt spid="263270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32709"/>
                                        </p:tgtEl>
                                        <p:attrNameLst>
                                          <p:attrName>fillcolor</p:attrName>
                                        </p:attrNameLst>
                                      </p:cBhvr>
                                      <p:tavLst>
                                        <p:tav tm="0">
                                          <p:val>
                                            <p:clrVal>
                                              <a:schemeClr val="accent2"/>
                                            </p:clrVal>
                                          </p:val>
                                        </p:tav>
                                        <p:tav tm="50000">
                                          <p:val>
                                            <p:clrVal>
                                              <a:schemeClr val="hlink"/>
                                            </p:clrVal>
                                          </p:val>
                                        </p:tav>
                                      </p:tavLst>
                                    </p:anim>
                                    <p:set>
                                      <p:cBhvr>
                                        <p:cTn id="9" dur="80"/>
                                        <p:tgtEl>
                                          <p:spTgt spid="2632709"/>
                                        </p:tgtEl>
                                        <p:attrNameLst>
                                          <p:attrName>fill.type</p:attrName>
                                        </p:attrNameLst>
                                      </p:cBhvr>
                                      <p:to>
                                        <p:strVal val="solid"/>
                                      </p:to>
                                    </p:set>
                                  </p:childTnLst>
                                </p:cTn>
                              </p:par>
                            </p:childTnLst>
                          </p:cTn>
                        </p:par>
                        <p:par>
                          <p:cTn id="10" fill="hold" nodeType="afterGroup">
                            <p:stCondLst>
                              <p:cond delay="360"/>
                            </p:stCondLst>
                            <p:childTnLst>
                              <p:par>
                                <p:cTn id="11" presetID="2" presetClass="entr" presetSubtype="2" fill="hold" grpId="0" nodeType="afterEffect">
                                  <p:stCondLst>
                                    <p:cond delay="0"/>
                                  </p:stCondLst>
                                  <p:childTnLst>
                                    <p:set>
                                      <p:cBhvr>
                                        <p:cTn id="12" dur="1" fill="hold">
                                          <p:stCondLst>
                                            <p:cond delay="0"/>
                                          </p:stCondLst>
                                        </p:cTn>
                                        <p:tgtEl>
                                          <p:spTgt spid="2632708"/>
                                        </p:tgtEl>
                                        <p:attrNameLst>
                                          <p:attrName>style.visibility</p:attrName>
                                        </p:attrNameLst>
                                      </p:cBhvr>
                                      <p:to>
                                        <p:strVal val="visible"/>
                                      </p:to>
                                    </p:set>
                                    <p:anim calcmode="lin" valueType="num">
                                      <p:cBhvr additive="base">
                                        <p:cTn id="13" dur="500" fill="hold"/>
                                        <p:tgtEl>
                                          <p:spTgt spid="2632708"/>
                                        </p:tgtEl>
                                        <p:attrNameLst>
                                          <p:attrName>ppt_x</p:attrName>
                                        </p:attrNameLst>
                                      </p:cBhvr>
                                      <p:tavLst>
                                        <p:tav tm="0">
                                          <p:val>
                                            <p:strVal val="1+#ppt_w/2"/>
                                          </p:val>
                                        </p:tav>
                                        <p:tav tm="100000">
                                          <p:val>
                                            <p:strVal val="#ppt_x"/>
                                          </p:val>
                                        </p:tav>
                                      </p:tavLst>
                                    </p:anim>
                                    <p:anim calcmode="lin" valueType="num">
                                      <p:cBhvr additive="base">
                                        <p:cTn id="14" dur="500" fill="hold"/>
                                        <p:tgtEl>
                                          <p:spTgt spid="26327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2708" grpId="0" autoUpdateAnimBg="0"/>
      <p:bldP spid="2632709" grpId="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0" y="61913"/>
            <a:ext cx="9144000" cy="1143000"/>
          </a:xfrm>
        </p:spPr>
        <p:txBody>
          <a:bodyPr/>
          <a:lstStyle/>
          <a:p>
            <a:pPr eaLnBrk="1" hangingPunct="1"/>
            <a:r>
              <a:rPr kumimoji="0" lang="zh-CN" altLang="en-US" smtClean="0"/>
              <a:t>嵌入式操作系统基本概念</a:t>
            </a:r>
          </a:p>
        </p:txBody>
      </p:sp>
      <p:sp>
        <p:nvSpPr>
          <p:cNvPr id="143363" name="Rectangle 3"/>
          <p:cNvSpPr>
            <a:spLocks noGrp="1" noChangeArrowheads="1"/>
          </p:cNvSpPr>
          <p:nvPr>
            <p:ph idx="1"/>
          </p:nvPr>
        </p:nvSpPr>
        <p:spPr>
          <a:xfrm>
            <a:off x="541338" y="1204913"/>
            <a:ext cx="3506787" cy="730250"/>
          </a:xfrm>
        </p:spPr>
        <p:txBody>
          <a:bodyPr/>
          <a:lstStyle/>
          <a:p>
            <a:pPr eaLnBrk="1" hangingPunct="1"/>
            <a:r>
              <a:rPr kumimoji="0" lang="zh-CN" altLang="en-US" smtClean="0"/>
              <a:t>基本概念</a:t>
            </a:r>
          </a:p>
        </p:txBody>
      </p:sp>
      <p:sp>
        <p:nvSpPr>
          <p:cNvPr id="2633732" name="Text Box 4"/>
          <p:cNvSpPr txBox="1">
            <a:spLocks noChangeArrowheads="1"/>
          </p:cNvSpPr>
          <p:nvPr/>
        </p:nvSpPr>
        <p:spPr bwMode="auto">
          <a:xfrm>
            <a:off x="990600" y="2781300"/>
            <a:ext cx="7391400" cy="1570038"/>
          </a:xfrm>
          <a:prstGeom prst="rect">
            <a:avLst/>
          </a:prstGeom>
          <a:noFill/>
          <a:ln w="9525">
            <a:noFill/>
            <a:miter lim="800000"/>
            <a:headEnd/>
            <a:tailEnd/>
          </a:ln>
          <a:effec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eaLnBrk="1" hangingPunct="1">
              <a:defRPr/>
            </a:pPr>
            <a:r>
              <a:rPr kumimoji="1" lang="en-US" altLang="zh-CN" b="0" smtClean="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程序运行时可使用的软、硬件环境统称为资源。资源可以是输入输出设备，例如打印机、键盘、显示器。</a:t>
            </a:r>
            <a:endParaRPr kumimoji="1" lang="en-US" altLang="zh-CN" b="0" smtClean="0">
              <a:latin typeface="Times New Roman" panose="02020603050405020304" pitchFamily="18" charset="0"/>
              <a:ea typeface="华文新魏" panose="02010800040101010101" pitchFamily="2" charset="-122"/>
            </a:endParaRPr>
          </a:p>
          <a:p>
            <a:pPr eaLnBrk="1" hangingPunct="1">
              <a:defRPr/>
            </a:pPr>
            <a:r>
              <a:rPr kumimoji="1" lang="en-US" altLang="zh-CN" b="0" smtClean="0">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资源也可以是一个变量、一个结构或一个数组等。</a:t>
            </a:r>
          </a:p>
        </p:txBody>
      </p:sp>
      <p:sp>
        <p:nvSpPr>
          <p:cNvPr id="2633733" name="Text Box 5"/>
          <p:cNvSpPr txBox="1">
            <a:spLocks noChangeArrowheads="1"/>
          </p:cNvSpPr>
          <p:nvPr/>
        </p:nvSpPr>
        <p:spPr bwMode="auto">
          <a:xfrm>
            <a:off x="990600" y="1806575"/>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资源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633733"/>
                                        </p:tgtEl>
                                        <p:attrNameLst>
                                          <p:attrName>style.visibility</p:attrName>
                                        </p:attrNameLst>
                                      </p:cBhvr>
                                      <p:to>
                                        <p:strVal val="visible"/>
                                      </p:to>
                                    </p:set>
                                    <p:anim calcmode="discrete" valueType="clr">
                                      <p:cBhvr override="childStyle">
                                        <p:cTn id="7" dur="80"/>
                                        <p:tgtEl>
                                          <p:spTgt spid="263373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33733"/>
                                        </p:tgtEl>
                                        <p:attrNameLst>
                                          <p:attrName>fillcolor</p:attrName>
                                        </p:attrNameLst>
                                      </p:cBhvr>
                                      <p:tavLst>
                                        <p:tav tm="0">
                                          <p:val>
                                            <p:clrVal>
                                              <a:schemeClr val="accent2"/>
                                            </p:clrVal>
                                          </p:val>
                                        </p:tav>
                                        <p:tav tm="50000">
                                          <p:val>
                                            <p:clrVal>
                                              <a:schemeClr val="hlink"/>
                                            </p:clrVal>
                                          </p:val>
                                        </p:tav>
                                      </p:tavLst>
                                    </p:anim>
                                    <p:set>
                                      <p:cBhvr>
                                        <p:cTn id="9" dur="80"/>
                                        <p:tgtEl>
                                          <p:spTgt spid="2633733"/>
                                        </p:tgtEl>
                                        <p:attrNameLst>
                                          <p:attrName>fill.type</p:attrName>
                                        </p:attrNameLst>
                                      </p:cBhvr>
                                      <p:to>
                                        <p:strVal val="solid"/>
                                      </p:to>
                                    </p:set>
                                  </p:childTnLst>
                                </p:cTn>
                              </p:par>
                            </p:childTnLst>
                          </p:cTn>
                        </p:par>
                        <p:par>
                          <p:cTn id="10" fill="hold" nodeType="afterGroup">
                            <p:stCondLst>
                              <p:cond delay="200"/>
                            </p:stCondLst>
                            <p:childTnLst>
                              <p:par>
                                <p:cTn id="11" presetID="21" presetClass="entr" presetSubtype="4" fill="hold" grpId="0" nodeType="afterEffect">
                                  <p:stCondLst>
                                    <p:cond delay="0"/>
                                  </p:stCondLst>
                                  <p:childTnLst>
                                    <p:set>
                                      <p:cBhvr>
                                        <p:cTn id="12" dur="1" fill="hold">
                                          <p:stCondLst>
                                            <p:cond delay="0"/>
                                          </p:stCondLst>
                                        </p:cTn>
                                        <p:tgtEl>
                                          <p:spTgt spid="2633732"/>
                                        </p:tgtEl>
                                        <p:attrNameLst>
                                          <p:attrName>style.visibility</p:attrName>
                                        </p:attrNameLst>
                                      </p:cBhvr>
                                      <p:to>
                                        <p:strVal val="visible"/>
                                      </p:to>
                                    </p:set>
                                    <p:animEffect transition="in" filter="wheel(4)">
                                      <p:cBhvr>
                                        <p:cTn id="13" dur="500"/>
                                        <p:tgtEl>
                                          <p:spTgt spid="2633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3732" grpId="0" autoUpdateAnimBg="0"/>
      <p:bldP spid="2633733" grpId="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835150" y="4221163"/>
            <a:ext cx="5184775" cy="2376487"/>
            <a:chOff x="1066" y="2659"/>
            <a:chExt cx="3266" cy="1497"/>
          </a:xfrm>
        </p:grpSpPr>
        <p:grpSp>
          <p:nvGrpSpPr>
            <p:cNvPr id="145442" name="Group 3"/>
            <p:cNvGrpSpPr>
              <a:grpSpLocks/>
            </p:cNvGrpSpPr>
            <p:nvPr/>
          </p:nvGrpSpPr>
          <p:grpSpPr bwMode="auto">
            <a:xfrm>
              <a:off x="1111" y="2659"/>
              <a:ext cx="3221" cy="1497"/>
              <a:chOff x="1111" y="2659"/>
              <a:chExt cx="3221" cy="1497"/>
            </a:xfrm>
          </p:grpSpPr>
          <p:sp>
            <p:nvSpPr>
              <p:cNvPr id="145444" name="Rectangle 4"/>
              <p:cNvSpPr>
                <a:spLocks noChangeArrowheads="1"/>
              </p:cNvSpPr>
              <p:nvPr/>
            </p:nvSpPr>
            <p:spPr bwMode="auto">
              <a:xfrm>
                <a:off x="2336" y="2659"/>
                <a:ext cx="816" cy="40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zh-CN" altLang="en-US" sz="1800" b="0">
                    <a:latin typeface="Times New Roman" panose="02020603050405020304" pitchFamily="18" charset="0"/>
                    <a:ea typeface="华文新魏" panose="02010800040101010101" pitchFamily="2" charset="-122"/>
                  </a:rPr>
                  <a:t>任务</a:t>
                </a:r>
                <a:r>
                  <a:rPr lang="en-US" altLang="zh-CN" sz="1800" b="0">
                    <a:latin typeface="Times New Roman" panose="02020603050405020304" pitchFamily="18" charset="0"/>
                    <a:ea typeface="华文新魏" panose="02010800040101010101" pitchFamily="2" charset="-122"/>
                  </a:rPr>
                  <a:t>A</a:t>
                </a:r>
              </a:p>
            </p:txBody>
          </p:sp>
          <p:sp>
            <p:nvSpPr>
              <p:cNvPr id="145445" name="Oval 5"/>
              <p:cNvSpPr>
                <a:spLocks noChangeArrowheads="1"/>
              </p:cNvSpPr>
              <p:nvPr/>
            </p:nvSpPr>
            <p:spPr bwMode="auto">
              <a:xfrm>
                <a:off x="1111" y="3067"/>
                <a:ext cx="726" cy="636"/>
              </a:xfrm>
              <a:prstGeom prst="ellipse">
                <a:avLst/>
              </a:prstGeom>
              <a:solidFill>
                <a:srgbClr val="CCFFFF"/>
              </a:solidFill>
              <a:ln w="9525">
                <a:solidFill>
                  <a:schemeClr val="tx1"/>
                </a:solidFill>
                <a:round/>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endParaRPr lang="zh-CN" altLang="en-US" sz="1800" b="0">
                  <a:latin typeface="Times New Roman" panose="02020603050405020304" pitchFamily="18" charset="0"/>
                  <a:ea typeface="华文新魏" panose="02010800040101010101" pitchFamily="2" charset="-122"/>
                </a:endParaRPr>
              </a:p>
            </p:txBody>
          </p:sp>
          <p:sp>
            <p:nvSpPr>
              <p:cNvPr id="145446" name="Oval 6"/>
              <p:cNvSpPr>
                <a:spLocks noChangeArrowheads="1"/>
              </p:cNvSpPr>
              <p:nvPr/>
            </p:nvSpPr>
            <p:spPr bwMode="auto">
              <a:xfrm>
                <a:off x="3606" y="3067"/>
                <a:ext cx="726" cy="636"/>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zh-CN" altLang="en-US" sz="1800" b="0">
                    <a:latin typeface="Times New Roman" panose="02020603050405020304" pitchFamily="18" charset="0"/>
                    <a:ea typeface="华文新魏" panose="02010800040101010101" pitchFamily="2" charset="-122"/>
                  </a:rPr>
                  <a:t>共享资源</a:t>
                </a:r>
              </a:p>
            </p:txBody>
          </p:sp>
          <p:sp>
            <p:nvSpPr>
              <p:cNvPr id="145447" name="Rectangle 7"/>
              <p:cNvSpPr>
                <a:spLocks noChangeArrowheads="1"/>
              </p:cNvSpPr>
              <p:nvPr/>
            </p:nvSpPr>
            <p:spPr bwMode="auto">
              <a:xfrm>
                <a:off x="2336" y="3203"/>
                <a:ext cx="816" cy="40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zh-CN" altLang="en-US" sz="1800" b="0">
                    <a:latin typeface="Times New Roman" panose="02020603050405020304" pitchFamily="18" charset="0"/>
                    <a:ea typeface="华文新魏" panose="02010800040101010101" pitchFamily="2" charset="-122"/>
                  </a:rPr>
                  <a:t>任务</a:t>
                </a:r>
                <a:r>
                  <a:rPr lang="en-US" altLang="zh-CN" sz="1800" b="0">
                    <a:latin typeface="Times New Roman" panose="02020603050405020304" pitchFamily="18" charset="0"/>
                    <a:ea typeface="华文新魏" panose="02010800040101010101" pitchFamily="2" charset="-122"/>
                  </a:rPr>
                  <a:t>B</a:t>
                </a:r>
              </a:p>
            </p:txBody>
          </p:sp>
          <p:sp>
            <p:nvSpPr>
              <p:cNvPr id="145448" name="Rectangle 8"/>
              <p:cNvSpPr>
                <a:spLocks noChangeArrowheads="1"/>
              </p:cNvSpPr>
              <p:nvPr/>
            </p:nvSpPr>
            <p:spPr bwMode="auto">
              <a:xfrm>
                <a:off x="2336" y="3748"/>
                <a:ext cx="816" cy="40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zh-CN" altLang="en-US" sz="1800" b="0">
                    <a:latin typeface="Times New Roman" panose="02020603050405020304" pitchFamily="18" charset="0"/>
                    <a:ea typeface="华文新魏" panose="02010800040101010101" pitchFamily="2" charset="-122"/>
                  </a:rPr>
                  <a:t>任务</a:t>
                </a:r>
                <a:r>
                  <a:rPr lang="en-US" altLang="zh-CN" sz="1800" b="0">
                    <a:latin typeface="Times New Roman" panose="02020603050405020304" pitchFamily="18" charset="0"/>
                    <a:ea typeface="华文新魏" panose="02010800040101010101" pitchFamily="2" charset="-122"/>
                  </a:rPr>
                  <a:t>C</a:t>
                </a:r>
              </a:p>
            </p:txBody>
          </p:sp>
        </p:grpSp>
        <p:sp>
          <p:nvSpPr>
            <p:cNvPr id="145443" name="Text Box 9"/>
            <p:cNvSpPr txBox="1">
              <a:spLocks noChangeArrowheads="1"/>
            </p:cNvSpPr>
            <p:nvPr/>
          </p:nvSpPr>
          <p:spPr bwMode="auto">
            <a:xfrm>
              <a:off x="1066" y="3702"/>
              <a:ext cx="8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50000"/>
                </a:spcBef>
                <a:buClrTx/>
                <a:buSzTx/>
                <a:buFontTx/>
                <a:buNone/>
              </a:pPr>
              <a:r>
                <a:rPr lang="zh-CN" altLang="en-US" sz="1800" b="0">
                  <a:latin typeface="Times New Roman" panose="02020603050405020304" pitchFamily="18" charset="0"/>
                  <a:ea typeface="华文新魏" panose="02010800040101010101" pitchFamily="2" charset="-122"/>
                </a:rPr>
                <a:t>信号量</a:t>
              </a:r>
            </a:p>
          </p:txBody>
        </p:sp>
      </p:grpSp>
      <p:sp>
        <p:nvSpPr>
          <p:cNvPr id="145411" name="Rectangle 10"/>
          <p:cNvSpPr>
            <a:spLocks noGrp="1" noChangeArrowheads="1"/>
          </p:cNvSpPr>
          <p:nvPr>
            <p:ph type="title"/>
          </p:nvPr>
        </p:nvSpPr>
        <p:spPr>
          <a:xfrm>
            <a:off x="0" y="61913"/>
            <a:ext cx="9144000" cy="1143000"/>
          </a:xfrm>
        </p:spPr>
        <p:txBody>
          <a:bodyPr/>
          <a:lstStyle/>
          <a:p>
            <a:pPr eaLnBrk="1" hangingPunct="1"/>
            <a:r>
              <a:rPr kumimoji="0" lang="zh-CN" altLang="en-US" smtClean="0"/>
              <a:t>嵌入式操作系统基本概念</a:t>
            </a:r>
          </a:p>
        </p:txBody>
      </p:sp>
      <p:sp>
        <p:nvSpPr>
          <p:cNvPr id="145412" name="Rectangle 11"/>
          <p:cNvSpPr>
            <a:spLocks noGrp="1" noChangeArrowheads="1"/>
          </p:cNvSpPr>
          <p:nvPr>
            <p:ph idx="1"/>
          </p:nvPr>
        </p:nvSpPr>
        <p:spPr>
          <a:xfrm>
            <a:off x="541338" y="1204913"/>
            <a:ext cx="3506787" cy="730250"/>
          </a:xfrm>
        </p:spPr>
        <p:txBody>
          <a:bodyPr/>
          <a:lstStyle/>
          <a:p>
            <a:pPr eaLnBrk="1" hangingPunct="1"/>
            <a:r>
              <a:rPr kumimoji="0" lang="zh-CN" altLang="en-US" smtClean="0"/>
              <a:t>基本概念</a:t>
            </a:r>
          </a:p>
        </p:txBody>
      </p:sp>
      <p:sp>
        <p:nvSpPr>
          <p:cNvPr id="2634764" name="Text Box 12"/>
          <p:cNvSpPr txBox="1">
            <a:spLocks noChangeArrowheads="1"/>
          </p:cNvSpPr>
          <p:nvPr/>
        </p:nvSpPr>
        <p:spPr bwMode="auto">
          <a:xfrm>
            <a:off x="990600" y="2781300"/>
            <a:ext cx="7391400" cy="1187450"/>
          </a:xfrm>
          <a:prstGeom prst="rect">
            <a:avLst/>
          </a:prstGeom>
          <a:noFill/>
          <a:ln w="9525">
            <a:noFill/>
            <a:miter lim="800000"/>
            <a:headEnd/>
            <a:tailEnd/>
          </a:ln>
          <a:effec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eaLnBrk="1" hangingPunct="1">
              <a:defRPr/>
            </a:pPr>
            <a:r>
              <a:rPr kumimoji="1" lang="en-US" altLang="zh-CN" b="0" smtClean="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可以被一个以上任务使用的资源叫做</a:t>
            </a:r>
            <a:r>
              <a:rPr kumimoji="1" lang="zh-CN" altLang="en-US" b="0" smtClean="0">
                <a:solidFill>
                  <a:srgbClr val="FF0066"/>
                </a:solidFill>
                <a:latin typeface="Times New Roman" panose="02020603050405020304" pitchFamily="18" charset="0"/>
                <a:ea typeface="华文新魏" panose="02010800040101010101" pitchFamily="2" charset="-122"/>
              </a:rPr>
              <a:t>共享资源</a:t>
            </a:r>
            <a:r>
              <a:rPr kumimoji="1" lang="zh-CN" altLang="en-US" b="0" smtClean="0">
                <a:latin typeface="Times New Roman" panose="02020603050405020304" pitchFamily="18" charset="0"/>
                <a:ea typeface="华文新魏" panose="02010800040101010101" pitchFamily="2" charset="-122"/>
              </a:rPr>
              <a:t>。为了防止数据被破坏，每个任务在与共享资源打交道时，必须独占该资源，这叫做互斥。</a:t>
            </a:r>
          </a:p>
        </p:txBody>
      </p:sp>
      <p:sp>
        <p:nvSpPr>
          <p:cNvPr id="2634765" name="Text Box 13"/>
          <p:cNvSpPr txBox="1">
            <a:spLocks noChangeArrowheads="1"/>
          </p:cNvSpPr>
          <p:nvPr/>
        </p:nvSpPr>
        <p:spPr bwMode="auto">
          <a:xfrm>
            <a:off x="1006475" y="1935163"/>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共享资源</a:t>
            </a:r>
          </a:p>
        </p:txBody>
      </p:sp>
      <p:sp>
        <p:nvSpPr>
          <p:cNvPr id="2634766" name="Line 14"/>
          <p:cNvSpPr>
            <a:spLocks noChangeShapeType="1"/>
          </p:cNvSpPr>
          <p:nvPr/>
        </p:nvSpPr>
        <p:spPr bwMode="auto">
          <a:xfrm flipH="1">
            <a:off x="3059113" y="5373688"/>
            <a:ext cx="79216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nvGrpSpPr>
          <p:cNvPr id="4" name="Group 15"/>
          <p:cNvGrpSpPr>
            <a:grpSpLocks/>
          </p:cNvGrpSpPr>
          <p:nvPr/>
        </p:nvGrpSpPr>
        <p:grpSpPr bwMode="auto">
          <a:xfrm>
            <a:off x="2986088" y="4508500"/>
            <a:ext cx="865187" cy="1800225"/>
            <a:chOff x="1791" y="2840"/>
            <a:chExt cx="545" cy="1134"/>
          </a:xfrm>
        </p:grpSpPr>
        <p:sp>
          <p:nvSpPr>
            <p:cNvPr id="145440" name="Line 16"/>
            <p:cNvSpPr>
              <a:spLocks noChangeShapeType="1"/>
            </p:cNvSpPr>
            <p:nvPr/>
          </p:nvSpPr>
          <p:spPr bwMode="auto">
            <a:xfrm flipH="1">
              <a:off x="1791" y="2840"/>
              <a:ext cx="545" cy="363"/>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5441" name="Line 17"/>
            <p:cNvSpPr>
              <a:spLocks noChangeShapeType="1"/>
            </p:cNvSpPr>
            <p:nvPr/>
          </p:nvSpPr>
          <p:spPr bwMode="auto">
            <a:xfrm flipH="1" flipV="1">
              <a:off x="1791" y="3521"/>
              <a:ext cx="545" cy="453"/>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5" name="Group 18"/>
          <p:cNvGrpSpPr>
            <a:grpSpLocks/>
          </p:cNvGrpSpPr>
          <p:nvPr/>
        </p:nvGrpSpPr>
        <p:grpSpPr bwMode="auto">
          <a:xfrm>
            <a:off x="3275013" y="4652963"/>
            <a:ext cx="360362" cy="1439862"/>
            <a:chOff x="1973" y="2931"/>
            <a:chExt cx="227" cy="907"/>
          </a:xfrm>
        </p:grpSpPr>
        <p:grpSp>
          <p:nvGrpSpPr>
            <p:cNvPr id="145434" name="Group 19"/>
            <p:cNvGrpSpPr>
              <a:grpSpLocks/>
            </p:cNvGrpSpPr>
            <p:nvPr/>
          </p:nvGrpSpPr>
          <p:grpSpPr bwMode="auto">
            <a:xfrm>
              <a:off x="1973" y="3702"/>
              <a:ext cx="136" cy="136"/>
              <a:chOff x="612" y="3748"/>
              <a:chExt cx="136" cy="136"/>
            </a:xfrm>
          </p:grpSpPr>
          <p:sp>
            <p:nvSpPr>
              <p:cNvPr id="145438" name="Line 20"/>
              <p:cNvSpPr>
                <a:spLocks noChangeShapeType="1"/>
              </p:cNvSpPr>
              <p:nvPr/>
            </p:nvSpPr>
            <p:spPr bwMode="auto">
              <a:xfrm>
                <a:off x="612" y="3748"/>
                <a:ext cx="136" cy="136"/>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5439" name="Line 21"/>
              <p:cNvSpPr>
                <a:spLocks noChangeShapeType="1"/>
              </p:cNvSpPr>
              <p:nvPr/>
            </p:nvSpPr>
            <p:spPr bwMode="auto">
              <a:xfrm flipV="1">
                <a:off x="612" y="3748"/>
                <a:ext cx="136" cy="136"/>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145435" name="Group 22"/>
            <p:cNvGrpSpPr>
              <a:grpSpLocks/>
            </p:cNvGrpSpPr>
            <p:nvPr/>
          </p:nvGrpSpPr>
          <p:grpSpPr bwMode="auto">
            <a:xfrm>
              <a:off x="2064" y="2931"/>
              <a:ext cx="136" cy="136"/>
              <a:chOff x="612" y="3748"/>
              <a:chExt cx="136" cy="136"/>
            </a:xfrm>
          </p:grpSpPr>
          <p:sp>
            <p:nvSpPr>
              <p:cNvPr id="145436" name="Line 23"/>
              <p:cNvSpPr>
                <a:spLocks noChangeShapeType="1"/>
              </p:cNvSpPr>
              <p:nvPr/>
            </p:nvSpPr>
            <p:spPr bwMode="auto">
              <a:xfrm>
                <a:off x="612" y="3748"/>
                <a:ext cx="136" cy="136"/>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5437" name="Line 24"/>
              <p:cNvSpPr>
                <a:spLocks noChangeShapeType="1"/>
              </p:cNvSpPr>
              <p:nvPr/>
            </p:nvSpPr>
            <p:spPr bwMode="auto">
              <a:xfrm flipV="1">
                <a:off x="612" y="3748"/>
                <a:ext cx="136" cy="136"/>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pSp>
      <p:sp>
        <p:nvSpPr>
          <p:cNvPr id="2634777" name="Line 25"/>
          <p:cNvSpPr>
            <a:spLocks noChangeShapeType="1"/>
          </p:cNvSpPr>
          <p:nvPr/>
        </p:nvSpPr>
        <p:spPr bwMode="auto">
          <a:xfrm>
            <a:off x="5146675" y="5373688"/>
            <a:ext cx="720725" cy="0"/>
          </a:xfrm>
          <a:prstGeom prst="line">
            <a:avLst/>
          </a:prstGeom>
          <a:noFill/>
          <a:ln w="76200">
            <a:solidFill>
              <a:srgbClr val="3366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nvGrpSpPr>
          <p:cNvPr id="8" name="Group 26"/>
          <p:cNvGrpSpPr>
            <a:grpSpLocks/>
          </p:cNvGrpSpPr>
          <p:nvPr/>
        </p:nvGrpSpPr>
        <p:grpSpPr bwMode="auto">
          <a:xfrm rot="-2212194">
            <a:off x="2266950" y="5084763"/>
            <a:ext cx="444500" cy="647700"/>
            <a:chOff x="249" y="2795"/>
            <a:chExt cx="499" cy="726"/>
          </a:xfrm>
        </p:grpSpPr>
        <p:sp>
          <p:nvSpPr>
            <p:cNvPr id="145429" name="Oval 27"/>
            <p:cNvSpPr>
              <a:spLocks noChangeArrowheads="1"/>
            </p:cNvSpPr>
            <p:nvPr/>
          </p:nvSpPr>
          <p:spPr bwMode="auto">
            <a:xfrm>
              <a:off x="249" y="2795"/>
              <a:ext cx="499" cy="318"/>
            </a:xfrm>
            <a:prstGeom prst="ellipse">
              <a:avLst/>
            </a:prstGeom>
            <a:solidFill>
              <a:srgbClr val="0066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45430" name="Rectangle 28"/>
            <p:cNvSpPr>
              <a:spLocks noChangeArrowheads="1"/>
            </p:cNvSpPr>
            <p:nvPr/>
          </p:nvSpPr>
          <p:spPr bwMode="auto">
            <a:xfrm>
              <a:off x="431" y="3113"/>
              <a:ext cx="136" cy="408"/>
            </a:xfrm>
            <a:prstGeom prst="rect">
              <a:avLst/>
            </a:prstGeom>
            <a:solidFill>
              <a:srgbClr val="00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45431" name="Rectangle 29"/>
            <p:cNvSpPr>
              <a:spLocks noChangeArrowheads="1"/>
            </p:cNvSpPr>
            <p:nvPr/>
          </p:nvSpPr>
          <p:spPr bwMode="auto">
            <a:xfrm>
              <a:off x="567" y="3249"/>
              <a:ext cx="90" cy="45"/>
            </a:xfrm>
            <a:prstGeom prst="rect">
              <a:avLst/>
            </a:prstGeom>
            <a:solidFill>
              <a:srgbClr val="00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45432" name="Rectangle 30"/>
            <p:cNvSpPr>
              <a:spLocks noChangeArrowheads="1"/>
            </p:cNvSpPr>
            <p:nvPr/>
          </p:nvSpPr>
          <p:spPr bwMode="auto">
            <a:xfrm>
              <a:off x="567" y="3385"/>
              <a:ext cx="90" cy="91"/>
            </a:xfrm>
            <a:prstGeom prst="rect">
              <a:avLst/>
            </a:prstGeom>
            <a:solidFill>
              <a:srgbClr val="00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45433" name="Oval 31"/>
            <p:cNvSpPr>
              <a:spLocks noChangeArrowheads="1"/>
            </p:cNvSpPr>
            <p:nvPr/>
          </p:nvSpPr>
          <p:spPr bwMode="auto">
            <a:xfrm>
              <a:off x="385" y="2886"/>
              <a:ext cx="227" cy="1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grpSp>
      <p:sp>
        <p:nvSpPr>
          <p:cNvPr id="2634784" name="AutoShape 32"/>
          <p:cNvSpPr>
            <a:spLocks noChangeArrowheads="1"/>
          </p:cNvSpPr>
          <p:nvPr/>
        </p:nvSpPr>
        <p:spPr bwMode="auto">
          <a:xfrm>
            <a:off x="1619250" y="4076700"/>
            <a:ext cx="1944688" cy="576263"/>
          </a:xfrm>
          <a:prstGeom prst="wedgeRoundRectCallout">
            <a:avLst>
              <a:gd name="adj1" fmla="val 45102"/>
              <a:gd name="adj2" fmla="val 169282"/>
              <a:gd name="adj3" fmla="val 16667"/>
            </a:avLst>
          </a:prstGeom>
          <a:solidFill>
            <a:srgbClr val="FFFFCC"/>
          </a:solidFill>
          <a:ln w="9525">
            <a:solidFill>
              <a:schemeClr val="tx1"/>
            </a:solidFill>
            <a:miter lim="800000"/>
            <a:headEnd/>
            <a:tailEnd/>
          </a:ln>
        </p:spPr>
        <p:txBody>
          <a:bodyPr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zh-CN" altLang="en-US" sz="1800" b="0">
                <a:latin typeface="Times New Roman" panose="02020603050405020304" pitchFamily="18" charset="0"/>
                <a:ea typeface="华文新魏" panose="02010800040101010101" pitchFamily="2" charset="-122"/>
              </a:rPr>
              <a:t>访问共享资源之前申请信号量</a:t>
            </a:r>
          </a:p>
        </p:txBody>
      </p:sp>
      <p:grpSp>
        <p:nvGrpSpPr>
          <p:cNvPr id="9" name="Group 33"/>
          <p:cNvGrpSpPr>
            <a:grpSpLocks/>
          </p:cNvGrpSpPr>
          <p:nvPr/>
        </p:nvGrpSpPr>
        <p:grpSpPr bwMode="auto">
          <a:xfrm rot="-2212194">
            <a:off x="3708400" y="5084763"/>
            <a:ext cx="444500" cy="647700"/>
            <a:chOff x="249" y="2795"/>
            <a:chExt cx="499" cy="726"/>
          </a:xfrm>
        </p:grpSpPr>
        <p:sp>
          <p:nvSpPr>
            <p:cNvPr id="145424" name="Oval 34"/>
            <p:cNvSpPr>
              <a:spLocks noChangeArrowheads="1"/>
            </p:cNvSpPr>
            <p:nvPr/>
          </p:nvSpPr>
          <p:spPr bwMode="auto">
            <a:xfrm>
              <a:off x="249" y="2795"/>
              <a:ext cx="499" cy="318"/>
            </a:xfrm>
            <a:prstGeom prst="ellipse">
              <a:avLst/>
            </a:prstGeom>
            <a:solidFill>
              <a:srgbClr val="0066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45425" name="Rectangle 35"/>
            <p:cNvSpPr>
              <a:spLocks noChangeArrowheads="1"/>
            </p:cNvSpPr>
            <p:nvPr/>
          </p:nvSpPr>
          <p:spPr bwMode="auto">
            <a:xfrm>
              <a:off x="431" y="3113"/>
              <a:ext cx="136" cy="408"/>
            </a:xfrm>
            <a:prstGeom prst="rect">
              <a:avLst/>
            </a:prstGeom>
            <a:solidFill>
              <a:srgbClr val="00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45426" name="Rectangle 36"/>
            <p:cNvSpPr>
              <a:spLocks noChangeArrowheads="1"/>
            </p:cNvSpPr>
            <p:nvPr/>
          </p:nvSpPr>
          <p:spPr bwMode="auto">
            <a:xfrm>
              <a:off x="567" y="3249"/>
              <a:ext cx="90" cy="45"/>
            </a:xfrm>
            <a:prstGeom prst="rect">
              <a:avLst/>
            </a:prstGeom>
            <a:solidFill>
              <a:srgbClr val="00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45427" name="Rectangle 37"/>
            <p:cNvSpPr>
              <a:spLocks noChangeArrowheads="1"/>
            </p:cNvSpPr>
            <p:nvPr/>
          </p:nvSpPr>
          <p:spPr bwMode="auto">
            <a:xfrm>
              <a:off x="567" y="3385"/>
              <a:ext cx="90" cy="91"/>
            </a:xfrm>
            <a:prstGeom prst="rect">
              <a:avLst/>
            </a:prstGeom>
            <a:solidFill>
              <a:srgbClr val="00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45428" name="Oval 38"/>
            <p:cNvSpPr>
              <a:spLocks noChangeArrowheads="1"/>
            </p:cNvSpPr>
            <p:nvPr/>
          </p:nvSpPr>
          <p:spPr bwMode="auto">
            <a:xfrm>
              <a:off x="385" y="2886"/>
              <a:ext cx="227" cy="1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grpSp>
      <p:sp>
        <p:nvSpPr>
          <p:cNvPr id="2634791" name="AutoShape 39"/>
          <p:cNvSpPr>
            <a:spLocks noChangeArrowheads="1"/>
          </p:cNvSpPr>
          <p:nvPr/>
        </p:nvSpPr>
        <p:spPr bwMode="auto">
          <a:xfrm>
            <a:off x="684213" y="4076700"/>
            <a:ext cx="2519362" cy="576263"/>
          </a:xfrm>
          <a:prstGeom prst="wedgeRoundRectCallout">
            <a:avLst>
              <a:gd name="adj1" fmla="val 51954"/>
              <a:gd name="adj2" fmla="val 86088"/>
              <a:gd name="adj3" fmla="val 16667"/>
            </a:avLst>
          </a:prstGeom>
          <a:solidFill>
            <a:srgbClr val="FFFFCC"/>
          </a:solidFill>
          <a:ln w="9525">
            <a:solidFill>
              <a:schemeClr val="tx1"/>
            </a:solidFill>
            <a:miter lim="800000"/>
            <a:headEnd/>
            <a:tailEnd/>
          </a:ln>
        </p:spPr>
        <p:txBody>
          <a:bodyPr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zh-CN" altLang="en-US" sz="1800" b="0">
                <a:latin typeface="Times New Roman" panose="02020603050405020304" pitchFamily="18" charset="0"/>
                <a:ea typeface="华文新魏" panose="02010800040101010101" pitchFamily="2" charset="-122"/>
              </a:rPr>
              <a:t>其它任务访问受阻</a:t>
            </a:r>
          </a:p>
          <a:p>
            <a:pPr algn="ctr" eaLnBrk="1" hangingPunct="1">
              <a:spcBef>
                <a:spcPct val="0"/>
              </a:spcBef>
              <a:buClrTx/>
              <a:buSzTx/>
              <a:buFontTx/>
              <a:buNone/>
            </a:pPr>
            <a:r>
              <a:rPr lang="zh-CN" altLang="en-US" sz="1800" b="0">
                <a:latin typeface="Times New Roman" panose="02020603050405020304" pitchFamily="18" charset="0"/>
                <a:ea typeface="华文新魏" panose="02010800040101010101" pitchFamily="2" charset="-122"/>
              </a:rPr>
              <a:t>而不能使用共享资源</a:t>
            </a:r>
          </a:p>
        </p:txBody>
      </p:sp>
      <p:sp>
        <p:nvSpPr>
          <p:cNvPr id="2634792" name="AutoShape 40"/>
          <p:cNvSpPr>
            <a:spLocks noChangeArrowheads="1"/>
          </p:cNvSpPr>
          <p:nvPr/>
        </p:nvSpPr>
        <p:spPr bwMode="auto">
          <a:xfrm>
            <a:off x="5435600" y="4149725"/>
            <a:ext cx="2016125" cy="576263"/>
          </a:xfrm>
          <a:prstGeom prst="wedgeRoundRectCallout">
            <a:avLst>
              <a:gd name="adj1" fmla="val -50708"/>
              <a:gd name="adj2" fmla="val 151380"/>
              <a:gd name="adj3" fmla="val 16667"/>
            </a:avLst>
          </a:prstGeom>
          <a:solidFill>
            <a:srgbClr val="FFFFCC"/>
          </a:solidFill>
          <a:ln w="9525">
            <a:solidFill>
              <a:schemeClr val="tx1"/>
            </a:solidFill>
            <a:miter lim="800000"/>
            <a:headEnd/>
            <a:tailEnd/>
          </a:ln>
        </p:spPr>
        <p:txBody>
          <a:bodyPr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zh-CN" altLang="en-US" sz="1800" b="0">
                <a:latin typeface="Times New Roman" panose="02020603050405020304" pitchFamily="18" charset="0"/>
                <a:ea typeface="华文新魏" panose="02010800040101010101" pitchFamily="2" charset="-122"/>
              </a:rPr>
              <a:t>得到允许后，才能使用共享资源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634765"/>
                                        </p:tgtEl>
                                        <p:attrNameLst>
                                          <p:attrName>style.visibility</p:attrName>
                                        </p:attrNameLst>
                                      </p:cBhvr>
                                      <p:to>
                                        <p:strVal val="visible"/>
                                      </p:to>
                                    </p:set>
                                    <p:anim calcmode="discrete" valueType="clr">
                                      <p:cBhvr override="childStyle">
                                        <p:cTn id="7" dur="80"/>
                                        <p:tgtEl>
                                          <p:spTgt spid="263476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34765"/>
                                        </p:tgtEl>
                                        <p:attrNameLst>
                                          <p:attrName>fillcolor</p:attrName>
                                        </p:attrNameLst>
                                      </p:cBhvr>
                                      <p:tavLst>
                                        <p:tav tm="0">
                                          <p:val>
                                            <p:clrVal>
                                              <a:schemeClr val="accent2"/>
                                            </p:clrVal>
                                          </p:val>
                                        </p:tav>
                                        <p:tav tm="50000">
                                          <p:val>
                                            <p:clrVal>
                                              <a:schemeClr val="hlink"/>
                                            </p:clrVal>
                                          </p:val>
                                        </p:tav>
                                      </p:tavLst>
                                    </p:anim>
                                    <p:set>
                                      <p:cBhvr>
                                        <p:cTn id="9" dur="80"/>
                                        <p:tgtEl>
                                          <p:spTgt spid="2634765"/>
                                        </p:tgtEl>
                                        <p:attrNameLst>
                                          <p:attrName>fill.type</p:attrName>
                                        </p:attrNameLst>
                                      </p:cBhvr>
                                      <p:to>
                                        <p:strVal val="solid"/>
                                      </p:to>
                                    </p:set>
                                  </p:childTnLst>
                                </p:cTn>
                              </p:par>
                            </p:childTnLst>
                          </p:cTn>
                        </p:par>
                        <p:par>
                          <p:cTn id="10" fill="hold" nodeType="afterGroup">
                            <p:stCondLst>
                              <p:cond delay="280"/>
                            </p:stCondLst>
                            <p:childTnLst>
                              <p:par>
                                <p:cTn id="11" presetID="12" presetClass="entr" presetSubtype="4" fill="hold" grpId="0" nodeType="afterEffect">
                                  <p:stCondLst>
                                    <p:cond delay="0"/>
                                  </p:stCondLst>
                                  <p:childTnLst>
                                    <p:set>
                                      <p:cBhvr>
                                        <p:cTn id="12" dur="1" fill="hold">
                                          <p:stCondLst>
                                            <p:cond delay="0"/>
                                          </p:stCondLst>
                                        </p:cTn>
                                        <p:tgtEl>
                                          <p:spTgt spid="2634764"/>
                                        </p:tgtEl>
                                        <p:attrNameLst>
                                          <p:attrName>style.visibility</p:attrName>
                                        </p:attrNameLst>
                                      </p:cBhvr>
                                      <p:to>
                                        <p:strVal val="visible"/>
                                      </p:to>
                                    </p:set>
                                    <p:animEffect transition="in" filter="slide(fromBottom)">
                                      <p:cBhvr>
                                        <p:cTn id="13" dur="500"/>
                                        <p:tgtEl>
                                          <p:spTgt spid="2634764"/>
                                        </p:tgtEl>
                                      </p:cBhvr>
                                    </p:animEffect>
                                  </p:childTnLst>
                                </p:cTn>
                              </p:par>
                            </p:childTnLst>
                          </p:cTn>
                        </p:par>
                        <p:par>
                          <p:cTn id="14" fill="hold" nodeType="afterGroup">
                            <p:stCondLst>
                              <p:cond delay="780"/>
                            </p:stCondLst>
                            <p:childTnLst>
                              <p:par>
                                <p:cTn id="15" presetID="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280"/>
                            </p:stCondLst>
                            <p:childTnLst>
                              <p:par>
                                <p:cTn id="20" presetID="31" presetClass="entr" presetSubtype="0" fill="hold" nodeType="afterEffect">
                                  <p:stCondLst>
                                    <p:cond delay="0"/>
                                  </p:stCondLst>
                                  <p:iterate type="lt">
                                    <p:tmPct val="5000"/>
                                  </p:iterate>
                                  <p:childTnLst>
                                    <p:set>
                                      <p:cBhvr>
                                        <p:cTn id="21" dur="1" fill="hold">
                                          <p:stCondLst>
                                            <p:cond delay="0"/>
                                          </p:stCondLst>
                                        </p:cTn>
                                        <p:tgtEl>
                                          <p:spTgt spid="8"/>
                                        </p:tgtEl>
                                        <p:attrNameLst>
                                          <p:attrName>style.visibility</p:attrName>
                                        </p:attrNameLst>
                                      </p:cBhvr>
                                      <p:to>
                                        <p:strVal val="visible"/>
                                      </p:to>
                                    </p:set>
                                    <p:anim calcmode="lin" valueType="num">
                                      <p:cBhvr>
                                        <p:cTn id="22" dur="1000" fill="hold"/>
                                        <p:tgtEl>
                                          <p:spTgt spid="8"/>
                                        </p:tgtEl>
                                        <p:attrNameLst>
                                          <p:attrName>ppt_w</p:attrName>
                                        </p:attrNameLst>
                                      </p:cBhvr>
                                      <p:tavLst>
                                        <p:tav tm="0">
                                          <p:val>
                                            <p:fltVal val="0"/>
                                          </p:val>
                                        </p:tav>
                                        <p:tav tm="100000">
                                          <p:val>
                                            <p:strVal val="#ppt_w"/>
                                          </p:val>
                                        </p:tav>
                                      </p:tavLst>
                                    </p:anim>
                                    <p:anim calcmode="lin" valueType="num">
                                      <p:cBhvr>
                                        <p:cTn id="23" dur="1000" fill="hold"/>
                                        <p:tgtEl>
                                          <p:spTgt spid="8"/>
                                        </p:tgtEl>
                                        <p:attrNameLst>
                                          <p:attrName>ppt_h</p:attrName>
                                        </p:attrNameLst>
                                      </p:cBhvr>
                                      <p:tavLst>
                                        <p:tav tm="0">
                                          <p:val>
                                            <p:fltVal val="0"/>
                                          </p:val>
                                        </p:tav>
                                        <p:tav tm="100000">
                                          <p:val>
                                            <p:strVal val="#ppt_h"/>
                                          </p:val>
                                        </p:tav>
                                      </p:tavLst>
                                    </p:anim>
                                    <p:anim calcmode="lin" valueType="num">
                                      <p:cBhvr>
                                        <p:cTn id="24" dur="1000" fill="hold"/>
                                        <p:tgtEl>
                                          <p:spTgt spid="8"/>
                                        </p:tgtEl>
                                        <p:attrNameLst>
                                          <p:attrName>style.rotation</p:attrName>
                                        </p:attrNameLst>
                                      </p:cBhvr>
                                      <p:tavLst>
                                        <p:tav tm="0">
                                          <p:val>
                                            <p:fltVal val="90"/>
                                          </p:val>
                                        </p:tav>
                                        <p:tav tm="100000">
                                          <p:val>
                                            <p:fltVal val="0"/>
                                          </p:val>
                                        </p:tav>
                                      </p:tavLst>
                                    </p:anim>
                                    <p:animEffect transition="in" filter="fade">
                                      <p:cBhvr>
                                        <p:cTn id="25" dur="1000"/>
                                        <p:tgtEl>
                                          <p:spTgt spid="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2" fill="hold" grpId="0" nodeType="clickEffect">
                                  <p:stCondLst>
                                    <p:cond delay="0"/>
                                  </p:stCondLst>
                                  <p:childTnLst>
                                    <p:set>
                                      <p:cBhvr>
                                        <p:cTn id="29" dur="1" fill="hold">
                                          <p:stCondLst>
                                            <p:cond delay="0"/>
                                          </p:stCondLst>
                                        </p:cTn>
                                        <p:tgtEl>
                                          <p:spTgt spid="2634766"/>
                                        </p:tgtEl>
                                        <p:attrNameLst>
                                          <p:attrName>style.visibility</p:attrName>
                                        </p:attrNameLst>
                                      </p:cBhvr>
                                      <p:to>
                                        <p:strVal val="visible"/>
                                      </p:to>
                                    </p:set>
                                    <p:animEffect transition="in" filter="slide(fromRight)">
                                      <p:cBhvr>
                                        <p:cTn id="30" dur="500"/>
                                        <p:tgtEl>
                                          <p:spTgt spid="2634766"/>
                                        </p:tgtEl>
                                      </p:cBhvr>
                                    </p:animEffect>
                                  </p:childTnLst>
                                </p:cTn>
                              </p:par>
                            </p:childTnLst>
                          </p:cTn>
                        </p:par>
                        <p:par>
                          <p:cTn id="31" fill="hold" nodeType="afterGroup">
                            <p:stCondLst>
                              <p:cond delay="500"/>
                            </p:stCondLst>
                            <p:childTnLst>
                              <p:par>
                                <p:cTn id="32" presetID="2" presetClass="entr" presetSubtype="8" fill="hold" grpId="0" nodeType="afterEffect">
                                  <p:stCondLst>
                                    <p:cond delay="0"/>
                                  </p:stCondLst>
                                  <p:childTnLst>
                                    <p:set>
                                      <p:cBhvr>
                                        <p:cTn id="33" dur="1" fill="hold">
                                          <p:stCondLst>
                                            <p:cond delay="0"/>
                                          </p:stCondLst>
                                        </p:cTn>
                                        <p:tgtEl>
                                          <p:spTgt spid="2634784"/>
                                        </p:tgtEl>
                                        <p:attrNameLst>
                                          <p:attrName>style.visibility</p:attrName>
                                        </p:attrNameLst>
                                      </p:cBhvr>
                                      <p:to>
                                        <p:strVal val="visible"/>
                                      </p:to>
                                    </p:set>
                                    <p:anim calcmode="lin" valueType="num">
                                      <p:cBhvr additive="base">
                                        <p:cTn id="34" dur="500" fill="hold"/>
                                        <p:tgtEl>
                                          <p:spTgt spid="2634784"/>
                                        </p:tgtEl>
                                        <p:attrNameLst>
                                          <p:attrName>ppt_x</p:attrName>
                                        </p:attrNameLst>
                                      </p:cBhvr>
                                      <p:tavLst>
                                        <p:tav tm="0">
                                          <p:val>
                                            <p:strVal val="0-#ppt_w/2"/>
                                          </p:val>
                                        </p:tav>
                                        <p:tav tm="100000">
                                          <p:val>
                                            <p:strVal val="#ppt_x"/>
                                          </p:val>
                                        </p:tav>
                                      </p:tavLst>
                                    </p:anim>
                                    <p:anim calcmode="lin" valueType="num">
                                      <p:cBhvr additive="base">
                                        <p:cTn id="35" dur="500" fill="hold"/>
                                        <p:tgtEl>
                                          <p:spTgt spid="2634784"/>
                                        </p:tgtEl>
                                        <p:attrNameLst>
                                          <p:attrName>ppt_y</p:attrName>
                                        </p:attrNameLst>
                                      </p:cBhvr>
                                      <p:tavLst>
                                        <p:tav tm="0">
                                          <p:val>
                                            <p:strVal val="#ppt_y"/>
                                          </p:val>
                                        </p:tav>
                                        <p:tav tm="100000">
                                          <p:val>
                                            <p:strVal val="#ppt_y"/>
                                          </p:val>
                                        </p:tav>
                                      </p:tavLst>
                                    </p:anim>
                                  </p:childTnLst>
                                </p:cTn>
                              </p:par>
                            </p:childTnLst>
                          </p:cTn>
                        </p:par>
                        <p:par>
                          <p:cTn id="36" fill="hold" nodeType="afterGroup">
                            <p:stCondLst>
                              <p:cond delay="1000"/>
                            </p:stCondLst>
                            <p:childTnLst>
                              <p:par>
                                <p:cTn id="37" presetID="10" presetClass="exit" presetSubtype="0" fill="hold" nodeType="afterEffect">
                                  <p:stCondLst>
                                    <p:cond delay="0"/>
                                  </p:stCondLst>
                                  <p:iterate type="lt">
                                    <p:tmPct val="0"/>
                                  </p:iterate>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par>
                          <p:cTn id="40" fill="hold" nodeType="afterGroup">
                            <p:stCondLst>
                              <p:cond delay="1500"/>
                            </p:stCondLst>
                            <p:childTnLst>
                              <p:par>
                                <p:cTn id="41" presetID="29" presetClass="entr" presetSubtype="0"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ppt_x</p:attrName>
                                        </p:attrNameLst>
                                      </p:cBhvr>
                                      <p:tavLst>
                                        <p:tav tm="0">
                                          <p:val>
                                            <p:strVal val="#ppt_x-.2"/>
                                          </p:val>
                                        </p:tav>
                                        <p:tav tm="100000">
                                          <p:val>
                                            <p:strVal val="#ppt_x"/>
                                          </p:val>
                                        </p:tav>
                                      </p:tavLst>
                                    </p:anim>
                                    <p:anim calcmode="lin" valueType="num">
                                      <p:cBhvr>
                                        <p:cTn id="44"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45" dur="1000"/>
                                        <p:tgtEl>
                                          <p:spTgt spid="9"/>
                                        </p:tgtEl>
                                      </p:cBhvr>
                                    </p:animEffect>
                                  </p:childTnLst>
                                </p:cTn>
                              </p:par>
                            </p:childTnLst>
                          </p:cTn>
                        </p:par>
                        <p:par>
                          <p:cTn id="46" fill="hold" nodeType="afterGroup">
                            <p:stCondLst>
                              <p:cond delay="2500"/>
                            </p:stCondLst>
                            <p:childTnLst>
                              <p:par>
                                <p:cTn id="47" presetID="2" presetClass="entr" presetSubtype="2" fill="hold" grpId="0" nodeType="afterEffect">
                                  <p:stCondLst>
                                    <p:cond delay="0"/>
                                  </p:stCondLst>
                                  <p:childTnLst>
                                    <p:set>
                                      <p:cBhvr>
                                        <p:cTn id="48" dur="1" fill="hold">
                                          <p:stCondLst>
                                            <p:cond delay="0"/>
                                          </p:stCondLst>
                                        </p:cTn>
                                        <p:tgtEl>
                                          <p:spTgt spid="2634792"/>
                                        </p:tgtEl>
                                        <p:attrNameLst>
                                          <p:attrName>style.visibility</p:attrName>
                                        </p:attrNameLst>
                                      </p:cBhvr>
                                      <p:to>
                                        <p:strVal val="visible"/>
                                      </p:to>
                                    </p:set>
                                    <p:anim calcmode="lin" valueType="num">
                                      <p:cBhvr additive="base">
                                        <p:cTn id="49" dur="500" fill="hold"/>
                                        <p:tgtEl>
                                          <p:spTgt spid="2634792"/>
                                        </p:tgtEl>
                                        <p:attrNameLst>
                                          <p:attrName>ppt_x</p:attrName>
                                        </p:attrNameLst>
                                      </p:cBhvr>
                                      <p:tavLst>
                                        <p:tav tm="0">
                                          <p:val>
                                            <p:strVal val="1+#ppt_w/2"/>
                                          </p:val>
                                        </p:tav>
                                        <p:tav tm="100000">
                                          <p:val>
                                            <p:strVal val="#ppt_x"/>
                                          </p:val>
                                        </p:tav>
                                      </p:tavLst>
                                    </p:anim>
                                    <p:anim calcmode="lin" valueType="num">
                                      <p:cBhvr additive="base">
                                        <p:cTn id="50" dur="500" fill="hold"/>
                                        <p:tgtEl>
                                          <p:spTgt spid="2634792"/>
                                        </p:tgtEl>
                                        <p:attrNameLst>
                                          <p:attrName>ppt_y</p:attrName>
                                        </p:attrNameLst>
                                      </p:cBhvr>
                                      <p:tavLst>
                                        <p:tav tm="0">
                                          <p:val>
                                            <p:strVal val="#ppt_y"/>
                                          </p:val>
                                        </p:tav>
                                        <p:tav tm="100000">
                                          <p:val>
                                            <p:strVal val="#ppt_y"/>
                                          </p:val>
                                        </p:tav>
                                      </p:tavLst>
                                    </p:anim>
                                  </p:childTnLst>
                                </p:cTn>
                              </p:par>
                            </p:childTnLst>
                          </p:cTn>
                        </p:par>
                        <p:par>
                          <p:cTn id="51" fill="hold" nodeType="afterGroup">
                            <p:stCondLst>
                              <p:cond delay="3000"/>
                            </p:stCondLst>
                            <p:childTnLst>
                              <p:par>
                                <p:cTn id="52" presetID="12" presetClass="entr" presetSubtype="8" fill="hold" grpId="0" nodeType="afterEffect">
                                  <p:stCondLst>
                                    <p:cond delay="0"/>
                                  </p:stCondLst>
                                  <p:childTnLst>
                                    <p:set>
                                      <p:cBhvr>
                                        <p:cTn id="53" dur="1" fill="hold">
                                          <p:stCondLst>
                                            <p:cond delay="0"/>
                                          </p:stCondLst>
                                        </p:cTn>
                                        <p:tgtEl>
                                          <p:spTgt spid="2634777"/>
                                        </p:tgtEl>
                                        <p:attrNameLst>
                                          <p:attrName>style.visibility</p:attrName>
                                        </p:attrNameLst>
                                      </p:cBhvr>
                                      <p:to>
                                        <p:strVal val="visible"/>
                                      </p:to>
                                    </p:set>
                                    <p:animEffect transition="in" filter="slide(fromLeft)">
                                      <p:cBhvr>
                                        <p:cTn id="54" dur="500"/>
                                        <p:tgtEl>
                                          <p:spTgt spid="263477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634784"/>
                                        </p:tgtEl>
                                        <p:attrNameLst>
                                          <p:attrName>style.visibility</p:attrName>
                                        </p:attrNameLst>
                                      </p:cBhvr>
                                      <p:to>
                                        <p:strVal val="hidden"/>
                                      </p:to>
                                    </p:set>
                                  </p:childTnLst>
                                </p:cTn>
                              </p:par>
                            </p:childTnLst>
                          </p:cTn>
                        </p:par>
                        <p:par>
                          <p:cTn id="59" fill="hold" nodeType="afterGroup">
                            <p:stCondLst>
                              <p:cond delay="0"/>
                            </p:stCondLst>
                            <p:childTnLst>
                              <p:par>
                                <p:cTn id="60" presetID="22" presetClass="entr" presetSubtype="2" fill="hold" nodeType="after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wipe(right)">
                                      <p:cBhvr>
                                        <p:cTn id="62" dur="500"/>
                                        <p:tgtEl>
                                          <p:spTgt spid="4"/>
                                        </p:tgtEl>
                                      </p:cBhvr>
                                    </p:animEffect>
                                  </p:childTnLst>
                                </p:cTn>
                              </p:par>
                            </p:childTnLst>
                          </p:cTn>
                        </p:par>
                        <p:par>
                          <p:cTn id="63" fill="hold" nodeType="afterGroup">
                            <p:stCondLst>
                              <p:cond delay="500"/>
                            </p:stCondLst>
                            <p:childTnLst>
                              <p:par>
                                <p:cTn id="64" presetID="2" presetClass="entr" presetSubtype="8" fill="hold" grpId="0" nodeType="afterEffect">
                                  <p:stCondLst>
                                    <p:cond delay="0"/>
                                  </p:stCondLst>
                                  <p:childTnLst>
                                    <p:set>
                                      <p:cBhvr>
                                        <p:cTn id="65" dur="1" fill="hold">
                                          <p:stCondLst>
                                            <p:cond delay="0"/>
                                          </p:stCondLst>
                                        </p:cTn>
                                        <p:tgtEl>
                                          <p:spTgt spid="2634791"/>
                                        </p:tgtEl>
                                        <p:attrNameLst>
                                          <p:attrName>style.visibility</p:attrName>
                                        </p:attrNameLst>
                                      </p:cBhvr>
                                      <p:to>
                                        <p:strVal val="visible"/>
                                      </p:to>
                                    </p:set>
                                    <p:anim calcmode="lin" valueType="num">
                                      <p:cBhvr additive="base">
                                        <p:cTn id="66" dur="500" fill="hold"/>
                                        <p:tgtEl>
                                          <p:spTgt spid="2634791"/>
                                        </p:tgtEl>
                                        <p:attrNameLst>
                                          <p:attrName>ppt_x</p:attrName>
                                        </p:attrNameLst>
                                      </p:cBhvr>
                                      <p:tavLst>
                                        <p:tav tm="0">
                                          <p:val>
                                            <p:strVal val="0-#ppt_w/2"/>
                                          </p:val>
                                        </p:tav>
                                        <p:tav tm="100000">
                                          <p:val>
                                            <p:strVal val="#ppt_x"/>
                                          </p:val>
                                        </p:tav>
                                      </p:tavLst>
                                    </p:anim>
                                    <p:anim calcmode="lin" valueType="num">
                                      <p:cBhvr additive="base">
                                        <p:cTn id="67" dur="500" fill="hold"/>
                                        <p:tgtEl>
                                          <p:spTgt spid="2634791"/>
                                        </p:tgtEl>
                                        <p:attrNameLst>
                                          <p:attrName>ppt_y</p:attrName>
                                        </p:attrNameLst>
                                      </p:cBhvr>
                                      <p:tavLst>
                                        <p:tav tm="0">
                                          <p:val>
                                            <p:strVal val="#ppt_y"/>
                                          </p:val>
                                        </p:tav>
                                        <p:tav tm="100000">
                                          <p:val>
                                            <p:strVal val="#ppt_y"/>
                                          </p:val>
                                        </p:tav>
                                      </p:tavLst>
                                    </p:anim>
                                  </p:childTnLst>
                                </p:cTn>
                              </p:par>
                            </p:childTnLst>
                          </p:cTn>
                        </p:par>
                        <p:par>
                          <p:cTn id="68" fill="hold" nodeType="afterGroup">
                            <p:stCondLst>
                              <p:cond delay="1000"/>
                            </p:stCondLst>
                            <p:childTnLst>
                              <p:par>
                                <p:cTn id="69" presetID="1" presetClass="entr" presetSubtype="0" fill="hold" nodeType="after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4764" grpId="0"/>
      <p:bldP spid="2634765" grpId="0"/>
      <p:bldP spid="2634766" grpId="0" animBg="1"/>
      <p:bldP spid="2634777" grpId="0" animBg="1"/>
      <p:bldP spid="2634784" grpId="0" animBg="1"/>
      <p:bldP spid="2634784" grpId="1" animBg="1"/>
      <p:bldP spid="2634791" grpId="0" animBg="1"/>
      <p:bldP spid="2634792"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0" y="61913"/>
            <a:ext cx="9144000" cy="990600"/>
          </a:xfrm>
        </p:spPr>
        <p:txBody>
          <a:bodyPr/>
          <a:lstStyle/>
          <a:p>
            <a:pPr eaLnBrk="1" hangingPunct="1"/>
            <a:r>
              <a:rPr kumimoji="0" lang="zh-CN" altLang="en-US" smtClean="0"/>
              <a:t>嵌入式操作系统基本概念</a:t>
            </a:r>
          </a:p>
        </p:txBody>
      </p:sp>
      <p:sp>
        <p:nvSpPr>
          <p:cNvPr id="147459" name="Rectangle 3"/>
          <p:cNvSpPr>
            <a:spLocks noGrp="1" noChangeArrowheads="1"/>
          </p:cNvSpPr>
          <p:nvPr>
            <p:ph idx="1"/>
          </p:nvPr>
        </p:nvSpPr>
        <p:spPr>
          <a:xfrm>
            <a:off x="541338" y="949325"/>
            <a:ext cx="3506787" cy="730250"/>
          </a:xfrm>
        </p:spPr>
        <p:txBody>
          <a:bodyPr/>
          <a:lstStyle/>
          <a:p>
            <a:pPr eaLnBrk="1" hangingPunct="1"/>
            <a:r>
              <a:rPr kumimoji="0" lang="zh-CN" altLang="en-US" smtClean="0"/>
              <a:t>基本概念</a:t>
            </a:r>
          </a:p>
        </p:txBody>
      </p:sp>
      <p:sp>
        <p:nvSpPr>
          <p:cNvPr id="2635780" name="Text Box 4"/>
          <p:cNvSpPr txBox="1">
            <a:spLocks noChangeArrowheads="1"/>
          </p:cNvSpPr>
          <p:nvPr/>
        </p:nvSpPr>
        <p:spPr bwMode="auto">
          <a:xfrm>
            <a:off x="838200" y="1854200"/>
            <a:ext cx="7740650" cy="4524375"/>
          </a:xfrm>
          <a:prstGeom prst="rect">
            <a:avLst/>
          </a:prstGeom>
          <a:noFill/>
          <a:ln w="9525">
            <a:noFill/>
            <a:miter lim="800000"/>
            <a:headEnd/>
            <a:tailEnd/>
          </a:ln>
          <a:effec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eaLnBrk="1" hangingPunct="1">
              <a:defRPr/>
            </a:pPr>
            <a:r>
              <a:rPr kumimoji="1" lang="en-US" altLang="zh-CN" b="0" dirty="0" smtClean="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b="0" dirty="0" smtClean="0">
                <a:latin typeface="Times New Roman" panose="02020603050405020304" pitchFamily="18" charset="0"/>
                <a:ea typeface="华文新魏" panose="02010800040101010101" pitchFamily="2" charset="-122"/>
              </a:rPr>
              <a:t>一个任务，也称作一个进程，是一个逻辑上的完整的处理过程，该程序可以认为</a:t>
            </a:r>
            <a:r>
              <a:rPr kumimoji="1" lang="en-US" altLang="zh-CN" b="0" dirty="0" smtClean="0">
                <a:latin typeface="Times New Roman" panose="02020603050405020304" pitchFamily="18" charset="0"/>
                <a:ea typeface="华文新魏" panose="02010800040101010101" pitchFamily="2" charset="-122"/>
              </a:rPr>
              <a:t>CPU</a:t>
            </a:r>
            <a:r>
              <a:rPr kumimoji="1" lang="zh-CN" altLang="en-US" b="0" dirty="0" smtClean="0">
                <a:latin typeface="Times New Roman" panose="02020603050405020304" pitchFamily="18" charset="0"/>
                <a:ea typeface="华文新魏" panose="02010800040101010101" pitchFamily="2" charset="-122"/>
              </a:rPr>
              <a:t>完全属于该程序自己。实时应用程序的设计过程，包括如何把问题分割成多个任务，每个任务都是整个应用的某一部分，每个任务被赋予一定的优先级，有它自己的一套</a:t>
            </a:r>
            <a:r>
              <a:rPr kumimoji="1" lang="en-US" altLang="zh-CN" b="0" dirty="0" smtClean="0">
                <a:latin typeface="Times New Roman" panose="02020603050405020304" pitchFamily="18" charset="0"/>
                <a:ea typeface="华文新魏" panose="02010800040101010101" pitchFamily="2" charset="-122"/>
              </a:rPr>
              <a:t>CPU</a:t>
            </a:r>
            <a:r>
              <a:rPr kumimoji="1" lang="zh-CN" altLang="en-US" b="0" dirty="0" smtClean="0">
                <a:latin typeface="Times New Roman" panose="02020603050405020304" pitchFamily="18" charset="0"/>
                <a:ea typeface="华文新魏" panose="02010800040101010101" pitchFamily="2" charset="-122"/>
              </a:rPr>
              <a:t>寄存器和自己的栈空间。</a:t>
            </a:r>
            <a:endParaRPr kumimoji="1" lang="en-US" altLang="zh-CN" b="0" dirty="0" smtClean="0">
              <a:latin typeface="Times New Roman" panose="02020603050405020304" pitchFamily="18" charset="0"/>
              <a:ea typeface="华文新魏" panose="02010800040101010101" pitchFamily="2" charset="-122"/>
            </a:endParaRPr>
          </a:p>
          <a:p>
            <a:pPr eaLnBrk="1" hangingPunct="1">
              <a:defRPr/>
            </a:pPr>
            <a:r>
              <a:rPr kumimoji="1" lang="zh-CN" altLang="en-US" b="0" dirty="0" smtClean="0">
                <a:latin typeface="Times New Roman" panose="02020603050405020304" pitchFamily="18" charset="0"/>
                <a:ea typeface="华文新魏" panose="02010800040101010101" pitchFamily="2" charset="-122"/>
              </a:rPr>
              <a:t>任务状态：</a:t>
            </a:r>
            <a:endParaRPr kumimoji="1" lang="en-US" altLang="zh-CN" b="0" dirty="0" smtClean="0">
              <a:latin typeface="Times New Roman" panose="02020603050405020304" pitchFamily="18" charset="0"/>
              <a:ea typeface="华文新魏" panose="02010800040101010101" pitchFamily="2" charset="-122"/>
            </a:endParaRPr>
          </a:p>
          <a:p>
            <a:pPr eaLnBrk="1" hangingPunct="1">
              <a:defRPr/>
            </a:pPr>
            <a:r>
              <a:rPr kumimoji="1" lang="zh-CN" altLang="en-US" b="0" dirty="0">
                <a:latin typeface="Times New Roman" panose="02020603050405020304" pitchFamily="18" charset="0"/>
                <a:ea typeface="华文新魏" panose="02010800040101010101" pitchFamily="2" charset="-122"/>
              </a:rPr>
              <a:t>运行</a:t>
            </a:r>
            <a:r>
              <a:rPr kumimoji="1" lang="zh-CN" altLang="en-US" b="0" dirty="0" smtClean="0">
                <a:latin typeface="Times New Roman" panose="02020603050405020304" pitchFamily="18" charset="0"/>
                <a:ea typeface="华文新魏" panose="02010800040101010101" pitchFamily="2" charset="-122"/>
              </a:rPr>
              <a:t>态：获得</a:t>
            </a:r>
            <a:r>
              <a:rPr kumimoji="1" lang="en-US" altLang="zh-CN" b="0" dirty="0" smtClean="0">
                <a:latin typeface="Times New Roman" panose="02020603050405020304" pitchFamily="18" charset="0"/>
                <a:ea typeface="华文新魏" panose="02010800040101010101" pitchFamily="2" charset="-122"/>
              </a:rPr>
              <a:t>CPU</a:t>
            </a:r>
            <a:r>
              <a:rPr kumimoji="1" lang="zh-CN" altLang="en-US" b="0" dirty="0" smtClean="0">
                <a:latin typeface="Times New Roman" panose="02020603050405020304" pitchFamily="18" charset="0"/>
                <a:ea typeface="华文新魏" panose="02010800040101010101" pitchFamily="2" charset="-122"/>
              </a:rPr>
              <a:t>控制权</a:t>
            </a:r>
            <a:endParaRPr kumimoji="1" lang="en-US" altLang="zh-CN" b="0" dirty="0" smtClean="0">
              <a:latin typeface="Times New Roman" panose="02020603050405020304" pitchFamily="18" charset="0"/>
              <a:ea typeface="华文新魏" panose="02010800040101010101" pitchFamily="2" charset="-122"/>
            </a:endParaRPr>
          </a:p>
          <a:p>
            <a:pPr eaLnBrk="1" hangingPunct="1">
              <a:defRPr/>
            </a:pPr>
            <a:r>
              <a:rPr kumimoji="1" lang="zh-CN" altLang="en-US" b="0" dirty="0">
                <a:latin typeface="Times New Roman" panose="02020603050405020304" pitchFamily="18" charset="0"/>
                <a:ea typeface="华文新魏" panose="02010800040101010101" pitchFamily="2" charset="-122"/>
              </a:rPr>
              <a:t>就绪</a:t>
            </a:r>
            <a:r>
              <a:rPr kumimoji="1" lang="zh-CN" altLang="en-US" b="0" dirty="0" smtClean="0">
                <a:latin typeface="Times New Roman" panose="02020603050405020304" pitchFamily="18" charset="0"/>
                <a:ea typeface="华文新魏" panose="02010800040101010101" pitchFamily="2" charset="-122"/>
              </a:rPr>
              <a:t>态：进入任务等待队列，通过调度转为运行状态</a:t>
            </a:r>
            <a:endParaRPr kumimoji="1" lang="en-US" altLang="zh-CN" b="0" dirty="0" smtClean="0">
              <a:latin typeface="Times New Roman" panose="02020603050405020304" pitchFamily="18" charset="0"/>
              <a:ea typeface="华文新魏" panose="02010800040101010101" pitchFamily="2" charset="-122"/>
            </a:endParaRPr>
          </a:p>
          <a:p>
            <a:pPr eaLnBrk="1" hangingPunct="1">
              <a:defRPr/>
            </a:pPr>
            <a:r>
              <a:rPr kumimoji="1" lang="zh-CN" altLang="en-US" b="0" dirty="0" smtClean="0">
                <a:latin typeface="Times New Roman" panose="02020603050405020304" pitchFamily="18" charset="0"/>
                <a:ea typeface="华文新魏" panose="02010800040101010101" pitchFamily="2" charset="-122"/>
              </a:rPr>
              <a:t>挂起态：任务阻塞，移出等待队列，等待系统事件的发生而被唤醒，从而转为就绪或运行</a:t>
            </a:r>
            <a:endParaRPr kumimoji="1" lang="en-US" altLang="zh-CN" b="0" dirty="0" smtClean="0">
              <a:latin typeface="Times New Roman" panose="02020603050405020304" pitchFamily="18" charset="0"/>
              <a:ea typeface="华文新魏" panose="02010800040101010101" pitchFamily="2" charset="-122"/>
            </a:endParaRPr>
          </a:p>
          <a:p>
            <a:pPr eaLnBrk="1" hangingPunct="1">
              <a:defRPr/>
            </a:pPr>
            <a:r>
              <a:rPr kumimoji="1" lang="zh-CN" altLang="en-US" b="0" dirty="0" smtClean="0">
                <a:latin typeface="Times New Roman" panose="02020603050405020304" pitchFamily="18" charset="0"/>
                <a:ea typeface="华文新魏" panose="02010800040101010101" pitchFamily="2" charset="-122"/>
              </a:rPr>
              <a:t>休眠态：任务完成或错误等原因被清除的任务。</a:t>
            </a:r>
          </a:p>
        </p:txBody>
      </p:sp>
      <p:sp>
        <p:nvSpPr>
          <p:cNvPr id="2635781" name="Text Box 5"/>
          <p:cNvSpPr txBox="1">
            <a:spLocks noChangeArrowheads="1"/>
          </p:cNvSpPr>
          <p:nvPr/>
        </p:nvSpPr>
        <p:spPr bwMode="auto">
          <a:xfrm>
            <a:off x="990600" y="1482725"/>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任务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635781"/>
                                        </p:tgtEl>
                                        <p:attrNameLst>
                                          <p:attrName>style.visibility</p:attrName>
                                        </p:attrNameLst>
                                      </p:cBhvr>
                                      <p:to>
                                        <p:strVal val="visible"/>
                                      </p:to>
                                    </p:set>
                                    <p:anim calcmode="discrete" valueType="clr">
                                      <p:cBhvr override="childStyle">
                                        <p:cTn id="7" dur="80"/>
                                        <p:tgtEl>
                                          <p:spTgt spid="263578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35781"/>
                                        </p:tgtEl>
                                        <p:attrNameLst>
                                          <p:attrName>fillcolor</p:attrName>
                                        </p:attrNameLst>
                                      </p:cBhvr>
                                      <p:tavLst>
                                        <p:tav tm="0">
                                          <p:val>
                                            <p:clrVal>
                                              <a:schemeClr val="accent2"/>
                                            </p:clrVal>
                                          </p:val>
                                        </p:tav>
                                        <p:tav tm="50000">
                                          <p:val>
                                            <p:clrVal>
                                              <a:schemeClr val="hlink"/>
                                            </p:clrVal>
                                          </p:val>
                                        </p:tav>
                                      </p:tavLst>
                                    </p:anim>
                                    <p:set>
                                      <p:cBhvr>
                                        <p:cTn id="9" dur="80"/>
                                        <p:tgtEl>
                                          <p:spTgt spid="2635781"/>
                                        </p:tgtEl>
                                        <p:attrNameLst>
                                          <p:attrName>fill.type</p:attrName>
                                        </p:attrNameLst>
                                      </p:cBhvr>
                                      <p:to>
                                        <p:strVal val="solid"/>
                                      </p:to>
                                    </p:set>
                                  </p:childTnLst>
                                </p:cTn>
                              </p:par>
                            </p:childTnLst>
                          </p:cTn>
                        </p:par>
                        <p:par>
                          <p:cTn id="10" fill="hold" nodeType="afterGroup">
                            <p:stCondLst>
                              <p:cond delay="200"/>
                            </p:stCondLst>
                            <p:childTnLst>
                              <p:par>
                                <p:cTn id="11" presetID="18" presetClass="entr" presetSubtype="12" fill="hold" grpId="0" nodeType="afterEffect">
                                  <p:stCondLst>
                                    <p:cond delay="0"/>
                                  </p:stCondLst>
                                  <p:childTnLst>
                                    <p:set>
                                      <p:cBhvr>
                                        <p:cTn id="12" dur="1" fill="hold">
                                          <p:stCondLst>
                                            <p:cond delay="0"/>
                                          </p:stCondLst>
                                        </p:cTn>
                                        <p:tgtEl>
                                          <p:spTgt spid="2635780"/>
                                        </p:tgtEl>
                                        <p:attrNameLst>
                                          <p:attrName>style.visibility</p:attrName>
                                        </p:attrNameLst>
                                      </p:cBhvr>
                                      <p:to>
                                        <p:strVal val="visible"/>
                                      </p:to>
                                    </p:set>
                                    <p:animEffect transition="in" filter="strips(downLeft)">
                                      <p:cBhvr>
                                        <p:cTn id="13" dur="500"/>
                                        <p:tgtEl>
                                          <p:spTgt spid="2635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5780" grpId="0"/>
      <p:bldP spid="2635781" grpId="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0" y="61913"/>
            <a:ext cx="9144000" cy="944562"/>
          </a:xfrm>
        </p:spPr>
        <p:txBody>
          <a:bodyPr/>
          <a:lstStyle/>
          <a:p>
            <a:pPr eaLnBrk="1" hangingPunct="1"/>
            <a:r>
              <a:rPr kumimoji="0" lang="zh-CN" altLang="en-US" smtClean="0"/>
              <a:t>嵌入式操作系统基本概念</a:t>
            </a:r>
          </a:p>
        </p:txBody>
      </p:sp>
      <p:sp>
        <p:nvSpPr>
          <p:cNvPr id="149507" name="Rectangle 3"/>
          <p:cNvSpPr>
            <a:spLocks noGrp="1" noChangeArrowheads="1"/>
          </p:cNvSpPr>
          <p:nvPr>
            <p:ph idx="1"/>
          </p:nvPr>
        </p:nvSpPr>
        <p:spPr>
          <a:xfrm>
            <a:off x="541338" y="1204913"/>
            <a:ext cx="3506787" cy="730250"/>
          </a:xfrm>
        </p:spPr>
        <p:txBody>
          <a:bodyPr/>
          <a:lstStyle/>
          <a:p>
            <a:pPr eaLnBrk="1" hangingPunct="1"/>
            <a:r>
              <a:rPr kumimoji="0" lang="zh-CN" altLang="en-US" smtClean="0"/>
              <a:t>基本概念</a:t>
            </a:r>
          </a:p>
        </p:txBody>
      </p:sp>
      <p:sp>
        <p:nvSpPr>
          <p:cNvPr id="2636804" name="Text Box 4"/>
          <p:cNvSpPr txBox="1">
            <a:spLocks noChangeArrowheads="1"/>
          </p:cNvSpPr>
          <p:nvPr/>
        </p:nvSpPr>
        <p:spPr bwMode="auto">
          <a:xfrm>
            <a:off x="990600" y="2581275"/>
            <a:ext cx="7391400" cy="3416300"/>
          </a:xfrm>
          <a:prstGeom prst="rect">
            <a:avLst/>
          </a:prstGeom>
          <a:noFill/>
          <a:ln w="9525">
            <a:noFill/>
            <a:miter lim="800000"/>
            <a:headEnd/>
            <a:tailEnd/>
          </a:ln>
          <a:effec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eaLnBrk="1" hangingPunct="1">
              <a:defRPr/>
            </a:pPr>
            <a:r>
              <a:rPr kumimoji="1" lang="en-US" altLang="zh-CN" b="0" smtClean="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当多任务内核决定运行另外的任务时，它保存正在运行任务的当前状态，即</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寄存器中的全部内容。这些内容保存在任务的当前状态保存区，也就是任务自已的栈区之中。入栈工作完成以后，就把下一个将要运行的任务的当前状态从任务的栈中重新装入</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的寄存器，并开始下一个任务的运行。这个过程就称为任务切换。这个过程增加了应用程序的额外负荷。</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的内部寄存器越多，额外负荷就越重。做任务切换所需要的时间取决于</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有多少寄存器要入栈。</a:t>
            </a:r>
          </a:p>
        </p:txBody>
      </p:sp>
      <p:sp>
        <p:nvSpPr>
          <p:cNvPr id="2636805" name="Text Box 5"/>
          <p:cNvSpPr txBox="1">
            <a:spLocks noChangeArrowheads="1"/>
          </p:cNvSpPr>
          <p:nvPr/>
        </p:nvSpPr>
        <p:spPr bwMode="auto">
          <a:xfrm>
            <a:off x="990600" y="1935163"/>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任务切换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636805"/>
                                        </p:tgtEl>
                                        <p:attrNameLst>
                                          <p:attrName>style.visibility</p:attrName>
                                        </p:attrNameLst>
                                      </p:cBhvr>
                                      <p:to>
                                        <p:strVal val="visible"/>
                                      </p:to>
                                    </p:set>
                                    <p:anim calcmode="discrete" valueType="clr">
                                      <p:cBhvr override="childStyle">
                                        <p:cTn id="7" dur="80"/>
                                        <p:tgtEl>
                                          <p:spTgt spid="263680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36805"/>
                                        </p:tgtEl>
                                        <p:attrNameLst>
                                          <p:attrName>fillcolor</p:attrName>
                                        </p:attrNameLst>
                                      </p:cBhvr>
                                      <p:tavLst>
                                        <p:tav tm="0">
                                          <p:val>
                                            <p:clrVal>
                                              <a:schemeClr val="accent2"/>
                                            </p:clrVal>
                                          </p:val>
                                        </p:tav>
                                        <p:tav tm="50000">
                                          <p:val>
                                            <p:clrVal>
                                              <a:schemeClr val="hlink"/>
                                            </p:clrVal>
                                          </p:val>
                                        </p:tav>
                                      </p:tavLst>
                                    </p:anim>
                                    <p:set>
                                      <p:cBhvr>
                                        <p:cTn id="9" dur="80"/>
                                        <p:tgtEl>
                                          <p:spTgt spid="2636805"/>
                                        </p:tgtEl>
                                        <p:attrNameLst>
                                          <p:attrName>fill.type</p:attrName>
                                        </p:attrNameLst>
                                      </p:cBhvr>
                                      <p:to>
                                        <p:strVal val="solid"/>
                                      </p:to>
                                    </p:set>
                                  </p:childTnLst>
                                </p:cTn>
                              </p:par>
                            </p:childTnLst>
                          </p:cTn>
                        </p:par>
                        <p:par>
                          <p:cTn id="10" fill="hold" nodeType="afterGroup">
                            <p:stCondLst>
                              <p:cond delay="280"/>
                            </p:stCondLst>
                            <p:childTnLst>
                              <p:par>
                                <p:cTn id="11" presetID="42" presetClass="entr" presetSubtype="0" fill="hold" grpId="0" nodeType="afterEffect">
                                  <p:stCondLst>
                                    <p:cond delay="0"/>
                                  </p:stCondLst>
                                  <p:childTnLst>
                                    <p:set>
                                      <p:cBhvr>
                                        <p:cTn id="12" dur="1" fill="hold">
                                          <p:stCondLst>
                                            <p:cond delay="0"/>
                                          </p:stCondLst>
                                        </p:cTn>
                                        <p:tgtEl>
                                          <p:spTgt spid="2636804"/>
                                        </p:tgtEl>
                                        <p:attrNameLst>
                                          <p:attrName>style.visibility</p:attrName>
                                        </p:attrNameLst>
                                      </p:cBhvr>
                                      <p:to>
                                        <p:strVal val="visible"/>
                                      </p:to>
                                    </p:set>
                                    <p:animEffect transition="in" filter="fade">
                                      <p:cBhvr>
                                        <p:cTn id="13" dur="500"/>
                                        <p:tgtEl>
                                          <p:spTgt spid="2636804"/>
                                        </p:tgtEl>
                                      </p:cBhvr>
                                    </p:animEffect>
                                    <p:anim calcmode="lin" valueType="num">
                                      <p:cBhvr>
                                        <p:cTn id="14" dur="500" fill="hold"/>
                                        <p:tgtEl>
                                          <p:spTgt spid="2636804"/>
                                        </p:tgtEl>
                                        <p:attrNameLst>
                                          <p:attrName>ppt_x</p:attrName>
                                        </p:attrNameLst>
                                      </p:cBhvr>
                                      <p:tavLst>
                                        <p:tav tm="0">
                                          <p:val>
                                            <p:strVal val="#ppt_x"/>
                                          </p:val>
                                        </p:tav>
                                        <p:tav tm="100000">
                                          <p:val>
                                            <p:strVal val="#ppt_x"/>
                                          </p:val>
                                        </p:tav>
                                      </p:tavLst>
                                    </p:anim>
                                    <p:anim calcmode="lin" valueType="num">
                                      <p:cBhvr>
                                        <p:cTn id="15" dur="500" fill="hold"/>
                                        <p:tgtEl>
                                          <p:spTgt spid="26368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6804" grpId="0"/>
      <p:bldP spid="2636805" grpId="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0" y="69850"/>
            <a:ext cx="9144000" cy="901700"/>
          </a:xfrm>
        </p:spPr>
        <p:txBody>
          <a:bodyPr/>
          <a:lstStyle/>
          <a:p>
            <a:pPr eaLnBrk="1" hangingPunct="1"/>
            <a:r>
              <a:rPr kumimoji="0" lang="zh-CN" altLang="en-US" smtClean="0"/>
              <a:t>嵌入式操作系统基本概念</a:t>
            </a:r>
          </a:p>
        </p:txBody>
      </p:sp>
      <p:sp>
        <p:nvSpPr>
          <p:cNvPr id="151555" name="Rectangle 3"/>
          <p:cNvSpPr>
            <a:spLocks noGrp="1" noChangeArrowheads="1"/>
          </p:cNvSpPr>
          <p:nvPr>
            <p:ph idx="1"/>
          </p:nvPr>
        </p:nvSpPr>
        <p:spPr>
          <a:xfrm>
            <a:off x="541338" y="1204913"/>
            <a:ext cx="3506787" cy="730250"/>
          </a:xfrm>
        </p:spPr>
        <p:txBody>
          <a:bodyPr/>
          <a:lstStyle/>
          <a:p>
            <a:pPr eaLnBrk="1" hangingPunct="1"/>
            <a:r>
              <a:rPr kumimoji="0" lang="zh-CN" altLang="en-US" smtClean="0"/>
              <a:t>基本概念</a:t>
            </a:r>
          </a:p>
        </p:txBody>
      </p:sp>
      <p:sp>
        <p:nvSpPr>
          <p:cNvPr id="2637828" name="Text Box 4"/>
          <p:cNvSpPr txBox="1">
            <a:spLocks noChangeArrowheads="1"/>
          </p:cNvSpPr>
          <p:nvPr/>
        </p:nvSpPr>
        <p:spPr bwMode="auto">
          <a:xfrm>
            <a:off x="990600" y="2476500"/>
            <a:ext cx="7391400" cy="3046413"/>
          </a:xfrm>
          <a:prstGeom prst="rect">
            <a:avLst/>
          </a:prstGeom>
          <a:noFill/>
          <a:ln w="9525">
            <a:noFill/>
            <a:miter lim="800000"/>
            <a:headEnd/>
            <a:tailEnd/>
          </a:ln>
          <a:effec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eaLnBrk="1" hangingPunct="1">
              <a:defRPr/>
            </a:pPr>
            <a:r>
              <a:rPr kumimoji="1" lang="en-US" altLang="zh-CN" b="0" smtClean="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多任务系统中，内核负责管理各个任务，或者说为每个任务分配</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时间，并且负责任务之间的通信。内核提供的基本服务是</a:t>
            </a:r>
            <a:r>
              <a:rPr kumimoji="1" lang="zh-CN" altLang="en-US" smtClean="0">
                <a:latin typeface="Times New Roman" panose="02020603050405020304" pitchFamily="18" charset="0"/>
                <a:ea typeface="华文新魏" panose="02010800040101010101" pitchFamily="2" charset="-122"/>
              </a:rPr>
              <a:t>任务切换</a:t>
            </a:r>
            <a:r>
              <a:rPr kumimoji="1" lang="zh-CN" altLang="en-US" b="0" smtClean="0">
                <a:latin typeface="Times New Roman" panose="02020603050405020304" pitchFamily="18" charset="0"/>
                <a:ea typeface="华文新魏" panose="02010800040101010101" pitchFamily="2" charset="-122"/>
              </a:rPr>
              <a:t>。使用内核可以简化应用系统的设计，是因为内核允许将应用分成若干个任务，由内核来管理它们。内核需要消耗一定的系统资源，比如</a:t>
            </a:r>
            <a:r>
              <a:rPr kumimoji="1" lang="en-US" altLang="zh-CN" b="0" smtClean="0">
                <a:latin typeface="Times New Roman" panose="02020603050405020304" pitchFamily="18" charset="0"/>
                <a:ea typeface="华文新魏" panose="02010800040101010101" pitchFamily="2" charset="-122"/>
              </a:rPr>
              <a:t>2</a:t>
            </a:r>
            <a:r>
              <a:rPr kumimoji="1" lang="zh-CN" altLang="en-US" b="0" smtClean="0">
                <a:latin typeface="Times New Roman" panose="02020603050405020304" pitchFamily="18" charset="0"/>
                <a:ea typeface="华文新魏" panose="02010800040101010101" pitchFamily="2" charset="-122"/>
              </a:rPr>
              <a:t>％～</a:t>
            </a:r>
            <a:r>
              <a:rPr kumimoji="1" lang="en-US" altLang="zh-CN" b="0" smtClean="0">
                <a:latin typeface="Times New Roman" panose="02020603050405020304" pitchFamily="18" charset="0"/>
                <a:ea typeface="华文新魏" panose="02010800040101010101" pitchFamily="2" charset="-122"/>
              </a:rPr>
              <a:t>5</a:t>
            </a:r>
            <a:r>
              <a:rPr kumimoji="1" lang="zh-CN" altLang="en-US" b="0" smtClean="0">
                <a:latin typeface="Times New Roman" panose="02020603050405020304" pitchFamily="18" charset="0"/>
                <a:ea typeface="华文新魏" panose="02010800040101010101" pitchFamily="2" charset="-122"/>
              </a:rPr>
              <a:t>％的</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运行时间、</a:t>
            </a:r>
            <a:r>
              <a:rPr kumimoji="1" lang="en-US" altLang="zh-CN" b="0" smtClean="0">
                <a:latin typeface="Times New Roman" panose="02020603050405020304" pitchFamily="18" charset="0"/>
                <a:ea typeface="华文新魏" panose="02010800040101010101" pitchFamily="2" charset="-122"/>
              </a:rPr>
              <a:t>RAM</a:t>
            </a:r>
            <a:r>
              <a:rPr kumimoji="1" lang="zh-CN" altLang="en-US" b="0" smtClean="0">
                <a:latin typeface="Times New Roman" panose="02020603050405020304" pitchFamily="18" charset="0"/>
                <a:ea typeface="华文新魏" panose="02010800040101010101" pitchFamily="2" charset="-122"/>
              </a:rPr>
              <a:t>和</a:t>
            </a:r>
            <a:r>
              <a:rPr kumimoji="1" lang="en-US" altLang="zh-CN" b="0" smtClean="0">
                <a:latin typeface="Times New Roman" panose="02020603050405020304" pitchFamily="18" charset="0"/>
                <a:ea typeface="华文新魏" panose="02010800040101010101" pitchFamily="2" charset="-122"/>
              </a:rPr>
              <a:t>ROM</a:t>
            </a:r>
            <a:r>
              <a:rPr kumimoji="1" lang="zh-CN" altLang="en-US" b="0" smtClean="0">
                <a:latin typeface="Times New Roman" panose="02020603050405020304" pitchFamily="18" charset="0"/>
                <a:ea typeface="华文新魏" panose="02010800040101010101" pitchFamily="2" charset="-122"/>
              </a:rPr>
              <a:t>等。</a:t>
            </a:r>
          </a:p>
          <a:p>
            <a:pPr eaLnBrk="1" hangingPunct="1">
              <a:defRPr/>
            </a:pPr>
            <a:r>
              <a:rPr kumimoji="1" lang="zh-CN" altLang="en-US" b="0" smtClean="0">
                <a:latin typeface="Times New Roman" panose="02020603050405020304" pitchFamily="18" charset="0"/>
                <a:ea typeface="华文新魏" panose="02010800040101010101" pitchFamily="2" charset="-122"/>
              </a:rPr>
              <a:t>        内核提供必不可少的系统服务，如信号量、消息队列、延时等。</a:t>
            </a:r>
          </a:p>
        </p:txBody>
      </p:sp>
      <p:sp>
        <p:nvSpPr>
          <p:cNvPr id="2637829" name="Text Box 5"/>
          <p:cNvSpPr txBox="1">
            <a:spLocks noChangeArrowheads="1"/>
          </p:cNvSpPr>
          <p:nvPr/>
        </p:nvSpPr>
        <p:spPr bwMode="auto">
          <a:xfrm>
            <a:off x="990600" y="1806575"/>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内核</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637829"/>
                                        </p:tgtEl>
                                        <p:attrNameLst>
                                          <p:attrName>style.visibility</p:attrName>
                                        </p:attrNameLst>
                                      </p:cBhvr>
                                      <p:to>
                                        <p:strVal val="visible"/>
                                      </p:to>
                                    </p:set>
                                    <p:anim calcmode="discrete" valueType="clr">
                                      <p:cBhvr override="childStyle">
                                        <p:cTn id="7" dur="80"/>
                                        <p:tgtEl>
                                          <p:spTgt spid="263782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37829"/>
                                        </p:tgtEl>
                                        <p:attrNameLst>
                                          <p:attrName>fillcolor</p:attrName>
                                        </p:attrNameLst>
                                      </p:cBhvr>
                                      <p:tavLst>
                                        <p:tav tm="0">
                                          <p:val>
                                            <p:clrVal>
                                              <a:schemeClr val="accent2"/>
                                            </p:clrVal>
                                          </p:val>
                                        </p:tav>
                                        <p:tav tm="50000">
                                          <p:val>
                                            <p:clrVal>
                                              <a:schemeClr val="hlink"/>
                                            </p:clrVal>
                                          </p:val>
                                        </p:tav>
                                      </p:tavLst>
                                    </p:anim>
                                    <p:set>
                                      <p:cBhvr>
                                        <p:cTn id="9" dur="80"/>
                                        <p:tgtEl>
                                          <p:spTgt spid="2637829"/>
                                        </p:tgtEl>
                                        <p:attrNameLst>
                                          <p:attrName>fill.type</p:attrName>
                                        </p:attrNameLst>
                                      </p:cBhvr>
                                      <p:to>
                                        <p:strVal val="solid"/>
                                      </p:to>
                                    </p:set>
                                  </p:childTnLst>
                                </p:cTn>
                              </p:par>
                            </p:childTnLst>
                          </p:cTn>
                        </p:par>
                        <p:par>
                          <p:cTn id="10" fill="hold" nodeType="afterGroup">
                            <p:stCondLst>
                              <p:cond delay="200"/>
                            </p:stCondLst>
                            <p:childTnLst>
                              <p:par>
                                <p:cTn id="11" presetID="18" presetClass="entr" presetSubtype="12" fill="hold" grpId="0" nodeType="afterEffect">
                                  <p:stCondLst>
                                    <p:cond delay="0"/>
                                  </p:stCondLst>
                                  <p:childTnLst>
                                    <p:set>
                                      <p:cBhvr>
                                        <p:cTn id="12" dur="1" fill="hold">
                                          <p:stCondLst>
                                            <p:cond delay="0"/>
                                          </p:stCondLst>
                                        </p:cTn>
                                        <p:tgtEl>
                                          <p:spTgt spid="2637828"/>
                                        </p:tgtEl>
                                        <p:attrNameLst>
                                          <p:attrName>style.visibility</p:attrName>
                                        </p:attrNameLst>
                                      </p:cBhvr>
                                      <p:to>
                                        <p:strVal val="visible"/>
                                      </p:to>
                                    </p:set>
                                    <p:animEffect transition="in" filter="strips(downLeft)">
                                      <p:cBhvr>
                                        <p:cTn id="13" dur="500"/>
                                        <p:tgtEl>
                                          <p:spTgt spid="2637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7828" grpId="0"/>
      <p:bldP spid="2637829" grpId="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0" y="61913"/>
            <a:ext cx="9144000" cy="1143000"/>
          </a:xfrm>
        </p:spPr>
        <p:txBody>
          <a:bodyPr/>
          <a:lstStyle/>
          <a:p>
            <a:pPr eaLnBrk="1" hangingPunct="1"/>
            <a:r>
              <a:rPr kumimoji="0" lang="zh-CN" altLang="en-US" smtClean="0"/>
              <a:t>嵌入式操作系统基本概念</a:t>
            </a:r>
          </a:p>
        </p:txBody>
      </p:sp>
      <p:sp>
        <p:nvSpPr>
          <p:cNvPr id="153603" name="Rectangle 3"/>
          <p:cNvSpPr>
            <a:spLocks noGrp="1" noChangeArrowheads="1"/>
          </p:cNvSpPr>
          <p:nvPr>
            <p:ph idx="1"/>
          </p:nvPr>
        </p:nvSpPr>
        <p:spPr>
          <a:xfrm>
            <a:off x="541338" y="1204913"/>
            <a:ext cx="3506787" cy="730250"/>
          </a:xfrm>
        </p:spPr>
        <p:txBody>
          <a:bodyPr/>
          <a:lstStyle/>
          <a:p>
            <a:pPr eaLnBrk="1" hangingPunct="1"/>
            <a:r>
              <a:rPr kumimoji="0" lang="zh-CN" altLang="en-US" smtClean="0"/>
              <a:t>基本概念</a:t>
            </a:r>
          </a:p>
        </p:txBody>
      </p:sp>
      <p:sp>
        <p:nvSpPr>
          <p:cNvPr id="2638852" name="Text Box 4"/>
          <p:cNvSpPr txBox="1">
            <a:spLocks noChangeArrowheads="1"/>
          </p:cNvSpPr>
          <p:nvPr/>
        </p:nvSpPr>
        <p:spPr bwMode="auto">
          <a:xfrm>
            <a:off x="990600" y="2519363"/>
            <a:ext cx="7391400" cy="3046412"/>
          </a:xfrm>
          <a:prstGeom prst="rect">
            <a:avLst/>
          </a:prstGeom>
          <a:noFill/>
          <a:ln w="9525">
            <a:noFill/>
            <a:miter lim="800000"/>
            <a:headEnd/>
            <a:tailEnd/>
          </a:ln>
          <a:effec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eaLnBrk="1" hangingPunct="1">
              <a:defRPr/>
            </a:pPr>
            <a:r>
              <a:rPr kumimoji="1" lang="en-US" altLang="zh-CN" b="0" smtClean="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调度是内核的主要职责之一。</a:t>
            </a:r>
            <a:r>
              <a:rPr kumimoji="1" lang="zh-CN" altLang="en-US" b="0" smtClean="0">
                <a:solidFill>
                  <a:srgbClr val="0066FF"/>
                </a:solidFill>
                <a:latin typeface="Times New Roman" panose="02020603050405020304" pitchFamily="18" charset="0"/>
                <a:ea typeface="华文新魏" panose="02010800040101010101" pitchFamily="2" charset="-122"/>
              </a:rPr>
              <a:t>调度就是决定该轮到哪个任务运行了。</a:t>
            </a:r>
            <a:r>
              <a:rPr kumimoji="1" lang="zh-CN" altLang="en-US" b="0" smtClean="0">
                <a:latin typeface="Times New Roman" panose="02020603050405020304" pitchFamily="18" charset="0"/>
                <a:ea typeface="华文新魏" panose="02010800040101010101" pitchFamily="2" charset="-122"/>
              </a:rPr>
              <a:t>多数实时内核是基于</a:t>
            </a:r>
            <a:r>
              <a:rPr kumimoji="1" lang="zh-CN" altLang="en-US" smtClean="0">
                <a:latin typeface="Times New Roman" panose="02020603050405020304" pitchFamily="18" charset="0"/>
                <a:ea typeface="华文新魏" panose="02010800040101010101" pitchFamily="2" charset="-122"/>
              </a:rPr>
              <a:t>优先级</a:t>
            </a:r>
            <a:r>
              <a:rPr kumimoji="1" lang="zh-CN" altLang="en-US" b="0" smtClean="0">
                <a:latin typeface="Times New Roman" panose="02020603050405020304" pitchFamily="18" charset="0"/>
                <a:ea typeface="华文新魏" panose="02010800040101010101" pitchFamily="2" charset="-122"/>
              </a:rPr>
              <a:t>调度法的。每个任务根据其重要程序的不同被赋予一定的优先级。基于优先级的调度法指</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总是让处在</a:t>
            </a:r>
            <a:r>
              <a:rPr kumimoji="1" lang="zh-CN" altLang="en-US" smtClean="0">
                <a:latin typeface="Times New Roman" panose="02020603050405020304" pitchFamily="18" charset="0"/>
                <a:ea typeface="华文新魏" panose="02010800040101010101" pitchFamily="2" charset="-122"/>
              </a:rPr>
              <a:t>就绪态的优先级最高的任务先运行</a:t>
            </a:r>
            <a:r>
              <a:rPr kumimoji="1" lang="zh-CN" altLang="en-US" b="0" smtClean="0">
                <a:latin typeface="Times New Roman" panose="02020603050405020304" pitchFamily="18" charset="0"/>
                <a:ea typeface="华文新魏" panose="02010800040101010101" pitchFamily="2" charset="-122"/>
              </a:rPr>
              <a:t>。然而究竟何时让高优先级任务掌握</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的使用权，有两种不同的情况，这要看用的是什么类型的内核，是非占先式的还是占先式的内核。 </a:t>
            </a:r>
          </a:p>
        </p:txBody>
      </p:sp>
      <p:sp>
        <p:nvSpPr>
          <p:cNvPr id="2638853" name="Text Box 5"/>
          <p:cNvSpPr txBox="1">
            <a:spLocks noChangeArrowheads="1"/>
          </p:cNvSpPr>
          <p:nvPr/>
        </p:nvSpPr>
        <p:spPr bwMode="auto">
          <a:xfrm>
            <a:off x="990600" y="1806575"/>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调度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638853"/>
                                        </p:tgtEl>
                                        <p:attrNameLst>
                                          <p:attrName>style.visibility</p:attrName>
                                        </p:attrNameLst>
                                      </p:cBhvr>
                                      <p:to>
                                        <p:strVal val="visible"/>
                                      </p:to>
                                    </p:set>
                                    <p:anim calcmode="discrete" valueType="clr">
                                      <p:cBhvr override="childStyle">
                                        <p:cTn id="7" dur="80"/>
                                        <p:tgtEl>
                                          <p:spTgt spid="263885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38853"/>
                                        </p:tgtEl>
                                        <p:attrNameLst>
                                          <p:attrName>fillcolor</p:attrName>
                                        </p:attrNameLst>
                                      </p:cBhvr>
                                      <p:tavLst>
                                        <p:tav tm="0">
                                          <p:val>
                                            <p:clrVal>
                                              <a:schemeClr val="accent2"/>
                                            </p:clrVal>
                                          </p:val>
                                        </p:tav>
                                        <p:tav tm="50000">
                                          <p:val>
                                            <p:clrVal>
                                              <a:schemeClr val="hlink"/>
                                            </p:clrVal>
                                          </p:val>
                                        </p:tav>
                                      </p:tavLst>
                                    </p:anim>
                                    <p:set>
                                      <p:cBhvr>
                                        <p:cTn id="9" dur="80"/>
                                        <p:tgtEl>
                                          <p:spTgt spid="2638853"/>
                                        </p:tgtEl>
                                        <p:attrNameLst>
                                          <p:attrName>fill.type</p:attrName>
                                        </p:attrNameLst>
                                      </p:cBhvr>
                                      <p:to>
                                        <p:strVal val="solid"/>
                                      </p:to>
                                    </p:set>
                                  </p:childTnLst>
                                </p:cTn>
                              </p:par>
                            </p:childTnLst>
                          </p:cTn>
                        </p:par>
                        <p:par>
                          <p:cTn id="10" fill="hold" nodeType="afterGroup">
                            <p:stCondLst>
                              <p:cond delay="200"/>
                            </p:stCondLst>
                            <p:childTnLst>
                              <p:par>
                                <p:cTn id="11" presetID="21" presetClass="entr" presetSubtype="4" fill="hold" grpId="0" nodeType="afterEffect">
                                  <p:stCondLst>
                                    <p:cond delay="0"/>
                                  </p:stCondLst>
                                  <p:childTnLst>
                                    <p:set>
                                      <p:cBhvr>
                                        <p:cTn id="12" dur="1" fill="hold">
                                          <p:stCondLst>
                                            <p:cond delay="0"/>
                                          </p:stCondLst>
                                        </p:cTn>
                                        <p:tgtEl>
                                          <p:spTgt spid="2638852"/>
                                        </p:tgtEl>
                                        <p:attrNameLst>
                                          <p:attrName>style.visibility</p:attrName>
                                        </p:attrNameLst>
                                      </p:cBhvr>
                                      <p:to>
                                        <p:strVal val="visible"/>
                                      </p:to>
                                    </p:set>
                                    <p:animEffect transition="in" filter="wheel(4)">
                                      <p:cBhvr>
                                        <p:cTn id="13" dur="500"/>
                                        <p:tgtEl>
                                          <p:spTgt spid="2638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8852" grpId="0"/>
      <p:bldP spid="2638853" grpId="0"/>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457200" y="61913"/>
            <a:ext cx="8229600" cy="1143000"/>
          </a:xfrm>
        </p:spPr>
        <p:txBody>
          <a:bodyPr/>
          <a:lstStyle/>
          <a:p>
            <a:pPr eaLnBrk="1" hangingPunct="1"/>
            <a:r>
              <a:rPr kumimoji="0" lang="zh-CN" altLang="en-US" smtClean="0"/>
              <a:t>嵌入式操作系统基本概念</a:t>
            </a:r>
          </a:p>
        </p:txBody>
      </p:sp>
      <p:sp>
        <p:nvSpPr>
          <p:cNvPr id="155651" name="Rectangle 3"/>
          <p:cNvSpPr>
            <a:spLocks noGrp="1" noChangeArrowheads="1"/>
          </p:cNvSpPr>
          <p:nvPr>
            <p:ph idx="1"/>
          </p:nvPr>
        </p:nvSpPr>
        <p:spPr>
          <a:xfrm>
            <a:off x="541338" y="1204913"/>
            <a:ext cx="3506787" cy="730250"/>
          </a:xfrm>
        </p:spPr>
        <p:txBody>
          <a:bodyPr/>
          <a:lstStyle/>
          <a:p>
            <a:pPr eaLnBrk="1" hangingPunct="1"/>
            <a:r>
              <a:rPr kumimoji="0" lang="zh-CN" altLang="en-US" smtClean="0"/>
              <a:t>基本概念</a:t>
            </a:r>
          </a:p>
        </p:txBody>
      </p:sp>
      <p:sp>
        <p:nvSpPr>
          <p:cNvPr id="2639876" name="Text Box 4"/>
          <p:cNvSpPr txBox="1">
            <a:spLocks noChangeArrowheads="1"/>
          </p:cNvSpPr>
          <p:nvPr/>
        </p:nvSpPr>
        <p:spPr bwMode="auto">
          <a:xfrm>
            <a:off x="990600" y="2476500"/>
            <a:ext cx="7391400" cy="2678113"/>
          </a:xfrm>
          <a:prstGeom prst="rect">
            <a:avLst/>
          </a:prstGeom>
          <a:noFill/>
          <a:ln w="9525">
            <a:noFill/>
            <a:miter lim="800000"/>
            <a:headEnd/>
            <a:tailEnd/>
          </a:ln>
          <a:effec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eaLnBrk="1" hangingPunct="1">
              <a:defRPr/>
            </a:pPr>
            <a:r>
              <a:rPr kumimoji="1" lang="en-US" altLang="zh-CN" b="0" smtClean="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非抢占式内核要求每个任务自我放弃</a:t>
            </a:r>
            <a:r>
              <a:rPr kumimoji="1" lang="en-US" altLang="zh-CN" b="0" smtClean="0">
                <a:latin typeface="Times New Roman" panose="02020603050405020304" pitchFamily="18" charset="0"/>
                <a:ea typeface="华文新魏" panose="02010800040101010101" pitchFamily="2" charset="-122"/>
              </a:rPr>
              <a:t>CPU </a:t>
            </a:r>
            <a:r>
              <a:rPr kumimoji="1" lang="zh-CN" altLang="en-US" b="0" smtClean="0">
                <a:latin typeface="Times New Roman" panose="02020603050405020304" pitchFamily="18" charset="0"/>
                <a:ea typeface="华文新魏" panose="02010800040101010101" pitchFamily="2" charset="-122"/>
              </a:rPr>
              <a:t>的所有权。非抢占式调度法也称作</a:t>
            </a:r>
            <a:r>
              <a:rPr kumimoji="1" lang="zh-CN" altLang="en-US" smtClean="0">
                <a:latin typeface="Times New Roman" panose="02020603050405020304" pitchFamily="18" charset="0"/>
                <a:ea typeface="华文新魏" panose="02010800040101010101" pitchFamily="2" charset="-122"/>
              </a:rPr>
              <a:t>协同多任务</a:t>
            </a:r>
            <a:r>
              <a:rPr kumimoji="1" lang="zh-CN" altLang="en-US" b="0" smtClean="0">
                <a:latin typeface="Times New Roman" panose="02020603050405020304" pitchFamily="18" charset="0"/>
                <a:ea typeface="华文新魏" panose="02010800040101010101" pitchFamily="2" charset="-122"/>
              </a:rPr>
              <a:t>，各个任务彼此合作共享一个</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。异步事件还是由中断服务来处理。中断服务可以使一个高优先级的任务由挂起状态变为就绪状态。但中断服务以后控制权还是回到原来被中断了的那个任务，直到该任务主动放弃</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的使用权时，那个高优先级的任务才能获得</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的使用权。</a:t>
            </a:r>
          </a:p>
        </p:txBody>
      </p:sp>
      <p:sp>
        <p:nvSpPr>
          <p:cNvPr id="2639877" name="Text Box 5"/>
          <p:cNvSpPr txBox="1">
            <a:spLocks noChangeArrowheads="1"/>
          </p:cNvSpPr>
          <p:nvPr/>
        </p:nvSpPr>
        <p:spPr bwMode="auto">
          <a:xfrm>
            <a:off x="990600" y="1806575"/>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非抢占式内核</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639877"/>
                                        </p:tgtEl>
                                        <p:attrNameLst>
                                          <p:attrName>style.visibility</p:attrName>
                                        </p:attrNameLst>
                                      </p:cBhvr>
                                      <p:to>
                                        <p:strVal val="visible"/>
                                      </p:to>
                                    </p:set>
                                    <p:anim calcmode="discrete" valueType="clr">
                                      <p:cBhvr override="childStyle">
                                        <p:cTn id="7" dur="80"/>
                                        <p:tgtEl>
                                          <p:spTgt spid="263987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39877"/>
                                        </p:tgtEl>
                                        <p:attrNameLst>
                                          <p:attrName>fillcolor</p:attrName>
                                        </p:attrNameLst>
                                      </p:cBhvr>
                                      <p:tavLst>
                                        <p:tav tm="0">
                                          <p:val>
                                            <p:clrVal>
                                              <a:schemeClr val="accent2"/>
                                            </p:clrVal>
                                          </p:val>
                                        </p:tav>
                                        <p:tav tm="50000">
                                          <p:val>
                                            <p:clrVal>
                                              <a:schemeClr val="hlink"/>
                                            </p:clrVal>
                                          </p:val>
                                        </p:tav>
                                      </p:tavLst>
                                    </p:anim>
                                    <p:set>
                                      <p:cBhvr>
                                        <p:cTn id="9" dur="80"/>
                                        <p:tgtEl>
                                          <p:spTgt spid="2639877"/>
                                        </p:tgtEl>
                                        <p:attrNameLst>
                                          <p:attrName>fill.type</p:attrName>
                                        </p:attrNameLst>
                                      </p:cBhvr>
                                      <p:to>
                                        <p:strVal val="solid"/>
                                      </p:to>
                                    </p:set>
                                  </p:childTnLst>
                                </p:cTn>
                              </p:par>
                            </p:childTnLst>
                          </p:cTn>
                        </p:par>
                        <p:par>
                          <p:cTn id="10" fill="hold" nodeType="afterGroup">
                            <p:stCondLst>
                              <p:cond delay="360"/>
                            </p:stCondLst>
                            <p:childTnLst>
                              <p:par>
                                <p:cTn id="11" presetID="37" presetClass="entr" presetSubtype="0" fill="hold" grpId="0" nodeType="afterEffect">
                                  <p:stCondLst>
                                    <p:cond delay="0"/>
                                  </p:stCondLst>
                                  <p:childTnLst>
                                    <p:set>
                                      <p:cBhvr>
                                        <p:cTn id="12" dur="1" fill="hold">
                                          <p:stCondLst>
                                            <p:cond delay="0"/>
                                          </p:stCondLst>
                                        </p:cTn>
                                        <p:tgtEl>
                                          <p:spTgt spid="2639876"/>
                                        </p:tgtEl>
                                        <p:attrNameLst>
                                          <p:attrName>style.visibility</p:attrName>
                                        </p:attrNameLst>
                                      </p:cBhvr>
                                      <p:to>
                                        <p:strVal val="visible"/>
                                      </p:to>
                                    </p:set>
                                    <p:animEffect transition="in" filter="fade">
                                      <p:cBhvr>
                                        <p:cTn id="13" dur="1000"/>
                                        <p:tgtEl>
                                          <p:spTgt spid="2639876"/>
                                        </p:tgtEl>
                                      </p:cBhvr>
                                    </p:animEffect>
                                    <p:anim calcmode="lin" valueType="num">
                                      <p:cBhvr>
                                        <p:cTn id="14" dur="1000" fill="hold"/>
                                        <p:tgtEl>
                                          <p:spTgt spid="2639876"/>
                                        </p:tgtEl>
                                        <p:attrNameLst>
                                          <p:attrName>ppt_x</p:attrName>
                                        </p:attrNameLst>
                                      </p:cBhvr>
                                      <p:tavLst>
                                        <p:tav tm="0">
                                          <p:val>
                                            <p:strVal val="#ppt_x"/>
                                          </p:val>
                                        </p:tav>
                                        <p:tav tm="100000">
                                          <p:val>
                                            <p:strVal val="#ppt_x"/>
                                          </p:val>
                                        </p:tav>
                                      </p:tavLst>
                                    </p:anim>
                                    <p:anim calcmode="lin" valueType="num">
                                      <p:cBhvr>
                                        <p:cTn id="15" dur="900" decel="100000" fill="hold"/>
                                        <p:tgtEl>
                                          <p:spTgt spid="263987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63987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9876" grpId="0"/>
      <p:bldP spid="2639877" grpId="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457200" y="115888"/>
            <a:ext cx="8229600" cy="1143000"/>
          </a:xfrm>
        </p:spPr>
        <p:txBody>
          <a:bodyPr/>
          <a:lstStyle/>
          <a:p>
            <a:pPr eaLnBrk="1" hangingPunct="1"/>
            <a:r>
              <a:rPr kumimoji="0" lang="zh-CN" altLang="en-US" smtClean="0"/>
              <a:t>嵌入式操作系统基本概念</a:t>
            </a:r>
          </a:p>
        </p:txBody>
      </p:sp>
      <p:sp>
        <p:nvSpPr>
          <p:cNvPr id="157699" name="Rectangle 3"/>
          <p:cNvSpPr>
            <a:spLocks noGrp="1" noChangeArrowheads="1"/>
          </p:cNvSpPr>
          <p:nvPr>
            <p:ph idx="1"/>
          </p:nvPr>
        </p:nvSpPr>
        <p:spPr>
          <a:xfrm>
            <a:off x="541338" y="1204913"/>
            <a:ext cx="3506787" cy="730250"/>
          </a:xfrm>
        </p:spPr>
        <p:txBody>
          <a:bodyPr/>
          <a:lstStyle/>
          <a:p>
            <a:pPr eaLnBrk="1" hangingPunct="1"/>
            <a:r>
              <a:rPr kumimoji="0" lang="zh-CN" altLang="en-US" smtClean="0"/>
              <a:t>基本概念</a:t>
            </a:r>
          </a:p>
        </p:txBody>
      </p:sp>
      <p:sp>
        <p:nvSpPr>
          <p:cNvPr id="2640900" name="Text Box 4"/>
          <p:cNvSpPr txBox="1">
            <a:spLocks noChangeArrowheads="1"/>
          </p:cNvSpPr>
          <p:nvPr/>
        </p:nvSpPr>
        <p:spPr bwMode="auto">
          <a:xfrm>
            <a:off x="990600" y="2578100"/>
            <a:ext cx="7391400" cy="3416300"/>
          </a:xfrm>
          <a:prstGeom prst="rect">
            <a:avLst/>
          </a:prstGeom>
          <a:noFill/>
          <a:ln w="9525">
            <a:noFill/>
            <a:miter lim="800000"/>
            <a:headEnd/>
            <a:tailEnd/>
          </a:ln>
          <a:effec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eaLnBrk="1" hangingPunct="1">
              <a:defRPr/>
            </a:pPr>
            <a:r>
              <a:rPr kumimoji="1" lang="en-US" altLang="zh-CN" b="0" smtClean="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当系统响应时间很重要时，要使用抢占式内核。因此绝大多数商业上销售的实时内核都是抢占式内核。最高优先级的任务一旦就绪，总能得到</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的控制权。当一个运行着的任务使一个比它优先级高的任务进入了就绪状态，当前任务的</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使用权就被剥夺了，或者说被挂起了，那个高优先级的任务立刻得到了</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的控制权。如果是中断服务子程序使一个高优先级的任务进入就绪态，中断完成时，中断了的任务被挂起，优先级高的那个任务开始运行。</a:t>
            </a:r>
          </a:p>
        </p:txBody>
      </p:sp>
      <p:sp>
        <p:nvSpPr>
          <p:cNvPr id="2640901" name="Text Box 5"/>
          <p:cNvSpPr txBox="1">
            <a:spLocks noChangeArrowheads="1"/>
          </p:cNvSpPr>
          <p:nvPr/>
        </p:nvSpPr>
        <p:spPr bwMode="auto">
          <a:xfrm>
            <a:off x="990600" y="1935163"/>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en-US" altLang="en-US" sz="2400" b="0">
                <a:solidFill>
                  <a:srgbClr val="0000FF"/>
                </a:solidFill>
                <a:latin typeface="Times New Roman" panose="02020603050405020304" pitchFamily="18" charset="0"/>
                <a:ea typeface="华文新魏" panose="02010800040101010101" pitchFamily="2" charset="-122"/>
              </a:rPr>
              <a:t>抢占</a:t>
            </a:r>
            <a:r>
              <a:rPr lang="zh-CN" altLang="en-US" sz="2400" b="0">
                <a:solidFill>
                  <a:srgbClr val="0000FF"/>
                </a:solidFill>
                <a:latin typeface="Times New Roman" panose="02020603050405020304" pitchFamily="18" charset="0"/>
                <a:ea typeface="华文新魏" panose="02010800040101010101" pitchFamily="2" charset="-122"/>
              </a:rPr>
              <a:t>式内核</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640901"/>
                                        </p:tgtEl>
                                        <p:attrNameLst>
                                          <p:attrName>style.visibility</p:attrName>
                                        </p:attrNameLst>
                                      </p:cBhvr>
                                      <p:to>
                                        <p:strVal val="visible"/>
                                      </p:to>
                                    </p:set>
                                    <p:anim calcmode="discrete" valueType="clr">
                                      <p:cBhvr override="childStyle">
                                        <p:cTn id="7" dur="80"/>
                                        <p:tgtEl>
                                          <p:spTgt spid="264090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40901"/>
                                        </p:tgtEl>
                                        <p:attrNameLst>
                                          <p:attrName>fillcolor</p:attrName>
                                        </p:attrNameLst>
                                      </p:cBhvr>
                                      <p:tavLst>
                                        <p:tav tm="0">
                                          <p:val>
                                            <p:clrVal>
                                              <a:schemeClr val="accent2"/>
                                            </p:clrVal>
                                          </p:val>
                                        </p:tav>
                                        <p:tav tm="50000">
                                          <p:val>
                                            <p:clrVal>
                                              <a:schemeClr val="hlink"/>
                                            </p:clrVal>
                                          </p:val>
                                        </p:tav>
                                      </p:tavLst>
                                    </p:anim>
                                    <p:set>
                                      <p:cBhvr>
                                        <p:cTn id="9" dur="80"/>
                                        <p:tgtEl>
                                          <p:spTgt spid="2640901"/>
                                        </p:tgtEl>
                                        <p:attrNameLst>
                                          <p:attrName>fill.type</p:attrName>
                                        </p:attrNameLst>
                                      </p:cBhvr>
                                      <p:to>
                                        <p:strVal val="solid"/>
                                      </p:to>
                                    </p:set>
                                  </p:childTnLst>
                                </p:cTn>
                              </p:par>
                            </p:childTnLst>
                          </p:cTn>
                        </p:par>
                        <p:par>
                          <p:cTn id="10" fill="hold" nodeType="afterGroup">
                            <p:stCondLst>
                              <p:cond delay="320"/>
                            </p:stCondLst>
                            <p:childTnLst>
                              <p:par>
                                <p:cTn id="11" presetID="18" presetClass="entr" presetSubtype="12" fill="hold" grpId="0" nodeType="afterEffect">
                                  <p:stCondLst>
                                    <p:cond delay="0"/>
                                  </p:stCondLst>
                                  <p:childTnLst>
                                    <p:set>
                                      <p:cBhvr>
                                        <p:cTn id="12" dur="1" fill="hold">
                                          <p:stCondLst>
                                            <p:cond delay="0"/>
                                          </p:stCondLst>
                                        </p:cTn>
                                        <p:tgtEl>
                                          <p:spTgt spid="2640900"/>
                                        </p:tgtEl>
                                        <p:attrNameLst>
                                          <p:attrName>style.visibility</p:attrName>
                                        </p:attrNameLst>
                                      </p:cBhvr>
                                      <p:to>
                                        <p:strVal val="visible"/>
                                      </p:to>
                                    </p:set>
                                    <p:animEffect transition="in" filter="strips(downLeft)">
                                      <p:cBhvr>
                                        <p:cTn id="13" dur="500"/>
                                        <p:tgtEl>
                                          <p:spTgt spid="2640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0900" grpId="0"/>
      <p:bldP spid="2640901" grpId="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457200" y="58738"/>
            <a:ext cx="8229600" cy="1143000"/>
          </a:xfrm>
        </p:spPr>
        <p:txBody>
          <a:bodyPr/>
          <a:lstStyle/>
          <a:p>
            <a:pPr eaLnBrk="1" hangingPunct="1"/>
            <a:r>
              <a:rPr kumimoji="0" lang="zh-CN" altLang="en-US" smtClean="0"/>
              <a:t>嵌入式操作系统基本概念</a:t>
            </a:r>
          </a:p>
        </p:txBody>
      </p:sp>
      <p:sp>
        <p:nvSpPr>
          <p:cNvPr id="159747" name="Rectangle 3"/>
          <p:cNvSpPr>
            <a:spLocks noGrp="1" noChangeArrowheads="1"/>
          </p:cNvSpPr>
          <p:nvPr>
            <p:ph idx="1"/>
          </p:nvPr>
        </p:nvSpPr>
        <p:spPr>
          <a:xfrm>
            <a:off x="541338" y="1204913"/>
            <a:ext cx="3506787" cy="730250"/>
          </a:xfrm>
        </p:spPr>
        <p:txBody>
          <a:bodyPr/>
          <a:lstStyle/>
          <a:p>
            <a:pPr eaLnBrk="1" hangingPunct="1"/>
            <a:r>
              <a:rPr kumimoji="0" lang="zh-CN" altLang="en-US" smtClean="0"/>
              <a:t>基本概念</a:t>
            </a:r>
          </a:p>
        </p:txBody>
      </p:sp>
      <p:sp>
        <p:nvSpPr>
          <p:cNvPr id="2641924" name="Text Box 4"/>
          <p:cNvSpPr txBox="1">
            <a:spLocks noChangeArrowheads="1"/>
          </p:cNvSpPr>
          <p:nvPr/>
        </p:nvSpPr>
        <p:spPr bwMode="auto">
          <a:xfrm>
            <a:off x="990600" y="2781300"/>
            <a:ext cx="7391400" cy="1187450"/>
          </a:xfrm>
          <a:prstGeom prst="rect">
            <a:avLst/>
          </a:prstGeom>
          <a:noFill/>
          <a:ln w="9525">
            <a:noFill/>
            <a:miter lim="800000"/>
            <a:headEnd/>
            <a:tailEnd/>
          </a:ln>
          <a:effec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eaLnBrk="1" hangingPunct="1">
              <a:defRPr/>
            </a:pPr>
            <a:r>
              <a:rPr kumimoji="1" lang="en-US" altLang="zh-CN" b="0" smtClean="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任务的优先级是表示任务被调度的优先程度。每个任务都具有优先级。任务越重要，赋予的优先级应越高，越容易被调度而进入运行态。 </a:t>
            </a:r>
          </a:p>
        </p:txBody>
      </p:sp>
      <p:sp>
        <p:nvSpPr>
          <p:cNvPr id="2641925" name="Text Box 5"/>
          <p:cNvSpPr txBox="1">
            <a:spLocks noChangeArrowheads="1"/>
          </p:cNvSpPr>
          <p:nvPr/>
        </p:nvSpPr>
        <p:spPr bwMode="auto">
          <a:xfrm>
            <a:off x="990600" y="1806575"/>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任务优先级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641925"/>
                                        </p:tgtEl>
                                        <p:attrNameLst>
                                          <p:attrName>style.visibility</p:attrName>
                                        </p:attrNameLst>
                                      </p:cBhvr>
                                      <p:to>
                                        <p:strVal val="visible"/>
                                      </p:to>
                                    </p:set>
                                    <p:anim calcmode="discrete" valueType="clr">
                                      <p:cBhvr override="childStyle">
                                        <p:cTn id="7" dur="80"/>
                                        <p:tgtEl>
                                          <p:spTgt spid="264192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41925"/>
                                        </p:tgtEl>
                                        <p:attrNameLst>
                                          <p:attrName>fillcolor</p:attrName>
                                        </p:attrNameLst>
                                      </p:cBhvr>
                                      <p:tavLst>
                                        <p:tav tm="0">
                                          <p:val>
                                            <p:clrVal>
                                              <a:schemeClr val="accent2"/>
                                            </p:clrVal>
                                          </p:val>
                                        </p:tav>
                                        <p:tav tm="50000">
                                          <p:val>
                                            <p:clrVal>
                                              <a:schemeClr val="hlink"/>
                                            </p:clrVal>
                                          </p:val>
                                        </p:tav>
                                      </p:tavLst>
                                    </p:anim>
                                    <p:set>
                                      <p:cBhvr>
                                        <p:cTn id="9" dur="80"/>
                                        <p:tgtEl>
                                          <p:spTgt spid="2641925"/>
                                        </p:tgtEl>
                                        <p:attrNameLst>
                                          <p:attrName>fill.type</p:attrName>
                                        </p:attrNameLst>
                                      </p:cBhvr>
                                      <p:to>
                                        <p:strVal val="solid"/>
                                      </p:to>
                                    </p:set>
                                  </p:childTnLst>
                                </p:cTn>
                              </p:par>
                            </p:childTnLst>
                          </p:cTn>
                        </p:par>
                        <p:par>
                          <p:cTn id="10" fill="hold" nodeType="afterGroup">
                            <p:stCondLst>
                              <p:cond delay="320"/>
                            </p:stCondLst>
                            <p:childTnLst>
                              <p:par>
                                <p:cTn id="11" presetID="12" presetClass="entr" presetSubtype="4" fill="hold" grpId="0" nodeType="afterEffect">
                                  <p:stCondLst>
                                    <p:cond delay="0"/>
                                  </p:stCondLst>
                                  <p:childTnLst>
                                    <p:set>
                                      <p:cBhvr>
                                        <p:cTn id="12" dur="1" fill="hold">
                                          <p:stCondLst>
                                            <p:cond delay="0"/>
                                          </p:stCondLst>
                                        </p:cTn>
                                        <p:tgtEl>
                                          <p:spTgt spid="2641924"/>
                                        </p:tgtEl>
                                        <p:attrNameLst>
                                          <p:attrName>style.visibility</p:attrName>
                                        </p:attrNameLst>
                                      </p:cBhvr>
                                      <p:to>
                                        <p:strVal val="visible"/>
                                      </p:to>
                                    </p:set>
                                    <p:animEffect transition="in" filter="slide(fromBottom)">
                                      <p:cBhvr>
                                        <p:cTn id="13" dur="500"/>
                                        <p:tgtEl>
                                          <p:spTgt spid="2641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24" grpId="0"/>
      <p:bldP spid="26419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subTitle" idx="1"/>
          </p:nvPr>
        </p:nvSpPr>
        <p:spPr>
          <a:xfrm>
            <a:off x="533400" y="1160463"/>
            <a:ext cx="8077200" cy="5162550"/>
          </a:xfrm>
        </p:spPr>
        <p:txBody>
          <a:bodyPr/>
          <a:lstStyle/>
          <a:p>
            <a:pPr marL="261938" indent="-261938" algn="l" eaLnBrk="1" hangingPunct="1">
              <a:buFont typeface="Wingdings" panose="05000000000000000000" pitchFamily="2" charset="2"/>
              <a:buChar char="Ø"/>
              <a:tabLst>
                <a:tab pos="261938" algn="l"/>
              </a:tabLst>
            </a:pPr>
            <a:r>
              <a:rPr kumimoji="0" lang="en-US" altLang="zh-CN" smtClean="0">
                <a:solidFill>
                  <a:schemeClr val="tx1"/>
                </a:solidFill>
                <a:latin typeface="微软雅黑" panose="020B0503020204020204" pitchFamily="34" charset="-122"/>
                <a:ea typeface="微软雅黑" panose="020B0503020204020204" pitchFamily="34" charset="-122"/>
              </a:rPr>
              <a:t>ARM&amp;Linux</a:t>
            </a:r>
            <a:r>
              <a:rPr kumimoji="0" lang="zh-CN" altLang="en-US" smtClean="0">
                <a:solidFill>
                  <a:schemeClr val="tx1"/>
                </a:solidFill>
                <a:latin typeface="微软雅黑" panose="020B0503020204020204" pitchFamily="34" charset="-122"/>
                <a:ea typeface="微软雅黑" panose="020B0503020204020204" pitchFamily="34" charset="-122"/>
              </a:rPr>
              <a:t>嵌入式系统教程（第</a:t>
            </a:r>
            <a:r>
              <a:rPr kumimoji="0" lang="en-US" altLang="zh-CN" smtClean="0">
                <a:solidFill>
                  <a:schemeClr val="tx1"/>
                </a:solidFill>
                <a:latin typeface="微软雅黑" panose="020B0503020204020204" pitchFamily="34" charset="-122"/>
                <a:ea typeface="微软雅黑" panose="020B0503020204020204" pitchFamily="34" charset="-122"/>
              </a:rPr>
              <a:t>3</a:t>
            </a:r>
            <a:r>
              <a:rPr kumimoji="0" lang="zh-CN" altLang="en-US" smtClean="0">
                <a:solidFill>
                  <a:schemeClr val="tx1"/>
                </a:solidFill>
                <a:latin typeface="微软雅黑" panose="020B0503020204020204" pitchFamily="34" charset="-122"/>
                <a:ea typeface="微软雅黑" panose="020B0503020204020204" pitchFamily="34" charset="-122"/>
              </a:rPr>
              <a:t>版），马忠梅等，北京航空航天大学出版社</a:t>
            </a:r>
            <a:endParaRPr kumimoji="0" lang="en-US" altLang="zh-CN" smtClean="0">
              <a:solidFill>
                <a:schemeClr val="tx1"/>
              </a:solidFill>
              <a:latin typeface="微软雅黑" panose="020B0503020204020204" pitchFamily="34" charset="-122"/>
              <a:ea typeface="微软雅黑" panose="020B0503020204020204" pitchFamily="34" charset="-122"/>
            </a:endParaRPr>
          </a:p>
          <a:p>
            <a:pPr marL="261938" indent="-261938" algn="l" eaLnBrk="1" hangingPunct="1">
              <a:buFont typeface="Wingdings" panose="05000000000000000000" pitchFamily="2" charset="2"/>
              <a:buChar char="Ø"/>
              <a:tabLst>
                <a:tab pos="261938" algn="l"/>
              </a:tabLst>
            </a:pPr>
            <a:r>
              <a:rPr kumimoji="0" lang="zh-CN" altLang="en-US" smtClean="0">
                <a:solidFill>
                  <a:schemeClr val="tx1"/>
                </a:solidFill>
                <a:latin typeface="微软雅黑" panose="020B0503020204020204" pitchFamily="34" charset="-122"/>
                <a:ea typeface="微软雅黑" panose="020B0503020204020204" pitchFamily="34" charset="-122"/>
              </a:rPr>
              <a:t>嵌入式系统－硬件与软件架构，</a:t>
            </a:r>
            <a:r>
              <a:rPr kumimoji="0" lang="en-US" altLang="zh-CN" smtClean="0">
                <a:solidFill>
                  <a:schemeClr val="tx1"/>
                </a:solidFill>
                <a:latin typeface="微软雅黑" panose="020B0503020204020204" pitchFamily="34" charset="-122"/>
                <a:ea typeface="微软雅黑" panose="020B0503020204020204" pitchFamily="34" charset="-122"/>
              </a:rPr>
              <a:t>Tammy Noergaard</a:t>
            </a:r>
            <a:r>
              <a:rPr kumimoji="0" lang="zh-CN" altLang="en-US" smtClean="0">
                <a:solidFill>
                  <a:schemeClr val="tx1"/>
                </a:solidFill>
                <a:latin typeface="微软雅黑" panose="020B0503020204020204" pitchFamily="34" charset="-122"/>
                <a:ea typeface="微软雅黑" panose="020B0503020204020204" pitchFamily="34" charset="-122"/>
              </a:rPr>
              <a:t>，人民邮电出版社</a:t>
            </a:r>
            <a:endParaRPr kumimoji="0" lang="en-US" altLang="zh-CN" smtClean="0">
              <a:solidFill>
                <a:schemeClr val="tx1"/>
              </a:solidFill>
              <a:latin typeface="微软雅黑" panose="020B0503020204020204" pitchFamily="34" charset="-122"/>
              <a:ea typeface="微软雅黑" panose="020B0503020204020204" pitchFamily="34" charset="-122"/>
            </a:endParaRPr>
          </a:p>
        </p:txBody>
      </p:sp>
      <p:sp>
        <p:nvSpPr>
          <p:cNvPr id="36867" name="Rectangle 3"/>
          <p:cNvSpPr>
            <a:spLocks noChangeArrowheads="1"/>
          </p:cNvSpPr>
          <p:nvPr/>
        </p:nvSpPr>
        <p:spPr bwMode="auto">
          <a:xfrm>
            <a:off x="842963" y="228600"/>
            <a:ext cx="7419975"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marL="254000" indent="-254000" defTabSz="677863">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defTabSz="677863">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defTabSz="677863">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defTabSz="677863">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defTabSz="677863">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a:lnSpc>
                <a:spcPct val="90000"/>
              </a:lnSpc>
              <a:spcBef>
                <a:spcPct val="50000"/>
              </a:spcBef>
              <a:buClrTx/>
              <a:buSzPct val="75000"/>
              <a:buFont typeface="Wingdings" panose="05000000000000000000" pitchFamily="2" charset="2"/>
              <a:buNone/>
            </a:pPr>
            <a:r>
              <a:rPr lang="zh-CN" altLang="en-US" sz="4400" b="0">
                <a:latin typeface="Times New Roman" panose="02020603050405020304" pitchFamily="18" charset="0"/>
              </a:rPr>
              <a:t>参考教材</a:t>
            </a:r>
          </a:p>
        </p:txBody>
      </p:sp>
      <p:sp>
        <p:nvSpPr>
          <p:cNvPr id="36868"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3686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Tree>
  </p:cSld>
  <p:clrMapOvr>
    <a:masterClrMapping/>
  </p:clrMapOvr>
  <p:transition spd="med">
    <p:rand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457200" y="61913"/>
            <a:ext cx="8229600" cy="1143000"/>
          </a:xfrm>
        </p:spPr>
        <p:txBody>
          <a:bodyPr/>
          <a:lstStyle/>
          <a:p>
            <a:pPr eaLnBrk="1" hangingPunct="1"/>
            <a:r>
              <a:rPr kumimoji="0" lang="zh-CN" altLang="en-US" smtClean="0"/>
              <a:t>嵌入式操作系统基本概念</a:t>
            </a:r>
          </a:p>
        </p:txBody>
      </p:sp>
      <p:sp>
        <p:nvSpPr>
          <p:cNvPr id="161795" name="Rectangle 3"/>
          <p:cNvSpPr>
            <a:spLocks noGrp="1" noChangeArrowheads="1"/>
          </p:cNvSpPr>
          <p:nvPr>
            <p:ph idx="1"/>
          </p:nvPr>
        </p:nvSpPr>
        <p:spPr>
          <a:xfrm>
            <a:off x="541338" y="1204913"/>
            <a:ext cx="3506787" cy="730250"/>
          </a:xfrm>
        </p:spPr>
        <p:txBody>
          <a:bodyPr/>
          <a:lstStyle/>
          <a:p>
            <a:pPr eaLnBrk="1" hangingPunct="1"/>
            <a:r>
              <a:rPr kumimoji="0" lang="zh-CN" altLang="en-US" smtClean="0"/>
              <a:t>基本概念</a:t>
            </a:r>
          </a:p>
        </p:txBody>
      </p:sp>
      <p:sp>
        <p:nvSpPr>
          <p:cNvPr id="2642948" name="Text Box 4"/>
          <p:cNvSpPr txBox="1">
            <a:spLocks noChangeArrowheads="1"/>
          </p:cNvSpPr>
          <p:nvPr/>
        </p:nvSpPr>
        <p:spPr bwMode="auto">
          <a:xfrm>
            <a:off x="990600" y="2578100"/>
            <a:ext cx="7391400" cy="3416300"/>
          </a:xfrm>
          <a:prstGeom prst="rect">
            <a:avLst/>
          </a:prstGeom>
          <a:noFill/>
          <a:ln w="9525">
            <a:noFill/>
            <a:miter lim="800000"/>
            <a:headEnd/>
            <a:tailEnd/>
          </a:ln>
          <a:effec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eaLnBrk="1" hangingPunct="1">
              <a:defRPr/>
            </a:pPr>
            <a:r>
              <a:rPr kumimoji="1" lang="en-US" altLang="zh-CN" b="0" smtClean="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中断是一种硬件机制，用于通知</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有个异步事件发生了。中断一旦被识别，</a:t>
            </a:r>
            <a:r>
              <a:rPr kumimoji="1" lang="en-US" altLang="zh-CN" b="0" smtClean="0">
                <a:latin typeface="Times New Roman" panose="02020603050405020304" pitchFamily="18" charset="0"/>
                <a:ea typeface="华文新魏" panose="02010800040101010101" pitchFamily="2" charset="-122"/>
              </a:rPr>
              <a:t>CPU</a:t>
            </a:r>
            <a:r>
              <a:rPr kumimoji="1" lang="zh-CN" altLang="en-US" b="0" smtClean="0">
                <a:latin typeface="Times New Roman" panose="02020603050405020304" pitchFamily="18" charset="0"/>
                <a:ea typeface="华文新魏" panose="02010800040101010101" pitchFamily="2" charset="-122"/>
              </a:rPr>
              <a:t>保存部分（或全部）上下文即部分或全部寄存器的值，跳转到专门的子程序，称为</a:t>
            </a:r>
            <a:r>
              <a:rPr kumimoji="1" lang="zh-CN" altLang="en-US" smtClean="0">
                <a:latin typeface="Times New Roman" panose="02020603050405020304" pitchFamily="18" charset="0"/>
                <a:ea typeface="华文新魏" panose="02010800040101010101" pitchFamily="2" charset="-122"/>
              </a:rPr>
              <a:t>中断服务子程序</a:t>
            </a:r>
            <a:r>
              <a:rPr kumimoji="1" lang="zh-CN" altLang="en-US" b="0" smtClean="0">
                <a:latin typeface="Times New Roman" panose="02020603050405020304" pitchFamily="18" charset="0"/>
                <a:ea typeface="华文新魏" panose="02010800040101010101" pitchFamily="2" charset="-122"/>
              </a:rPr>
              <a:t>（</a:t>
            </a:r>
            <a:r>
              <a:rPr kumimoji="1" lang="en-US" altLang="zh-CN" b="0" smtClean="0">
                <a:latin typeface="Times New Roman" panose="02020603050405020304" pitchFamily="18" charset="0"/>
                <a:ea typeface="华文新魏" panose="02010800040101010101" pitchFamily="2" charset="-122"/>
              </a:rPr>
              <a:t>ISR</a:t>
            </a:r>
            <a:r>
              <a:rPr kumimoji="1" lang="zh-CN" altLang="en-US" b="0" smtClean="0">
                <a:latin typeface="Times New Roman" panose="02020603050405020304" pitchFamily="18" charset="0"/>
                <a:ea typeface="华文新魏" panose="02010800040101010101" pitchFamily="2" charset="-122"/>
              </a:rPr>
              <a:t>）。中断服务子程序做事件处理，处理完成后，程序回到：</a:t>
            </a:r>
          </a:p>
          <a:p>
            <a:pPr lvl="1" eaLnBrk="1" hangingPunct="1">
              <a:defRPr/>
            </a:pPr>
            <a:r>
              <a:rPr kumimoji="1" lang="en-US" altLang="zh-CN" b="0" smtClean="0">
                <a:solidFill>
                  <a:srgbClr val="0066FF"/>
                </a:solidFill>
                <a:latin typeface="Times New Roman" panose="02020603050405020304" pitchFamily="18" charset="0"/>
                <a:ea typeface="华文新魏" panose="02010800040101010101" pitchFamily="2" charset="-122"/>
              </a:rPr>
              <a:t>1</a:t>
            </a:r>
            <a:r>
              <a:rPr kumimoji="1" lang="en-US" altLang="zh-CN" b="0" smtClean="0">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在前后台系统中，程序回到后台程序；</a:t>
            </a:r>
          </a:p>
          <a:p>
            <a:pPr lvl="1" eaLnBrk="1" hangingPunct="1">
              <a:defRPr/>
            </a:pPr>
            <a:r>
              <a:rPr kumimoji="1" lang="en-US" altLang="zh-CN" b="0" smtClean="0">
                <a:solidFill>
                  <a:srgbClr val="0066FF"/>
                </a:solidFill>
                <a:latin typeface="Times New Roman" panose="02020603050405020304" pitchFamily="18" charset="0"/>
                <a:ea typeface="华文新魏" panose="02010800040101010101" pitchFamily="2" charset="-122"/>
              </a:rPr>
              <a:t>2</a:t>
            </a:r>
            <a:r>
              <a:rPr kumimoji="1" lang="en-US" altLang="zh-CN" b="0" smtClean="0">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对非抢占式内核而言，程序回到被中断了的任务；</a:t>
            </a:r>
          </a:p>
          <a:p>
            <a:pPr lvl="1" eaLnBrk="1" hangingPunct="1">
              <a:defRPr/>
            </a:pPr>
            <a:r>
              <a:rPr kumimoji="1" lang="en-US" altLang="zh-CN" b="0" smtClean="0">
                <a:solidFill>
                  <a:srgbClr val="0066FF"/>
                </a:solidFill>
                <a:latin typeface="Times New Roman" panose="02020603050405020304" pitchFamily="18" charset="0"/>
                <a:ea typeface="华文新魏" panose="02010800040101010101" pitchFamily="2" charset="-122"/>
              </a:rPr>
              <a:t>3</a:t>
            </a:r>
            <a:r>
              <a:rPr kumimoji="1" lang="en-US" altLang="zh-CN" b="0" smtClean="0">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对抢占式内核而言，让进入就绪态的优先级最高的任务开始运行。</a:t>
            </a:r>
          </a:p>
        </p:txBody>
      </p:sp>
      <p:sp>
        <p:nvSpPr>
          <p:cNvPr id="2642949" name="Text Box 5"/>
          <p:cNvSpPr txBox="1">
            <a:spLocks noChangeArrowheads="1"/>
          </p:cNvSpPr>
          <p:nvPr/>
        </p:nvSpPr>
        <p:spPr bwMode="auto">
          <a:xfrm>
            <a:off x="990600" y="1935163"/>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中断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642949"/>
                                        </p:tgtEl>
                                        <p:attrNameLst>
                                          <p:attrName>style.visibility</p:attrName>
                                        </p:attrNameLst>
                                      </p:cBhvr>
                                      <p:to>
                                        <p:strVal val="visible"/>
                                      </p:to>
                                    </p:set>
                                    <p:anim calcmode="discrete" valueType="clr">
                                      <p:cBhvr override="childStyle">
                                        <p:cTn id="7" dur="80"/>
                                        <p:tgtEl>
                                          <p:spTgt spid="264294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42949"/>
                                        </p:tgtEl>
                                        <p:attrNameLst>
                                          <p:attrName>fillcolor</p:attrName>
                                        </p:attrNameLst>
                                      </p:cBhvr>
                                      <p:tavLst>
                                        <p:tav tm="0">
                                          <p:val>
                                            <p:clrVal>
                                              <a:schemeClr val="accent2"/>
                                            </p:clrVal>
                                          </p:val>
                                        </p:tav>
                                        <p:tav tm="50000">
                                          <p:val>
                                            <p:clrVal>
                                              <a:schemeClr val="hlink"/>
                                            </p:clrVal>
                                          </p:val>
                                        </p:tav>
                                      </p:tavLst>
                                    </p:anim>
                                    <p:set>
                                      <p:cBhvr>
                                        <p:cTn id="9" dur="80"/>
                                        <p:tgtEl>
                                          <p:spTgt spid="2642949"/>
                                        </p:tgtEl>
                                        <p:attrNameLst>
                                          <p:attrName>fill.type</p:attrName>
                                        </p:attrNameLst>
                                      </p:cBhvr>
                                      <p:to>
                                        <p:strVal val="solid"/>
                                      </p:to>
                                    </p:set>
                                  </p:childTnLst>
                                </p:cTn>
                              </p:par>
                            </p:childTnLst>
                          </p:cTn>
                        </p:par>
                        <p:par>
                          <p:cTn id="10" fill="hold" nodeType="afterGroup">
                            <p:stCondLst>
                              <p:cond delay="200"/>
                            </p:stCondLst>
                            <p:childTnLst>
                              <p:par>
                                <p:cTn id="11" presetID="12" presetClass="entr" presetSubtype="4" fill="hold" grpId="0" nodeType="afterEffect">
                                  <p:stCondLst>
                                    <p:cond delay="0"/>
                                  </p:stCondLst>
                                  <p:childTnLst>
                                    <p:set>
                                      <p:cBhvr>
                                        <p:cTn id="12" dur="1" fill="hold">
                                          <p:stCondLst>
                                            <p:cond delay="0"/>
                                          </p:stCondLst>
                                        </p:cTn>
                                        <p:tgtEl>
                                          <p:spTgt spid="2642948"/>
                                        </p:tgtEl>
                                        <p:attrNameLst>
                                          <p:attrName>style.visibility</p:attrName>
                                        </p:attrNameLst>
                                      </p:cBhvr>
                                      <p:to>
                                        <p:strVal val="visible"/>
                                      </p:to>
                                    </p:set>
                                    <p:animEffect transition="in" filter="slide(fromBottom)">
                                      <p:cBhvr>
                                        <p:cTn id="13" dur="500"/>
                                        <p:tgtEl>
                                          <p:spTgt spid="2642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2948" grpId="0"/>
      <p:bldP spid="2642949" grpId="0"/>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11188" y="2997200"/>
            <a:ext cx="3167062" cy="2952750"/>
            <a:chOff x="431" y="2024"/>
            <a:chExt cx="1995" cy="1860"/>
          </a:xfrm>
        </p:grpSpPr>
        <p:sp>
          <p:nvSpPr>
            <p:cNvPr id="163884" name="AutoShape 3"/>
            <p:cNvSpPr>
              <a:spLocks noChangeArrowheads="1"/>
            </p:cNvSpPr>
            <p:nvPr/>
          </p:nvSpPr>
          <p:spPr bwMode="auto">
            <a:xfrm>
              <a:off x="431" y="2024"/>
              <a:ext cx="1995" cy="1860"/>
            </a:xfrm>
            <a:prstGeom prst="roundRect">
              <a:avLst>
                <a:gd name="adj" fmla="val 2472"/>
              </a:avLst>
            </a:prstGeom>
            <a:solidFill>
              <a:srgbClr val="FFFFCC"/>
            </a:solidFill>
            <a:ln w="9525">
              <a:solidFill>
                <a:schemeClr val="tx1"/>
              </a:solidFill>
              <a:round/>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63885" name="Text Box 4"/>
            <p:cNvSpPr txBox="1">
              <a:spLocks noChangeArrowheads="1"/>
            </p:cNvSpPr>
            <p:nvPr/>
          </p:nvSpPr>
          <p:spPr bwMode="auto">
            <a:xfrm>
              <a:off x="885" y="3562"/>
              <a:ext cx="952" cy="231"/>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50000"/>
                </a:spcBef>
                <a:buClrTx/>
                <a:buSzTx/>
                <a:buFontTx/>
                <a:buNone/>
              </a:pPr>
              <a:r>
                <a:rPr lang="zh-CN" altLang="en-US" sz="1800" b="0">
                  <a:solidFill>
                    <a:srgbClr val="0000FF"/>
                  </a:solidFill>
                  <a:latin typeface="Times New Roman" panose="02020603050405020304" pitchFamily="18" charset="0"/>
                  <a:ea typeface="华文新魏" panose="02010800040101010101" pitchFamily="2" charset="-122"/>
                </a:rPr>
                <a:t>前后台系统</a:t>
              </a:r>
            </a:p>
          </p:txBody>
        </p:sp>
      </p:grpSp>
      <p:sp>
        <p:nvSpPr>
          <p:cNvPr id="163843" name="Rectangle 5"/>
          <p:cNvSpPr>
            <a:spLocks noGrp="1" noChangeArrowheads="1"/>
          </p:cNvSpPr>
          <p:nvPr>
            <p:ph type="title"/>
          </p:nvPr>
        </p:nvSpPr>
        <p:spPr>
          <a:xfrm>
            <a:off x="457200" y="61913"/>
            <a:ext cx="8229600" cy="1143000"/>
          </a:xfrm>
        </p:spPr>
        <p:txBody>
          <a:bodyPr/>
          <a:lstStyle/>
          <a:p>
            <a:pPr eaLnBrk="1" hangingPunct="1"/>
            <a:r>
              <a:rPr kumimoji="0" lang="zh-CN" altLang="en-US" smtClean="0"/>
              <a:t>嵌入式操作系统基本概念</a:t>
            </a:r>
          </a:p>
        </p:txBody>
      </p:sp>
      <p:sp>
        <p:nvSpPr>
          <p:cNvPr id="163844" name="Rectangle 6"/>
          <p:cNvSpPr>
            <a:spLocks noGrp="1" noChangeArrowheads="1"/>
          </p:cNvSpPr>
          <p:nvPr>
            <p:ph idx="1"/>
          </p:nvPr>
        </p:nvSpPr>
        <p:spPr>
          <a:xfrm>
            <a:off x="541338" y="1204913"/>
            <a:ext cx="3506787" cy="730250"/>
          </a:xfrm>
        </p:spPr>
        <p:txBody>
          <a:bodyPr/>
          <a:lstStyle/>
          <a:p>
            <a:pPr eaLnBrk="1" hangingPunct="1"/>
            <a:r>
              <a:rPr kumimoji="0" lang="zh-CN" altLang="en-US" smtClean="0"/>
              <a:t>基本概念</a:t>
            </a:r>
          </a:p>
        </p:txBody>
      </p:sp>
      <p:sp>
        <p:nvSpPr>
          <p:cNvPr id="163845" name="Text Box 7"/>
          <p:cNvSpPr txBox="1">
            <a:spLocks noChangeArrowheads="1"/>
          </p:cNvSpPr>
          <p:nvPr/>
        </p:nvSpPr>
        <p:spPr bwMode="auto">
          <a:xfrm>
            <a:off x="1042988" y="1806575"/>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中断</a:t>
            </a:r>
          </a:p>
        </p:txBody>
      </p:sp>
      <p:grpSp>
        <p:nvGrpSpPr>
          <p:cNvPr id="3" name="Group 8"/>
          <p:cNvGrpSpPr>
            <a:grpSpLocks/>
          </p:cNvGrpSpPr>
          <p:nvPr/>
        </p:nvGrpSpPr>
        <p:grpSpPr bwMode="auto">
          <a:xfrm>
            <a:off x="827088" y="4078288"/>
            <a:ext cx="863600" cy="503237"/>
            <a:chOff x="567" y="2705"/>
            <a:chExt cx="544" cy="317"/>
          </a:xfrm>
        </p:grpSpPr>
        <p:sp>
          <p:nvSpPr>
            <p:cNvPr id="163882" name="Rectangle 9"/>
            <p:cNvSpPr>
              <a:spLocks noChangeArrowheads="1"/>
            </p:cNvSpPr>
            <p:nvPr/>
          </p:nvSpPr>
          <p:spPr bwMode="auto">
            <a:xfrm>
              <a:off x="567" y="2705"/>
              <a:ext cx="272" cy="317"/>
            </a:xfrm>
            <a:prstGeom prst="rect">
              <a:avLst/>
            </a:prstGeom>
            <a:solidFill>
              <a:srgbClr val="CCFFCC"/>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en-US" altLang="zh-CN" sz="1800">
                  <a:latin typeface="Times New Roman" panose="02020603050405020304" pitchFamily="18" charset="0"/>
                  <a:ea typeface="华文新魏" panose="02010800040101010101" pitchFamily="2" charset="-122"/>
                </a:rPr>
                <a:t>ISR</a:t>
              </a:r>
            </a:p>
          </p:txBody>
        </p:sp>
        <p:sp>
          <p:nvSpPr>
            <p:cNvPr id="163883" name="Line 10"/>
            <p:cNvSpPr>
              <a:spLocks noChangeShapeType="1"/>
            </p:cNvSpPr>
            <p:nvPr/>
          </p:nvSpPr>
          <p:spPr bwMode="auto">
            <a:xfrm flipH="1">
              <a:off x="884" y="2705"/>
              <a:ext cx="2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643979" name="Line 11"/>
          <p:cNvSpPr>
            <a:spLocks noChangeShapeType="1"/>
          </p:cNvSpPr>
          <p:nvPr/>
        </p:nvSpPr>
        <p:spPr bwMode="auto">
          <a:xfrm>
            <a:off x="1330325" y="4581525"/>
            <a:ext cx="3603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43980" name="Line 12"/>
          <p:cNvSpPr>
            <a:spLocks noChangeShapeType="1"/>
          </p:cNvSpPr>
          <p:nvPr/>
        </p:nvSpPr>
        <p:spPr bwMode="auto">
          <a:xfrm>
            <a:off x="1474788" y="3357563"/>
            <a:ext cx="0" cy="1871662"/>
          </a:xfrm>
          <a:prstGeom prst="line">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 name="Group 13"/>
          <p:cNvGrpSpPr>
            <a:grpSpLocks/>
          </p:cNvGrpSpPr>
          <p:nvPr/>
        </p:nvGrpSpPr>
        <p:grpSpPr bwMode="auto">
          <a:xfrm>
            <a:off x="1762125" y="3357563"/>
            <a:ext cx="1801813" cy="1800225"/>
            <a:chOff x="1156" y="2251"/>
            <a:chExt cx="1135" cy="1134"/>
          </a:xfrm>
        </p:grpSpPr>
        <p:sp>
          <p:nvSpPr>
            <p:cNvPr id="163875" name="Text Box 14"/>
            <p:cNvSpPr txBox="1">
              <a:spLocks noChangeArrowheads="1"/>
            </p:cNvSpPr>
            <p:nvPr/>
          </p:nvSpPr>
          <p:spPr bwMode="auto">
            <a:xfrm>
              <a:off x="1429" y="2704"/>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50000"/>
                </a:spcBef>
                <a:buClrTx/>
                <a:buSzTx/>
                <a:buFontTx/>
                <a:buNone/>
              </a:pPr>
              <a:r>
                <a:rPr lang="zh-CN" altLang="en-US" sz="1800" b="0">
                  <a:latin typeface="Times New Roman" panose="02020603050405020304" pitchFamily="18" charset="0"/>
                  <a:ea typeface="华文新魏" panose="02010800040101010101" pitchFamily="2" charset="-122"/>
                </a:rPr>
                <a:t>任务</a:t>
              </a:r>
            </a:p>
          </p:txBody>
        </p:sp>
        <p:grpSp>
          <p:nvGrpSpPr>
            <p:cNvPr id="163876" name="Group 15"/>
            <p:cNvGrpSpPr>
              <a:grpSpLocks/>
            </p:cNvGrpSpPr>
            <p:nvPr/>
          </p:nvGrpSpPr>
          <p:grpSpPr bwMode="auto">
            <a:xfrm>
              <a:off x="1156" y="2251"/>
              <a:ext cx="1135" cy="1134"/>
              <a:chOff x="1156" y="2251"/>
              <a:chExt cx="1135" cy="1134"/>
            </a:xfrm>
          </p:grpSpPr>
          <p:grpSp>
            <p:nvGrpSpPr>
              <p:cNvPr id="163877" name="Group 16"/>
              <p:cNvGrpSpPr>
                <a:grpSpLocks/>
              </p:cNvGrpSpPr>
              <p:nvPr/>
            </p:nvGrpSpPr>
            <p:grpSpPr bwMode="auto">
              <a:xfrm>
                <a:off x="1157" y="2251"/>
                <a:ext cx="1134" cy="1134"/>
                <a:chOff x="1157" y="2251"/>
                <a:chExt cx="1134" cy="1134"/>
              </a:xfrm>
            </p:grpSpPr>
            <p:sp>
              <p:nvSpPr>
                <p:cNvPr id="163879" name="AutoShape 17"/>
                <p:cNvSpPr>
                  <a:spLocks noChangeArrowheads="1"/>
                </p:cNvSpPr>
                <p:nvPr/>
              </p:nvSpPr>
              <p:spPr bwMode="auto">
                <a:xfrm>
                  <a:off x="1157" y="2251"/>
                  <a:ext cx="1134" cy="113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2 h 21600"/>
                    <a:gd name="T26" fmla="*/ 18438 w 21600"/>
                    <a:gd name="T27" fmla="*/ 1843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219" y="10800"/>
                      </a:moveTo>
                      <a:cubicBezTo>
                        <a:pt x="5219" y="13882"/>
                        <a:pt x="7718" y="16381"/>
                        <a:pt x="10800" y="16381"/>
                      </a:cubicBezTo>
                      <a:cubicBezTo>
                        <a:pt x="13882" y="16381"/>
                        <a:pt x="16381" y="13882"/>
                        <a:pt x="16381" y="10800"/>
                      </a:cubicBezTo>
                      <a:cubicBezTo>
                        <a:pt x="16381" y="7718"/>
                        <a:pt x="13882" y="5219"/>
                        <a:pt x="10800" y="5219"/>
                      </a:cubicBezTo>
                      <a:cubicBezTo>
                        <a:pt x="7718" y="5219"/>
                        <a:pt x="5219" y="7718"/>
                        <a:pt x="5219" y="10800"/>
                      </a:cubicBezTo>
                      <a:close/>
                    </a:path>
                  </a:pathLst>
                </a:custGeom>
                <a:solidFill>
                  <a:srgbClr val="FFCC99"/>
                </a:solidFill>
                <a:ln w="9525">
                  <a:solidFill>
                    <a:schemeClr val="tx1"/>
                  </a:solidFill>
                  <a:round/>
                  <a:headEnd/>
                  <a:tailEnd/>
                </a:ln>
              </p:spPr>
              <p:txBody>
                <a:bodyPr wrap="none" anchor="ctr"/>
                <a:lstStyle/>
                <a:p>
                  <a:endParaRPr lang="zh-CN" altLang="en-US"/>
                </a:p>
              </p:txBody>
            </p:sp>
            <p:sp>
              <p:nvSpPr>
                <p:cNvPr id="163880" name="Freeform 18"/>
                <p:cNvSpPr>
                  <a:spLocks/>
                </p:cNvSpPr>
                <p:nvPr/>
              </p:nvSpPr>
              <p:spPr bwMode="auto">
                <a:xfrm>
                  <a:off x="1416" y="3088"/>
                  <a:ext cx="668" cy="174"/>
                </a:xfrm>
                <a:custGeom>
                  <a:avLst/>
                  <a:gdLst>
                    <a:gd name="T0" fmla="*/ 0 w 668"/>
                    <a:gd name="T1" fmla="*/ 0 h 174"/>
                    <a:gd name="T2" fmla="*/ 311 w 668"/>
                    <a:gd name="T3" fmla="*/ 174 h 174"/>
                    <a:gd name="T4" fmla="*/ 668 w 668"/>
                    <a:gd name="T5" fmla="*/ 0 h 174"/>
                    <a:gd name="T6" fmla="*/ 0 60000 65536"/>
                    <a:gd name="T7" fmla="*/ 0 60000 65536"/>
                    <a:gd name="T8" fmla="*/ 0 60000 65536"/>
                    <a:gd name="T9" fmla="*/ 0 w 668"/>
                    <a:gd name="T10" fmla="*/ 0 h 174"/>
                    <a:gd name="T11" fmla="*/ 668 w 668"/>
                    <a:gd name="T12" fmla="*/ 174 h 174"/>
                  </a:gdLst>
                  <a:ahLst/>
                  <a:cxnLst>
                    <a:cxn ang="T6">
                      <a:pos x="T0" y="T1"/>
                    </a:cxn>
                    <a:cxn ang="T7">
                      <a:pos x="T2" y="T3"/>
                    </a:cxn>
                    <a:cxn ang="T8">
                      <a:pos x="T4" y="T5"/>
                    </a:cxn>
                  </a:cxnLst>
                  <a:rect l="T9" t="T10" r="T11" b="T12"/>
                  <a:pathLst>
                    <a:path w="668" h="174">
                      <a:moveTo>
                        <a:pt x="0" y="0"/>
                      </a:moveTo>
                      <a:cubicBezTo>
                        <a:pt x="52" y="29"/>
                        <a:pt x="200" y="174"/>
                        <a:pt x="311" y="174"/>
                      </a:cubicBezTo>
                      <a:cubicBezTo>
                        <a:pt x="422" y="174"/>
                        <a:pt x="594" y="36"/>
                        <a:pt x="668" y="0"/>
                      </a:cubicBezTo>
                    </a:path>
                  </a:pathLst>
                </a:custGeom>
                <a:noFill/>
                <a:ln w="19050">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3881" name="Freeform 19"/>
                <p:cNvSpPr>
                  <a:spLocks/>
                </p:cNvSpPr>
                <p:nvPr/>
              </p:nvSpPr>
              <p:spPr bwMode="auto">
                <a:xfrm flipV="1">
                  <a:off x="1429" y="2387"/>
                  <a:ext cx="635" cy="136"/>
                </a:xfrm>
                <a:custGeom>
                  <a:avLst/>
                  <a:gdLst>
                    <a:gd name="T0" fmla="*/ 0 w 635"/>
                    <a:gd name="T1" fmla="*/ 0 h 181"/>
                    <a:gd name="T2" fmla="*/ 317 w 635"/>
                    <a:gd name="T3" fmla="*/ 4 h 181"/>
                    <a:gd name="T4" fmla="*/ 635 w 635"/>
                    <a:gd name="T5" fmla="*/ 0 h 181"/>
                    <a:gd name="T6" fmla="*/ 0 60000 65536"/>
                    <a:gd name="T7" fmla="*/ 0 60000 65536"/>
                    <a:gd name="T8" fmla="*/ 0 60000 65536"/>
                    <a:gd name="T9" fmla="*/ 0 w 635"/>
                    <a:gd name="T10" fmla="*/ 0 h 181"/>
                    <a:gd name="T11" fmla="*/ 635 w 635"/>
                    <a:gd name="T12" fmla="*/ 181 h 181"/>
                  </a:gdLst>
                  <a:ahLst/>
                  <a:cxnLst>
                    <a:cxn ang="T6">
                      <a:pos x="T0" y="T1"/>
                    </a:cxn>
                    <a:cxn ang="T7">
                      <a:pos x="T2" y="T3"/>
                    </a:cxn>
                    <a:cxn ang="T8">
                      <a:pos x="T4" y="T5"/>
                    </a:cxn>
                  </a:cxnLst>
                  <a:rect l="T9" t="T10" r="T11" b="T12"/>
                  <a:pathLst>
                    <a:path w="635" h="181">
                      <a:moveTo>
                        <a:pt x="0" y="0"/>
                      </a:moveTo>
                      <a:cubicBezTo>
                        <a:pt x="105" y="90"/>
                        <a:pt x="211" y="181"/>
                        <a:pt x="317" y="181"/>
                      </a:cubicBezTo>
                      <a:cubicBezTo>
                        <a:pt x="423" y="181"/>
                        <a:pt x="529" y="90"/>
                        <a:pt x="635" y="0"/>
                      </a:cubicBezTo>
                    </a:path>
                  </a:pathLst>
                </a:custGeom>
                <a:noFill/>
                <a:ln w="19050">
                  <a:solidFill>
                    <a:srgbClr val="0000FF"/>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63878" name="AutoShape 20"/>
              <p:cNvSpPr>
                <a:spLocks noChangeArrowheads="1"/>
              </p:cNvSpPr>
              <p:nvPr/>
            </p:nvSpPr>
            <p:spPr bwMode="auto">
              <a:xfrm rot="-5566222">
                <a:off x="1156" y="2251"/>
                <a:ext cx="1134" cy="11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962 w 21600"/>
                  <a:gd name="T13" fmla="*/ 0 h 21600"/>
                  <a:gd name="T14" fmla="*/ 15638 w 21600"/>
                  <a:gd name="T15" fmla="*/ 5714 h 21600"/>
                </a:gdLst>
                <a:ahLst/>
                <a:cxnLst>
                  <a:cxn ang="T8">
                    <a:pos x="T0" y="T1"/>
                  </a:cxn>
                  <a:cxn ang="T9">
                    <a:pos x="T2" y="T3"/>
                  </a:cxn>
                  <a:cxn ang="T10">
                    <a:pos x="T4" y="T5"/>
                  </a:cxn>
                  <a:cxn ang="T11">
                    <a:pos x="T6" y="T7"/>
                  </a:cxn>
                </a:cxnLst>
                <a:rect l="T12" t="T13" r="T14" b="T15"/>
                <a:pathLst>
                  <a:path w="21600" h="21600">
                    <a:moveTo>
                      <a:pt x="9151" y="5343"/>
                    </a:moveTo>
                    <a:cubicBezTo>
                      <a:pt x="9685" y="5182"/>
                      <a:pt x="10241" y="5099"/>
                      <a:pt x="10800" y="5100"/>
                    </a:cubicBezTo>
                    <a:cubicBezTo>
                      <a:pt x="11358" y="5100"/>
                      <a:pt x="11914" y="5182"/>
                      <a:pt x="12448" y="5343"/>
                    </a:cubicBezTo>
                    <a:lnTo>
                      <a:pt x="13924" y="461"/>
                    </a:lnTo>
                    <a:cubicBezTo>
                      <a:pt x="12910" y="155"/>
                      <a:pt x="11858" y="-1"/>
                      <a:pt x="10799" y="0"/>
                    </a:cubicBezTo>
                    <a:cubicBezTo>
                      <a:pt x="9741" y="0"/>
                      <a:pt x="8689" y="155"/>
                      <a:pt x="7675" y="461"/>
                    </a:cubicBezTo>
                    <a:lnTo>
                      <a:pt x="9151" y="5343"/>
                    </a:lnTo>
                    <a:close/>
                  </a:path>
                </a:pathLst>
              </a:custGeom>
              <a:solidFill>
                <a:srgbClr val="FFFFFF"/>
              </a:solidFill>
              <a:ln w="9525">
                <a:solidFill>
                  <a:schemeClr val="tx1"/>
                </a:solidFill>
                <a:prstDash val="dash"/>
                <a:miter lim="800000"/>
                <a:headEnd/>
                <a:tailEnd/>
              </a:ln>
            </p:spPr>
            <p:txBody>
              <a:bodyPr wrap="none" anchor="ctr"/>
              <a:lstStyle/>
              <a:p>
                <a:endParaRPr lang="zh-CN" altLang="en-US"/>
              </a:p>
            </p:txBody>
          </p:sp>
        </p:grpSp>
      </p:grpSp>
      <p:grpSp>
        <p:nvGrpSpPr>
          <p:cNvPr id="7" name="Group 21"/>
          <p:cNvGrpSpPr>
            <a:grpSpLocks/>
          </p:cNvGrpSpPr>
          <p:nvPr/>
        </p:nvGrpSpPr>
        <p:grpSpPr bwMode="auto">
          <a:xfrm>
            <a:off x="3922713" y="2997200"/>
            <a:ext cx="2233612" cy="2952750"/>
            <a:chOff x="2471" y="1888"/>
            <a:chExt cx="1407" cy="1860"/>
          </a:xfrm>
        </p:grpSpPr>
        <p:sp>
          <p:nvSpPr>
            <p:cNvPr id="163863" name="AutoShape 22"/>
            <p:cNvSpPr>
              <a:spLocks noChangeArrowheads="1"/>
            </p:cNvSpPr>
            <p:nvPr/>
          </p:nvSpPr>
          <p:spPr bwMode="auto">
            <a:xfrm>
              <a:off x="2471" y="1888"/>
              <a:ext cx="1407" cy="1860"/>
            </a:xfrm>
            <a:prstGeom prst="roundRect">
              <a:avLst>
                <a:gd name="adj" fmla="val 4866"/>
              </a:avLst>
            </a:prstGeom>
            <a:solidFill>
              <a:srgbClr val="CCECFF"/>
            </a:solidFill>
            <a:ln w="9525">
              <a:solidFill>
                <a:schemeClr val="tx1"/>
              </a:solidFill>
              <a:round/>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63864" name="AutoShape 23"/>
            <p:cNvSpPr>
              <a:spLocks noChangeArrowheads="1"/>
            </p:cNvSpPr>
            <p:nvPr/>
          </p:nvSpPr>
          <p:spPr bwMode="auto">
            <a:xfrm>
              <a:off x="2880" y="2478"/>
              <a:ext cx="409" cy="40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9 w 21600"/>
                <a:gd name="T25" fmla="*/ 3176 h 21600"/>
                <a:gd name="T26" fmla="*/ 18431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solidFill>
                <a:schemeClr val="tx1"/>
              </a:solidFill>
              <a:round/>
              <a:headEnd/>
              <a:tailEnd/>
            </a:ln>
          </p:spPr>
          <p:txBody>
            <a:bodyPr wrap="none" anchor="ctr"/>
            <a:lstStyle/>
            <a:p>
              <a:endParaRPr lang="zh-CN" altLang="en-US"/>
            </a:p>
          </p:txBody>
        </p:sp>
        <p:sp>
          <p:nvSpPr>
            <p:cNvPr id="163865" name="Rectangle 24"/>
            <p:cNvSpPr>
              <a:spLocks noChangeArrowheads="1"/>
            </p:cNvSpPr>
            <p:nvPr/>
          </p:nvSpPr>
          <p:spPr bwMode="auto">
            <a:xfrm>
              <a:off x="3469" y="2024"/>
              <a:ext cx="272" cy="408"/>
            </a:xfrm>
            <a:prstGeom prst="rect">
              <a:avLst/>
            </a:prstGeom>
            <a:solidFill>
              <a:srgbClr val="CCFFCC"/>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en-US" altLang="zh-CN" sz="1800">
                  <a:latin typeface="Times New Roman" panose="02020603050405020304" pitchFamily="18" charset="0"/>
                  <a:ea typeface="华文新魏" panose="02010800040101010101" pitchFamily="2" charset="-122"/>
                </a:rPr>
                <a:t>ISR</a:t>
              </a:r>
            </a:p>
          </p:txBody>
        </p:sp>
        <p:sp>
          <p:nvSpPr>
            <p:cNvPr id="163866" name="AutoShape 25"/>
            <p:cNvSpPr>
              <a:spLocks noChangeArrowheads="1"/>
            </p:cNvSpPr>
            <p:nvPr/>
          </p:nvSpPr>
          <p:spPr bwMode="auto">
            <a:xfrm>
              <a:off x="2880" y="2024"/>
              <a:ext cx="409" cy="40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9 w 21600"/>
                <a:gd name="T25" fmla="*/ 3176 h 21600"/>
                <a:gd name="T26" fmla="*/ 18431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solidFill>
                <a:schemeClr val="tx1"/>
              </a:solidFill>
              <a:round/>
              <a:headEnd/>
              <a:tailEnd/>
            </a:ln>
          </p:spPr>
          <p:txBody>
            <a:bodyPr wrap="none" anchor="ctr"/>
            <a:lstStyle/>
            <a:p>
              <a:endParaRPr lang="zh-CN" altLang="en-US"/>
            </a:p>
          </p:txBody>
        </p:sp>
        <p:sp>
          <p:nvSpPr>
            <p:cNvPr id="163867" name="AutoShape 26"/>
            <p:cNvSpPr>
              <a:spLocks noChangeArrowheads="1"/>
            </p:cNvSpPr>
            <p:nvPr/>
          </p:nvSpPr>
          <p:spPr bwMode="auto">
            <a:xfrm>
              <a:off x="2880" y="2931"/>
              <a:ext cx="409" cy="40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9 w 21600"/>
                <a:gd name="T25" fmla="*/ 3176 h 21600"/>
                <a:gd name="T26" fmla="*/ 18431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solidFill>
                <a:schemeClr val="tx1"/>
              </a:solidFill>
              <a:round/>
              <a:headEnd/>
              <a:tailEnd/>
            </a:ln>
          </p:spPr>
          <p:txBody>
            <a:bodyPr wrap="none" anchor="ctr"/>
            <a:lstStyle/>
            <a:p>
              <a:endParaRPr lang="zh-CN" altLang="en-US"/>
            </a:p>
          </p:txBody>
        </p:sp>
        <p:sp>
          <p:nvSpPr>
            <p:cNvPr id="163868" name="Line 27"/>
            <p:cNvSpPr>
              <a:spLocks noChangeShapeType="1"/>
            </p:cNvSpPr>
            <p:nvPr/>
          </p:nvSpPr>
          <p:spPr bwMode="auto">
            <a:xfrm flipV="1">
              <a:off x="3288" y="2024"/>
              <a:ext cx="181" cy="9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869" name="Line 28"/>
            <p:cNvSpPr>
              <a:spLocks noChangeShapeType="1"/>
            </p:cNvSpPr>
            <p:nvPr/>
          </p:nvSpPr>
          <p:spPr bwMode="auto">
            <a:xfrm flipH="1" flipV="1">
              <a:off x="3243" y="2387"/>
              <a:ext cx="226" cy="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870" name="AutoShape 29"/>
            <p:cNvSpPr>
              <a:spLocks noChangeArrowheads="1"/>
            </p:cNvSpPr>
            <p:nvPr/>
          </p:nvSpPr>
          <p:spPr bwMode="auto">
            <a:xfrm rot="5725832">
              <a:off x="2880" y="2024"/>
              <a:ext cx="408" cy="40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859 w 21600"/>
                <a:gd name="T13" fmla="*/ 0 h 21600"/>
                <a:gd name="T14" fmla="*/ 18741 w 21600"/>
                <a:gd name="T15" fmla="*/ 6829 h 21600"/>
              </a:gdLst>
              <a:ahLst/>
              <a:cxnLst>
                <a:cxn ang="T8">
                  <a:pos x="T0" y="T1"/>
                </a:cxn>
                <a:cxn ang="T9">
                  <a:pos x="T2" y="T3"/>
                </a:cxn>
                <a:cxn ang="T10">
                  <a:pos x="T4" y="T5"/>
                </a:cxn>
                <a:cxn ang="T11">
                  <a:pos x="T6" y="T7"/>
                </a:cxn>
              </a:cxnLst>
              <a:rect l="T12" t="T13" r="T14" b="T15"/>
              <a:pathLst>
                <a:path w="21600" h="21600">
                  <a:moveTo>
                    <a:pt x="7359" y="6035"/>
                  </a:moveTo>
                  <a:cubicBezTo>
                    <a:pt x="8360" y="5312"/>
                    <a:pt x="9564" y="4922"/>
                    <a:pt x="10800" y="4923"/>
                  </a:cubicBezTo>
                  <a:cubicBezTo>
                    <a:pt x="12035" y="4923"/>
                    <a:pt x="13239" y="5312"/>
                    <a:pt x="14240" y="6035"/>
                  </a:cubicBezTo>
                  <a:lnTo>
                    <a:pt x="17122" y="2044"/>
                  </a:lnTo>
                  <a:cubicBezTo>
                    <a:pt x="15282" y="715"/>
                    <a:pt x="13070" y="-1"/>
                    <a:pt x="10799" y="0"/>
                  </a:cubicBezTo>
                  <a:cubicBezTo>
                    <a:pt x="8529" y="0"/>
                    <a:pt x="6317" y="715"/>
                    <a:pt x="4477" y="2044"/>
                  </a:cubicBezTo>
                  <a:lnTo>
                    <a:pt x="7359" y="6035"/>
                  </a:lnTo>
                  <a:close/>
                </a:path>
              </a:pathLst>
            </a:custGeom>
            <a:solidFill>
              <a:srgbClr val="FFFFFF"/>
            </a:solidFill>
            <a:ln w="9525">
              <a:solidFill>
                <a:schemeClr val="tx1"/>
              </a:solidFill>
              <a:prstDash val="dash"/>
              <a:miter lim="800000"/>
              <a:headEnd/>
              <a:tailEnd/>
            </a:ln>
          </p:spPr>
          <p:txBody>
            <a:bodyPr wrap="none" anchor="ctr"/>
            <a:lstStyle/>
            <a:p>
              <a:endParaRPr lang="zh-CN" altLang="en-US"/>
            </a:p>
          </p:txBody>
        </p:sp>
        <p:sp>
          <p:nvSpPr>
            <p:cNvPr id="163871" name="Text Box 30"/>
            <p:cNvSpPr txBox="1">
              <a:spLocks noChangeArrowheads="1"/>
            </p:cNvSpPr>
            <p:nvPr/>
          </p:nvSpPr>
          <p:spPr bwMode="auto">
            <a:xfrm>
              <a:off x="2517" y="3430"/>
              <a:ext cx="12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50000"/>
                </a:spcBef>
                <a:buClrTx/>
                <a:buSzTx/>
                <a:buFontTx/>
                <a:buNone/>
              </a:pPr>
              <a:r>
                <a:rPr lang="zh-CN" altLang="en-US" sz="1800" b="0">
                  <a:solidFill>
                    <a:srgbClr val="0000FF"/>
                  </a:solidFill>
                  <a:latin typeface="Times New Roman" panose="02020603050405020304" pitchFamily="18" charset="0"/>
                  <a:ea typeface="华文新魏" panose="02010800040101010101" pitchFamily="2" charset="-122"/>
                </a:rPr>
                <a:t>非抢占式操作系统</a:t>
              </a:r>
            </a:p>
          </p:txBody>
        </p:sp>
        <p:sp>
          <p:nvSpPr>
            <p:cNvPr id="163872" name="Text Box 31"/>
            <p:cNvSpPr txBox="1">
              <a:spLocks noChangeArrowheads="1"/>
            </p:cNvSpPr>
            <p:nvPr/>
          </p:nvSpPr>
          <p:spPr bwMode="auto">
            <a:xfrm>
              <a:off x="2471" y="2028"/>
              <a:ext cx="4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50000"/>
                </a:spcBef>
                <a:buClrTx/>
                <a:buSzTx/>
                <a:buFontTx/>
                <a:buNone/>
              </a:pPr>
              <a:r>
                <a:rPr lang="zh-CN" altLang="en-US" sz="1800" b="0">
                  <a:latin typeface="Times New Roman" panose="02020603050405020304" pitchFamily="18" charset="0"/>
                  <a:ea typeface="华文新魏" panose="02010800040101010101" pitchFamily="2" charset="-122"/>
                </a:rPr>
                <a:t>任务</a:t>
              </a:r>
              <a:r>
                <a:rPr lang="en-US" altLang="zh-CN" sz="1800" b="0">
                  <a:solidFill>
                    <a:srgbClr val="FF0066"/>
                  </a:solidFill>
                  <a:latin typeface="Times New Roman" panose="02020603050405020304" pitchFamily="18" charset="0"/>
                  <a:ea typeface="华文新魏" panose="02010800040101010101" pitchFamily="2" charset="-122"/>
                </a:rPr>
                <a:t>A</a:t>
              </a:r>
            </a:p>
          </p:txBody>
        </p:sp>
        <p:sp>
          <p:nvSpPr>
            <p:cNvPr id="163873" name="Text Box 32"/>
            <p:cNvSpPr txBox="1">
              <a:spLocks noChangeArrowheads="1"/>
            </p:cNvSpPr>
            <p:nvPr/>
          </p:nvSpPr>
          <p:spPr bwMode="auto">
            <a:xfrm>
              <a:off x="2471" y="2478"/>
              <a:ext cx="4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50000"/>
                </a:spcBef>
                <a:buClrTx/>
                <a:buSzTx/>
                <a:buFontTx/>
                <a:buNone/>
              </a:pPr>
              <a:r>
                <a:rPr lang="zh-CN" altLang="en-US" sz="1800" b="0">
                  <a:latin typeface="Times New Roman" panose="02020603050405020304" pitchFamily="18" charset="0"/>
                  <a:ea typeface="华文新魏" panose="02010800040101010101" pitchFamily="2" charset="-122"/>
                </a:rPr>
                <a:t>任务</a:t>
              </a:r>
              <a:r>
                <a:rPr lang="en-US" altLang="zh-CN" sz="1800" b="0">
                  <a:solidFill>
                    <a:srgbClr val="FF0066"/>
                  </a:solidFill>
                  <a:latin typeface="Times New Roman" panose="02020603050405020304" pitchFamily="18" charset="0"/>
                  <a:ea typeface="华文新魏" panose="02010800040101010101" pitchFamily="2" charset="-122"/>
                </a:rPr>
                <a:t>B</a:t>
              </a:r>
            </a:p>
          </p:txBody>
        </p:sp>
        <p:sp>
          <p:nvSpPr>
            <p:cNvPr id="163874" name="Text Box 33"/>
            <p:cNvSpPr txBox="1">
              <a:spLocks noChangeArrowheads="1"/>
            </p:cNvSpPr>
            <p:nvPr/>
          </p:nvSpPr>
          <p:spPr bwMode="auto">
            <a:xfrm>
              <a:off x="2471" y="2931"/>
              <a:ext cx="4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50000"/>
                </a:spcBef>
                <a:buClrTx/>
                <a:buSzTx/>
                <a:buFontTx/>
                <a:buNone/>
              </a:pPr>
              <a:r>
                <a:rPr lang="zh-CN" altLang="en-US" sz="1800" b="0">
                  <a:latin typeface="Times New Roman" panose="02020603050405020304" pitchFamily="18" charset="0"/>
                  <a:ea typeface="华文新魏" panose="02010800040101010101" pitchFamily="2" charset="-122"/>
                </a:rPr>
                <a:t>任务</a:t>
              </a:r>
              <a:r>
                <a:rPr lang="en-US" altLang="zh-CN" sz="1800" b="0">
                  <a:solidFill>
                    <a:srgbClr val="FF0066"/>
                  </a:solidFill>
                  <a:latin typeface="Times New Roman" panose="02020603050405020304" pitchFamily="18" charset="0"/>
                  <a:ea typeface="华文新魏" panose="02010800040101010101" pitchFamily="2" charset="-122"/>
                </a:rPr>
                <a:t>C</a:t>
              </a:r>
            </a:p>
          </p:txBody>
        </p:sp>
      </p:grpSp>
      <p:grpSp>
        <p:nvGrpSpPr>
          <p:cNvPr id="8" name="Group 34"/>
          <p:cNvGrpSpPr>
            <a:grpSpLocks/>
          </p:cNvGrpSpPr>
          <p:nvPr/>
        </p:nvGrpSpPr>
        <p:grpSpPr bwMode="auto">
          <a:xfrm>
            <a:off x="6299200" y="2997200"/>
            <a:ext cx="2232025" cy="2952750"/>
            <a:chOff x="3878" y="2024"/>
            <a:chExt cx="1406" cy="1860"/>
          </a:xfrm>
        </p:grpSpPr>
        <p:sp>
          <p:nvSpPr>
            <p:cNvPr id="163852" name="AutoShape 35"/>
            <p:cNvSpPr>
              <a:spLocks noChangeArrowheads="1"/>
            </p:cNvSpPr>
            <p:nvPr/>
          </p:nvSpPr>
          <p:spPr bwMode="auto">
            <a:xfrm>
              <a:off x="3878" y="2024"/>
              <a:ext cx="1406" cy="1860"/>
            </a:xfrm>
            <a:prstGeom prst="roundRect">
              <a:avLst>
                <a:gd name="adj" fmla="val 4866"/>
              </a:avLst>
            </a:prstGeom>
            <a:solidFill>
              <a:srgbClr val="FFCCFF"/>
            </a:solidFill>
            <a:ln w="9525">
              <a:solidFill>
                <a:schemeClr val="tx1"/>
              </a:solidFill>
              <a:round/>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63853" name="AutoShape 36"/>
            <p:cNvSpPr>
              <a:spLocks noChangeArrowheads="1"/>
            </p:cNvSpPr>
            <p:nvPr/>
          </p:nvSpPr>
          <p:spPr bwMode="auto">
            <a:xfrm>
              <a:off x="4287" y="2614"/>
              <a:ext cx="409" cy="40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9 w 21600"/>
                <a:gd name="T25" fmla="*/ 3176 h 21600"/>
                <a:gd name="T26" fmla="*/ 18431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solidFill>
                <a:schemeClr val="tx1"/>
              </a:solidFill>
              <a:round/>
              <a:headEnd/>
              <a:tailEnd/>
            </a:ln>
          </p:spPr>
          <p:txBody>
            <a:bodyPr wrap="none" anchor="ctr"/>
            <a:lstStyle/>
            <a:p>
              <a:endParaRPr lang="zh-CN" altLang="en-US"/>
            </a:p>
          </p:txBody>
        </p:sp>
        <p:sp>
          <p:nvSpPr>
            <p:cNvPr id="163854" name="Rectangle 37"/>
            <p:cNvSpPr>
              <a:spLocks noChangeArrowheads="1"/>
            </p:cNvSpPr>
            <p:nvPr/>
          </p:nvSpPr>
          <p:spPr bwMode="auto">
            <a:xfrm>
              <a:off x="4921" y="2341"/>
              <a:ext cx="272" cy="408"/>
            </a:xfrm>
            <a:prstGeom prst="rect">
              <a:avLst/>
            </a:prstGeom>
            <a:solidFill>
              <a:srgbClr val="CCFFCC"/>
            </a:solidFill>
            <a:ln w="9525">
              <a:solidFill>
                <a:schemeClr val="tx1"/>
              </a:solidFill>
              <a:miter lim="800000"/>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lang="en-US" altLang="zh-CN" sz="1800">
                  <a:latin typeface="Times New Roman" panose="02020603050405020304" pitchFamily="18" charset="0"/>
                  <a:ea typeface="华文新魏" panose="02010800040101010101" pitchFamily="2" charset="-122"/>
                </a:rPr>
                <a:t>ISR</a:t>
              </a:r>
            </a:p>
          </p:txBody>
        </p:sp>
        <p:sp>
          <p:nvSpPr>
            <p:cNvPr id="163855" name="AutoShape 38"/>
            <p:cNvSpPr>
              <a:spLocks noChangeArrowheads="1"/>
            </p:cNvSpPr>
            <p:nvPr/>
          </p:nvSpPr>
          <p:spPr bwMode="auto">
            <a:xfrm>
              <a:off x="4287" y="2160"/>
              <a:ext cx="409" cy="40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9 w 21600"/>
                <a:gd name="T25" fmla="*/ 3176 h 21600"/>
                <a:gd name="T26" fmla="*/ 18431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solidFill>
                <a:schemeClr val="tx1"/>
              </a:solidFill>
              <a:round/>
              <a:headEnd/>
              <a:tailEnd/>
            </a:ln>
          </p:spPr>
          <p:txBody>
            <a:bodyPr wrap="none" anchor="ctr"/>
            <a:lstStyle/>
            <a:p>
              <a:endParaRPr lang="zh-CN" altLang="en-US"/>
            </a:p>
          </p:txBody>
        </p:sp>
        <p:sp>
          <p:nvSpPr>
            <p:cNvPr id="163856" name="AutoShape 39"/>
            <p:cNvSpPr>
              <a:spLocks noChangeArrowheads="1"/>
            </p:cNvSpPr>
            <p:nvPr/>
          </p:nvSpPr>
          <p:spPr bwMode="auto">
            <a:xfrm>
              <a:off x="4287" y="3067"/>
              <a:ext cx="409" cy="40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9 w 21600"/>
                <a:gd name="T25" fmla="*/ 3176 h 21600"/>
                <a:gd name="T26" fmla="*/ 18431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solidFill>
                <a:schemeClr val="tx1"/>
              </a:solidFill>
              <a:round/>
              <a:headEnd/>
              <a:tailEnd/>
            </a:ln>
          </p:spPr>
          <p:txBody>
            <a:bodyPr wrap="none" anchor="ctr"/>
            <a:lstStyle/>
            <a:p>
              <a:endParaRPr lang="zh-CN" altLang="en-US"/>
            </a:p>
          </p:txBody>
        </p:sp>
        <p:sp>
          <p:nvSpPr>
            <p:cNvPr id="163857" name="Line 40"/>
            <p:cNvSpPr>
              <a:spLocks noChangeShapeType="1"/>
            </p:cNvSpPr>
            <p:nvPr/>
          </p:nvSpPr>
          <p:spPr bwMode="auto">
            <a:xfrm>
              <a:off x="4694" y="2251"/>
              <a:ext cx="227"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858" name="Line 41"/>
            <p:cNvSpPr>
              <a:spLocks noChangeShapeType="1"/>
            </p:cNvSpPr>
            <p:nvPr/>
          </p:nvSpPr>
          <p:spPr bwMode="auto">
            <a:xfrm flipH="1">
              <a:off x="4694" y="2750"/>
              <a:ext cx="182"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859" name="Text Box 42"/>
            <p:cNvSpPr txBox="1">
              <a:spLocks noChangeArrowheads="1"/>
            </p:cNvSpPr>
            <p:nvPr/>
          </p:nvSpPr>
          <p:spPr bwMode="auto">
            <a:xfrm>
              <a:off x="3923" y="3566"/>
              <a:ext cx="12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50000"/>
                </a:spcBef>
                <a:buClrTx/>
                <a:buSzTx/>
                <a:buFontTx/>
                <a:buNone/>
              </a:pPr>
              <a:r>
                <a:rPr lang="zh-CN" altLang="en-US" sz="1800" b="0">
                  <a:solidFill>
                    <a:srgbClr val="0000FF"/>
                  </a:solidFill>
                  <a:latin typeface="Times New Roman" panose="02020603050405020304" pitchFamily="18" charset="0"/>
                  <a:ea typeface="华文新魏" panose="02010800040101010101" pitchFamily="2" charset="-122"/>
                </a:rPr>
                <a:t>抢占式操作系统</a:t>
              </a:r>
            </a:p>
          </p:txBody>
        </p:sp>
        <p:sp>
          <p:nvSpPr>
            <p:cNvPr id="163860" name="Text Box 43"/>
            <p:cNvSpPr txBox="1">
              <a:spLocks noChangeArrowheads="1"/>
            </p:cNvSpPr>
            <p:nvPr/>
          </p:nvSpPr>
          <p:spPr bwMode="auto">
            <a:xfrm>
              <a:off x="3878" y="2164"/>
              <a:ext cx="4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50000"/>
                </a:spcBef>
                <a:buClrTx/>
                <a:buSzTx/>
                <a:buFontTx/>
                <a:buNone/>
              </a:pPr>
              <a:r>
                <a:rPr lang="zh-CN" altLang="en-US" sz="1800" b="0">
                  <a:latin typeface="Times New Roman" panose="02020603050405020304" pitchFamily="18" charset="0"/>
                  <a:ea typeface="华文新魏" panose="02010800040101010101" pitchFamily="2" charset="-122"/>
                </a:rPr>
                <a:t>任务</a:t>
              </a:r>
              <a:r>
                <a:rPr lang="en-US" altLang="zh-CN" sz="1800" b="0">
                  <a:solidFill>
                    <a:srgbClr val="FF0066"/>
                  </a:solidFill>
                  <a:latin typeface="Times New Roman" panose="02020603050405020304" pitchFamily="18" charset="0"/>
                  <a:ea typeface="华文新魏" panose="02010800040101010101" pitchFamily="2" charset="-122"/>
                </a:rPr>
                <a:t>A</a:t>
              </a:r>
            </a:p>
          </p:txBody>
        </p:sp>
        <p:sp>
          <p:nvSpPr>
            <p:cNvPr id="163861" name="Text Box 44"/>
            <p:cNvSpPr txBox="1">
              <a:spLocks noChangeArrowheads="1"/>
            </p:cNvSpPr>
            <p:nvPr/>
          </p:nvSpPr>
          <p:spPr bwMode="auto">
            <a:xfrm>
              <a:off x="3878" y="2614"/>
              <a:ext cx="4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50000"/>
                </a:spcBef>
                <a:buClrTx/>
                <a:buSzTx/>
                <a:buFontTx/>
                <a:buNone/>
              </a:pPr>
              <a:r>
                <a:rPr lang="zh-CN" altLang="en-US" sz="1800" b="0">
                  <a:latin typeface="Times New Roman" panose="02020603050405020304" pitchFamily="18" charset="0"/>
                  <a:ea typeface="华文新魏" panose="02010800040101010101" pitchFamily="2" charset="-122"/>
                </a:rPr>
                <a:t>任务</a:t>
              </a:r>
              <a:r>
                <a:rPr lang="en-US" altLang="zh-CN" sz="1800" b="0">
                  <a:solidFill>
                    <a:srgbClr val="FF0066"/>
                  </a:solidFill>
                  <a:latin typeface="Times New Roman" panose="02020603050405020304" pitchFamily="18" charset="0"/>
                  <a:ea typeface="华文新魏" panose="02010800040101010101" pitchFamily="2" charset="-122"/>
                </a:rPr>
                <a:t>B</a:t>
              </a:r>
            </a:p>
          </p:txBody>
        </p:sp>
        <p:sp>
          <p:nvSpPr>
            <p:cNvPr id="163862" name="Text Box 45"/>
            <p:cNvSpPr txBox="1">
              <a:spLocks noChangeArrowheads="1"/>
            </p:cNvSpPr>
            <p:nvPr/>
          </p:nvSpPr>
          <p:spPr bwMode="auto">
            <a:xfrm>
              <a:off x="3878" y="3067"/>
              <a:ext cx="4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50000"/>
                </a:spcBef>
                <a:buClrTx/>
                <a:buSzTx/>
                <a:buFontTx/>
                <a:buNone/>
              </a:pPr>
              <a:r>
                <a:rPr lang="zh-CN" altLang="en-US" sz="1800" b="0">
                  <a:latin typeface="Times New Roman" panose="02020603050405020304" pitchFamily="18" charset="0"/>
                  <a:ea typeface="华文新魏" panose="02010800040101010101" pitchFamily="2" charset="-122"/>
                </a:rPr>
                <a:t>任务</a:t>
              </a:r>
              <a:r>
                <a:rPr lang="en-US" altLang="zh-CN" sz="1800" b="0">
                  <a:solidFill>
                    <a:srgbClr val="FF0066"/>
                  </a:solidFill>
                  <a:latin typeface="Times New Roman" panose="02020603050405020304" pitchFamily="18" charset="0"/>
                  <a:ea typeface="华文新魏" panose="02010800040101010101" pitchFamily="2" charset="-122"/>
                </a:rPr>
                <a:t>C</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1"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4)">
                                      <p:cBhvr>
                                        <p:cTn id="12" dur="500"/>
                                        <p:tgtEl>
                                          <p:spTgt spid="4"/>
                                        </p:tgtEl>
                                      </p:cBhvr>
                                    </p:animEffect>
                                  </p:childTnLst>
                                </p:cTn>
                              </p:par>
                            </p:childTnLst>
                          </p:cTn>
                        </p:par>
                        <p:par>
                          <p:cTn id="13" fill="hold" nodeType="afterGroup">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2643980"/>
                                        </p:tgtEl>
                                        <p:attrNameLst>
                                          <p:attrName>style.visibility</p:attrName>
                                        </p:attrNameLst>
                                      </p:cBhvr>
                                      <p:to>
                                        <p:strVal val="visible"/>
                                      </p:to>
                                    </p:set>
                                  </p:childTnLst>
                                </p:cTn>
                              </p:par>
                            </p:childTnLst>
                          </p:cTn>
                        </p:par>
                        <p:par>
                          <p:cTn id="16" fill="hold" nodeType="afterGroup">
                            <p:stCondLst>
                              <p:cond delay="1000"/>
                            </p:stCondLst>
                            <p:childTnLst>
                              <p:par>
                                <p:cTn id="17" presetID="22" presetClass="entr" presetSubtype="2"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right)">
                                      <p:cBhvr>
                                        <p:cTn id="19" dur="500"/>
                                        <p:tgtEl>
                                          <p:spTgt spid="3"/>
                                        </p:tgtEl>
                                      </p:cBhvr>
                                    </p:animEffect>
                                  </p:childTnLst>
                                </p:cTn>
                              </p:par>
                            </p:childTnLst>
                          </p:cTn>
                        </p:par>
                        <p:par>
                          <p:cTn id="20" fill="hold" nodeType="afterGroup">
                            <p:stCondLst>
                              <p:cond delay="1500"/>
                            </p:stCondLst>
                            <p:childTnLst>
                              <p:par>
                                <p:cTn id="21" presetID="12" presetClass="entr" presetSubtype="8" fill="hold" grpId="0" nodeType="afterEffect">
                                  <p:stCondLst>
                                    <p:cond delay="0"/>
                                  </p:stCondLst>
                                  <p:childTnLst>
                                    <p:set>
                                      <p:cBhvr>
                                        <p:cTn id="22" dur="1" fill="hold">
                                          <p:stCondLst>
                                            <p:cond delay="0"/>
                                          </p:stCondLst>
                                        </p:cTn>
                                        <p:tgtEl>
                                          <p:spTgt spid="2643979"/>
                                        </p:tgtEl>
                                        <p:attrNameLst>
                                          <p:attrName>style.visibility</p:attrName>
                                        </p:attrNameLst>
                                      </p:cBhvr>
                                      <p:to>
                                        <p:strVal val="visible"/>
                                      </p:to>
                                    </p:set>
                                    <p:animEffect transition="in" filter="slide(fromLeft)">
                                      <p:cBhvr>
                                        <p:cTn id="23" dur="500"/>
                                        <p:tgtEl>
                                          <p:spTgt spid="2643979"/>
                                        </p:tgtEl>
                                      </p:cBhvr>
                                    </p:animEffect>
                                  </p:childTnLst>
                                </p:cTn>
                              </p:par>
                            </p:childTnLst>
                          </p:cTn>
                        </p:par>
                        <p:par>
                          <p:cTn id="24" fill="hold" nodeType="afterGroup">
                            <p:stCondLst>
                              <p:cond delay="2000"/>
                            </p:stCondLst>
                            <p:childTnLst>
                              <p:par>
                                <p:cTn id="25" presetID="2" presetClass="entr" presetSubtype="2"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2500"/>
                            </p:stCondLst>
                            <p:childTnLst>
                              <p:par>
                                <p:cTn id="30" presetID="2" presetClass="entr" presetSubtype="2"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1+#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3979" grpId="0" animBg="1"/>
      <p:bldP spid="2643980"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457200" y="61913"/>
            <a:ext cx="8229600" cy="1143000"/>
          </a:xfrm>
        </p:spPr>
        <p:txBody>
          <a:bodyPr/>
          <a:lstStyle/>
          <a:p>
            <a:pPr eaLnBrk="1" hangingPunct="1"/>
            <a:r>
              <a:rPr kumimoji="0" lang="zh-CN" altLang="en-US" smtClean="0"/>
              <a:t>嵌入式操作系统基本概念</a:t>
            </a:r>
          </a:p>
        </p:txBody>
      </p:sp>
      <p:sp>
        <p:nvSpPr>
          <p:cNvPr id="165891" name="Rectangle 3"/>
          <p:cNvSpPr>
            <a:spLocks noGrp="1" noChangeArrowheads="1"/>
          </p:cNvSpPr>
          <p:nvPr>
            <p:ph idx="1"/>
          </p:nvPr>
        </p:nvSpPr>
        <p:spPr>
          <a:xfrm>
            <a:off x="541338" y="1204913"/>
            <a:ext cx="3506787" cy="730250"/>
          </a:xfrm>
        </p:spPr>
        <p:txBody>
          <a:bodyPr/>
          <a:lstStyle/>
          <a:p>
            <a:pPr eaLnBrk="1" hangingPunct="1"/>
            <a:r>
              <a:rPr kumimoji="0" lang="zh-CN" altLang="en-US" smtClean="0"/>
              <a:t>基本概念</a:t>
            </a:r>
          </a:p>
        </p:txBody>
      </p:sp>
      <p:sp>
        <p:nvSpPr>
          <p:cNvPr id="2644996" name="Text Box 4"/>
          <p:cNvSpPr txBox="1">
            <a:spLocks noChangeArrowheads="1"/>
          </p:cNvSpPr>
          <p:nvPr/>
        </p:nvSpPr>
        <p:spPr bwMode="auto">
          <a:xfrm>
            <a:off x="990600" y="2781300"/>
            <a:ext cx="7391400" cy="2308225"/>
          </a:xfrm>
          <a:prstGeom prst="rect">
            <a:avLst/>
          </a:prstGeom>
          <a:noFill/>
          <a:ln w="9525">
            <a:noFill/>
            <a:miter lim="800000"/>
            <a:headEnd/>
            <a:tailEnd/>
          </a:ln>
          <a:effectLst/>
        </p:spPr>
        <p:txBody>
          <a:bodyPr>
            <a:spAutoFit/>
          </a:bodyP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eaLnBrk="1" hangingPunct="1">
              <a:defRPr/>
            </a:pPr>
            <a:r>
              <a:rPr kumimoji="1" lang="en-US" altLang="zh-CN" b="0" smtClean="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b="0" smtClean="0">
                <a:latin typeface="Times New Roman" panose="02020603050405020304" pitchFamily="18" charset="0"/>
                <a:ea typeface="华文新魏" panose="02010800040101010101" pitchFamily="2" charset="-122"/>
              </a:rPr>
              <a:t>时钟节拍是特定的</a:t>
            </a:r>
            <a:r>
              <a:rPr kumimoji="1" lang="zh-CN" altLang="en-US" smtClean="0">
                <a:latin typeface="Times New Roman" panose="02020603050405020304" pitchFamily="18" charset="0"/>
                <a:ea typeface="华文新魏" panose="02010800040101010101" pitchFamily="2" charset="-122"/>
              </a:rPr>
              <a:t>周期性中断</a:t>
            </a:r>
            <a:r>
              <a:rPr kumimoji="1" lang="zh-CN" altLang="en-US" b="0" smtClean="0">
                <a:latin typeface="Times New Roman" panose="02020603050405020304" pitchFamily="18" charset="0"/>
                <a:ea typeface="华文新魏" panose="02010800040101010101" pitchFamily="2" charset="-122"/>
              </a:rPr>
              <a:t>。这个中断可以看作是系统心脏的脉动。中断之间的时间间隔取决于不同应用，一般在</a:t>
            </a:r>
            <a:r>
              <a:rPr kumimoji="1" lang="en-US" altLang="zh-CN" b="0" smtClean="0">
                <a:latin typeface="Times New Roman" panose="02020603050405020304" pitchFamily="18" charset="0"/>
                <a:ea typeface="华文新魏" panose="02010800040101010101" pitchFamily="2" charset="-122"/>
              </a:rPr>
              <a:t>10ms</a:t>
            </a:r>
            <a:r>
              <a:rPr kumimoji="1" lang="zh-CN" altLang="en-US" b="0" smtClean="0">
                <a:latin typeface="Times New Roman" panose="02020603050405020304" pitchFamily="18" charset="0"/>
                <a:ea typeface="华文新魏" panose="02010800040101010101" pitchFamily="2" charset="-122"/>
              </a:rPr>
              <a:t>到</a:t>
            </a:r>
            <a:r>
              <a:rPr kumimoji="1" lang="en-US" altLang="zh-CN" b="0" smtClean="0">
                <a:latin typeface="Times New Roman" panose="02020603050405020304" pitchFamily="18" charset="0"/>
                <a:ea typeface="华文新魏" panose="02010800040101010101" pitchFamily="2" charset="-122"/>
              </a:rPr>
              <a:t>200ms</a:t>
            </a:r>
            <a:r>
              <a:rPr kumimoji="1" lang="zh-CN" altLang="en-US" b="0" smtClean="0">
                <a:latin typeface="Times New Roman" panose="02020603050405020304" pitchFamily="18" charset="0"/>
                <a:ea typeface="华文新魏" panose="02010800040101010101" pitchFamily="2" charset="-122"/>
              </a:rPr>
              <a:t>之间。时钟的节拍式中断使得内核可以将任务延时若干个整数时钟节拍，以及当任务等待事件发生时，提供等待超时的依据。时钟节拍率越快，系统的额外开销就越大。</a:t>
            </a:r>
          </a:p>
        </p:txBody>
      </p:sp>
      <p:sp>
        <p:nvSpPr>
          <p:cNvPr id="2644997" name="Text Box 5"/>
          <p:cNvSpPr txBox="1">
            <a:spLocks noChangeArrowheads="1"/>
          </p:cNvSpPr>
          <p:nvPr/>
        </p:nvSpPr>
        <p:spPr bwMode="auto">
          <a:xfrm>
            <a:off x="990600" y="1935163"/>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lang="en-US" altLang="zh-CN" sz="2400" b="0">
                <a:latin typeface="Times New Roman" panose="02020603050405020304" pitchFamily="18" charset="0"/>
                <a:ea typeface="宋体" panose="02010600030101010101" pitchFamily="2" charset="-122"/>
              </a:rPr>
              <a:t>——</a:t>
            </a:r>
            <a:r>
              <a:rPr lang="zh-CN" altLang="en-US" sz="2400" b="0">
                <a:solidFill>
                  <a:srgbClr val="0000FF"/>
                </a:solidFill>
                <a:latin typeface="Times New Roman" panose="02020603050405020304" pitchFamily="18" charset="0"/>
                <a:ea typeface="华文新魏" panose="02010800040101010101" pitchFamily="2" charset="-122"/>
              </a:rPr>
              <a:t>时钟节拍，时钟中断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644997"/>
                                        </p:tgtEl>
                                        <p:attrNameLst>
                                          <p:attrName>style.visibility</p:attrName>
                                        </p:attrNameLst>
                                      </p:cBhvr>
                                      <p:to>
                                        <p:strVal val="visible"/>
                                      </p:to>
                                    </p:set>
                                    <p:anim calcmode="discrete" valueType="clr">
                                      <p:cBhvr override="childStyle">
                                        <p:cTn id="7" dur="80"/>
                                        <p:tgtEl>
                                          <p:spTgt spid="264499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44997"/>
                                        </p:tgtEl>
                                        <p:attrNameLst>
                                          <p:attrName>fillcolor</p:attrName>
                                        </p:attrNameLst>
                                      </p:cBhvr>
                                      <p:tavLst>
                                        <p:tav tm="0">
                                          <p:val>
                                            <p:clrVal>
                                              <a:schemeClr val="accent2"/>
                                            </p:clrVal>
                                          </p:val>
                                        </p:tav>
                                        <p:tav tm="50000">
                                          <p:val>
                                            <p:clrVal>
                                              <a:schemeClr val="hlink"/>
                                            </p:clrVal>
                                          </p:val>
                                        </p:tav>
                                      </p:tavLst>
                                    </p:anim>
                                    <p:set>
                                      <p:cBhvr>
                                        <p:cTn id="9" dur="80"/>
                                        <p:tgtEl>
                                          <p:spTgt spid="2644997"/>
                                        </p:tgtEl>
                                        <p:attrNameLst>
                                          <p:attrName>fill.type</p:attrName>
                                        </p:attrNameLst>
                                      </p:cBhvr>
                                      <p:to>
                                        <p:strVal val="solid"/>
                                      </p:to>
                                    </p:set>
                                  </p:childTnLst>
                                </p:cTn>
                              </p:par>
                            </p:childTnLst>
                          </p:cTn>
                        </p:par>
                        <p:par>
                          <p:cTn id="10" fill="hold" nodeType="afterGroup">
                            <p:stCondLst>
                              <p:cond delay="480"/>
                            </p:stCondLst>
                            <p:childTnLst>
                              <p:par>
                                <p:cTn id="11" presetID="12" presetClass="entr" presetSubtype="4" fill="hold" grpId="0" nodeType="afterEffect">
                                  <p:stCondLst>
                                    <p:cond delay="0"/>
                                  </p:stCondLst>
                                  <p:childTnLst>
                                    <p:set>
                                      <p:cBhvr>
                                        <p:cTn id="12" dur="1" fill="hold">
                                          <p:stCondLst>
                                            <p:cond delay="0"/>
                                          </p:stCondLst>
                                        </p:cTn>
                                        <p:tgtEl>
                                          <p:spTgt spid="2644996"/>
                                        </p:tgtEl>
                                        <p:attrNameLst>
                                          <p:attrName>style.visibility</p:attrName>
                                        </p:attrNameLst>
                                      </p:cBhvr>
                                      <p:to>
                                        <p:strVal val="visible"/>
                                      </p:to>
                                    </p:set>
                                    <p:animEffect transition="in" filter="slide(fromBottom)">
                                      <p:cBhvr>
                                        <p:cTn id="13" dur="500"/>
                                        <p:tgtEl>
                                          <p:spTgt spid="2644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4996" grpId="0"/>
      <p:bldP spid="264499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220663" y="101600"/>
            <a:ext cx="8709025" cy="936625"/>
          </a:xfrm>
        </p:spPr>
        <p:txBody>
          <a:bodyPr/>
          <a:lstStyle/>
          <a:p>
            <a:pPr eaLnBrk="1" hangingPunct="1"/>
            <a:r>
              <a:rPr kumimoji="0" lang="zh-CN" altLang="en-US" smtClean="0"/>
              <a:t>使用嵌入式操作系统的优缺点</a:t>
            </a:r>
          </a:p>
        </p:txBody>
      </p:sp>
      <p:sp>
        <p:nvSpPr>
          <p:cNvPr id="167939" name="Rectangle 3"/>
          <p:cNvSpPr>
            <a:spLocks noGrp="1" noChangeArrowheads="1"/>
          </p:cNvSpPr>
          <p:nvPr>
            <p:ph idx="1"/>
          </p:nvPr>
        </p:nvSpPr>
        <p:spPr>
          <a:xfrm>
            <a:off x="439738" y="1250950"/>
            <a:ext cx="8270875" cy="4919663"/>
          </a:xfrm>
        </p:spPr>
        <p:txBody>
          <a:bodyPr lIns="82550" tIns="41275" rIns="82550" bIns="41275"/>
          <a:lstStyle/>
          <a:p>
            <a:pPr eaLnBrk="1" hangingPunct="1"/>
            <a:r>
              <a:rPr kumimoji="0" lang="zh-CN" altLang="en-US" smtClean="0">
                <a:latin typeface="微软雅黑" panose="020B0503020204020204" pitchFamily="34" charset="-122"/>
                <a:ea typeface="微软雅黑" panose="020B0503020204020204" pitchFamily="34" charset="-122"/>
              </a:rPr>
              <a:t>优点</a:t>
            </a:r>
          </a:p>
          <a:p>
            <a:pPr lvl="1" eaLnBrk="1" hangingPunct="1"/>
            <a:r>
              <a:rPr kumimoji="0" lang="zh-CN" altLang="en-US" smtClean="0">
                <a:latin typeface="微软雅黑" panose="020B0503020204020204" pitchFamily="34" charset="-122"/>
                <a:ea typeface="微软雅黑" panose="020B0503020204020204" pitchFamily="34" charset="-122"/>
              </a:rPr>
              <a:t>使程序的设计和扩展变得容易，大大提高了开发效率。</a:t>
            </a:r>
          </a:p>
          <a:p>
            <a:pPr lvl="1" eaLnBrk="1" hangingPunct="1"/>
            <a:r>
              <a:rPr kumimoji="0" lang="zh-CN" altLang="en-US" smtClean="0">
                <a:latin typeface="微软雅黑" panose="020B0503020204020204" pitchFamily="34" charset="-122"/>
                <a:ea typeface="微软雅黑" panose="020B0503020204020204" pitchFamily="34" charset="-122"/>
              </a:rPr>
              <a:t>充分发挥</a:t>
            </a:r>
            <a:r>
              <a:rPr kumimoji="0" lang="en-US" altLang="zh-CN" smtClean="0">
                <a:latin typeface="微软雅黑" panose="020B0503020204020204" pitchFamily="34" charset="-122"/>
                <a:ea typeface="微软雅黑" panose="020B0503020204020204" pitchFamily="34" charset="-122"/>
              </a:rPr>
              <a:t>32</a:t>
            </a:r>
            <a:r>
              <a:rPr kumimoji="0" lang="zh-CN" altLang="en-US" smtClean="0">
                <a:latin typeface="微软雅黑" panose="020B0503020204020204" pitchFamily="34" charset="-122"/>
                <a:ea typeface="微软雅黑" panose="020B0503020204020204" pitchFamily="34" charset="-122"/>
              </a:rPr>
              <a:t>位</a:t>
            </a:r>
            <a:r>
              <a:rPr kumimoji="0" lang="en-US" altLang="zh-CN" smtClean="0">
                <a:latin typeface="微软雅黑" panose="020B0503020204020204" pitchFamily="34" charset="-122"/>
                <a:ea typeface="微软雅黑" panose="020B0503020204020204" pitchFamily="34" charset="-122"/>
              </a:rPr>
              <a:t>CPU</a:t>
            </a:r>
            <a:r>
              <a:rPr kumimoji="0" lang="zh-CN" altLang="en-US" smtClean="0">
                <a:latin typeface="微软雅黑" panose="020B0503020204020204" pitchFamily="34" charset="-122"/>
                <a:ea typeface="微软雅黑" panose="020B0503020204020204" pitchFamily="34" charset="-122"/>
              </a:rPr>
              <a:t>多任务的潜力，实现多任务设计，能够充分利用硬件资源和实现资源共享。</a:t>
            </a:r>
          </a:p>
          <a:p>
            <a:pPr lvl="1" eaLnBrk="1" hangingPunct="1"/>
            <a:r>
              <a:rPr kumimoji="0" lang="zh-CN" altLang="en-US" smtClean="0">
                <a:latin typeface="微软雅黑" panose="020B0503020204020204" pitchFamily="34" charset="-122"/>
                <a:ea typeface="微软雅黑" panose="020B0503020204020204" pitchFamily="34" charset="-122"/>
              </a:rPr>
              <a:t>实时性和健壮性能够得到更好的保证。</a:t>
            </a:r>
          </a:p>
          <a:p>
            <a:pPr eaLnBrk="1" hangingPunct="1"/>
            <a:r>
              <a:rPr kumimoji="0" lang="zh-CN" altLang="en-US" smtClean="0">
                <a:latin typeface="微软雅黑" panose="020B0503020204020204" pitchFamily="34" charset="-122"/>
                <a:ea typeface="微软雅黑" panose="020B0503020204020204" pitchFamily="34" charset="-122"/>
              </a:rPr>
              <a:t>缺点</a:t>
            </a:r>
          </a:p>
          <a:p>
            <a:pPr lvl="1" eaLnBrk="1" hangingPunct="1"/>
            <a:r>
              <a:rPr kumimoji="0" lang="zh-CN" altLang="en-US" smtClean="0">
                <a:latin typeface="微软雅黑" panose="020B0503020204020204" pitchFamily="34" charset="-122"/>
                <a:ea typeface="微软雅黑" panose="020B0503020204020204" pitchFamily="34" charset="-122"/>
              </a:rPr>
              <a:t>嵌入式操作系统增加</a:t>
            </a:r>
            <a:r>
              <a:rPr kumimoji="0" lang="en-US" altLang="zh-CN" smtClean="0">
                <a:latin typeface="微软雅黑" panose="020B0503020204020204" pitchFamily="34" charset="-122"/>
                <a:ea typeface="微软雅黑" panose="020B0503020204020204" pitchFamily="34" charset="-122"/>
              </a:rPr>
              <a:t>ROM/RAM</a:t>
            </a:r>
            <a:r>
              <a:rPr kumimoji="0" lang="zh-CN" altLang="en-US" smtClean="0">
                <a:latin typeface="微软雅黑" panose="020B0503020204020204" pitchFamily="34" charset="-122"/>
                <a:ea typeface="微软雅黑" panose="020B0503020204020204" pitchFamily="34" charset="-122"/>
              </a:rPr>
              <a:t>等额外开销，</a:t>
            </a:r>
            <a:r>
              <a:rPr kumimoji="0" lang="en-US" altLang="zh-CN" smtClean="0">
                <a:latin typeface="微软雅黑" panose="020B0503020204020204" pitchFamily="34" charset="-122"/>
                <a:ea typeface="微软雅黑" panose="020B0503020204020204" pitchFamily="34" charset="-122"/>
              </a:rPr>
              <a:t>5</a:t>
            </a:r>
            <a:r>
              <a:rPr kumimoji="0" lang="zh-CN" altLang="en-US" smtClean="0">
                <a:latin typeface="微软雅黑" panose="020B0503020204020204" pitchFamily="34" charset="-122"/>
                <a:ea typeface="微软雅黑" panose="020B0503020204020204" pitchFamily="34" charset="-122"/>
              </a:rPr>
              <a:t>～</a:t>
            </a:r>
            <a:r>
              <a:rPr kumimoji="0" lang="en-US" altLang="zh-CN" smtClean="0">
                <a:latin typeface="微软雅黑" panose="020B0503020204020204" pitchFamily="34" charset="-122"/>
                <a:ea typeface="微软雅黑" panose="020B0503020204020204" pitchFamily="34" charset="-122"/>
              </a:rPr>
              <a:t>10</a:t>
            </a:r>
            <a:r>
              <a:rPr kumimoji="0" lang="zh-CN" altLang="en-US" smtClean="0">
                <a:latin typeface="微软雅黑" panose="020B0503020204020204" pitchFamily="34" charset="-122"/>
                <a:ea typeface="微软雅黑" panose="020B0503020204020204" pitchFamily="34" charset="-122"/>
              </a:rPr>
              <a:t>％的</a:t>
            </a:r>
            <a:r>
              <a:rPr kumimoji="0" lang="en-US" altLang="zh-CN" smtClean="0">
                <a:latin typeface="微软雅黑" panose="020B0503020204020204" pitchFamily="34" charset="-122"/>
                <a:ea typeface="微软雅黑" panose="020B0503020204020204" pitchFamily="34" charset="-122"/>
              </a:rPr>
              <a:t>CPU</a:t>
            </a:r>
            <a:r>
              <a:rPr kumimoji="0" lang="zh-CN" altLang="en-US" smtClean="0">
                <a:latin typeface="微软雅黑" panose="020B0503020204020204" pitchFamily="34" charset="-122"/>
                <a:ea typeface="微软雅黑" panose="020B0503020204020204" pitchFamily="34" charset="-122"/>
              </a:rPr>
              <a:t>额外负荷。</a:t>
            </a:r>
          </a:p>
        </p:txBody>
      </p:sp>
    </p:spTree>
  </p:cSld>
  <p:clrMapOvr>
    <a:masterClrMapping/>
  </p:clrMapOvr>
  <p:transition spd="med">
    <p:rand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709613" y="215900"/>
            <a:ext cx="7727950" cy="622300"/>
          </a:xfrm>
        </p:spPr>
        <p:txBody>
          <a:bodyPr rtlCol="0">
            <a:normAutofit fontScale="90000"/>
          </a:bodyPr>
          <a:lstStyle/>
          <a:p>
            <a:pPr eaLnBrk="1" fontAlgn="auto" hangingPunct="1">
              <a:spcAft>
                <a:spcPts val="0"/>
              </a:spcAft>
              <a:defRPr/>
            </a:pPr>
            <a:r>
              <a:rPr kumimoji="0" lang="en-US" altLang="zh-CN" dirty="0" smtClean="0">
                <a:cs typeface="Times New Roman" pitchFamily="18" charset="0"/>
              </a:rPr>
              <a:t>VxWorks</a:t>
            </a:r>
          </a:p>
        </p:txBody>
      </p:sp>
      <p:sp>
        <p:nvSpPr>
          <p:cNvPr id="169987" name="Rectangle 3"/>
          <p:cNvSpPr>
            <a:spLocks noGrp="1" noChangeArrowheads="1"/>
          </p:cNvSpPr>
          <p:nvPr>
            <p:ph idx="1"/>
          </p:nvPr>
        </p:nvSpPr>
        <p:spPr>
          <a:xfrm>
            <a:off x="368300" y="868363"/>
            <a:ext cx="8410575" cy="3970337"/>
          </a:xfrm>
        </p:spPr>
        <p:txBody>
          <a:bodyPr lIns="82550" tIns="41275" rIns="82550" bIns="41275"/>
          <a:lstStyle/>
          <a:p>
            <a:pPr eaLnBrk="1" hangingPunct="1">
              <a:lnSpc>
                <a:spcPct val="80000"/>
              </a:lnSpc>
            </a:pPr>
            <a:r>
              <a:rPr kumimoji="0" lang="en-US" altLang="zh-CN" sz="2400" smtClean="0">
                <a:latin typeface="微软雅黑" panose="020B0503020204020204" pitchFamily="34" charset="-122"/>
                <a:ea typeface="微软雅黑" panose="020B0503020204020204" pitchFamily="34" charset="-122"/>
              </a:rPr>
              <a:t>VxWorks</a:t>
            </a:r>
            <a:r>
              <a:rPr kumimoji="0" lang="zh-CN" altLang="en-US" sz="2400" smtClean="0">
                <a:latin typeface="微软雅黑" panose="020B0503020204020204" pitchFamily="34" charset="-122"/>
                <a:ea typeface="微软雅黑" panose="020B0503020204020204" pitchFamily="34" charset="-122"/>
              </a:rPr>
              <a:t>操作系统是美国</a:t>
            </a:r>
            <a:r>
              <a:rPr kumimoji="0" lang="en-US" altLang="zh-CN" sz="2400" smtClean="0">
                <a:latin typeface="微软雅黑" panose="020B0503020204020204" pitchFamily="34" charset="-122"/>
                <a:ea typeface="微软雅黑" panose="020B0503020204020204" pitchFamily="34" charset="-122"/>
              </a:rPr>
              <a:t>WindRiver</a:t>
            </a:r>
            <a:r>
              <a:rPr kumimoji="0" lang="zh-CN" altLang="en-US" sz="2400" smtClean="0">
                <a:latin typeface="微软雅黑" panose="020B0503020204020204" pitchFamily="34" charset="-122"/>
                <a:ea typeface="微软雅黑" panose="020B0503020204020204" pitchFamily="34" charset="-122"/>
              </a:rPr>
              <a:t>公司于</a:t>
            </a:r>
            <a:r>
              <a:rPr kumimoji="0" lang="en-US" altLang="zh-CN" sz="2400" smtClean="0">
                <a:latin typeface="微软雅黑" panose="020B0503020204020204" pitchFamily="34" charset="-122"/>
                <a:ea typeface="微软雅黑" panose="020B0503020204020204" pitchFamily="34" charset="-122"/>
              </a:rPr>
              <a:t>1983</a:t>
            </a:r>
            <a:r>
              <a:rPr kumimoji="0" lang="zh-CN" altLang="en-US" sz="2400" smtClean="0">
                <a:latin typeface="微软雅黑" panose="020B0503020204020204" pitchFamily="34" charset="-122"/>
                <a:ea typeface="微软雅黑" panose="020B0503020204020204" pitchFamily="34" charset="-122"/>
              </a:rPr>
              <a:t>年设计开发的一种嵌入式实时操作系统（</a:t>
            </a:r>
            <a:r>
              <a:rPr kumimoji="0" lang="en-US" altLang="zh-CN" sz="2400" smtClean="0">
                <a:latin typeface="微软雅黑" panose="020B0503020204020204" pitchFamily="34" charset="-122"/>
                <a:ea typeface="微软雅黑" panose="020B0503020204020204" pitchFamily="34" charset="-122"/>
              </a:rPr>
              <a:t>RTOS</a:t>
            </a:r>
            <a:r>
              <a:rPr kumimoji="0" lang="zh-CN" altLang="en-US" sz="2400" smtClean="0">
                <a:latin typeface="微软雅黑" panose="020B0503020204020204" pitchFamily="34" charset="-122"/>
                <a:ea typeface="微软雅黑" panose="020B0503020204020204" pitchFamily="34" charset="-122"/>
              </a:rPr>
              <a:t>），具有良好的持续发展能力、高性能的内核以及友好的用户开发环境，在嵌入式实时操作系统领域牢牢占据着一席之地。</a:t>
            </a:r>
          </a:p>
          <a:p>
            <a:pPr eaLnBrk="1" hangingPunct="1">
              <a:lnSpc>
                <a:spcPct val="80000"/>
              </a:lnSpc>
            </a:pP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VxWorks</a:t>
            </a:r>
            <a:r>
              <a:rPr kumimoji="0" lang="zh-CN" altLang="en-US" sz="2400" smtClean="0">
                <a:latin typeface="微软雅黑" panose="020B0503020204020204" pitchFamily="34" charset="-122"/>
                <a:ea typeface="微软雅黑" panose="020B0503020204020204" pitchFamily="34" charset="-122"/>
              </a:rPr>
              <a:t>所具有的显著特点是：</a:t>
            </a:r>
          </a:p>
          <a:p>
            <a:pPr eaLnBrk="1" hangingPunct="1">
              <a:lnSpc>
                <a:spcPct val="80000"/>
              </a:lnSpc>
              <a:buFont typeface="Wingdings" panose="05000000000000000000" pitchFamily="2" charset="2"/>
              <a:buNone/>
            </a:pPr>
            <a:r>
              <a:rPr kumimoji="0" lang="zh-CN" altLang="en-US" sz="2400" smtClean="0">
                <a:latin typeface="微软雅黑" panose="020B0503020204020204" pitchFamily="34" charset="-122"/>
                <a:ea typeface="微软雅黑" panose="020B0503020204020204" pitchFamily="34" charset="-122"/>
              </a:rPr>
              <a:t>	 － 可靠性、实时性和可裁减性。</a:t>
            </a:r>
          </a:p>
          <a:p>
            <a:pPr eaLnBrk="1" hangingPunct="1">
              <a:lnSpc>
                <a:spcPct val="80000"/>
              </a:lnSpc>
              <a:buFont typeface="Wingdings" panose="05000000000000000000" pitchFamily="2" charset="2"/>
              <a:buNone/>
            </a:pPr>
            <a:r>
              <a:rPr kumimoji="0" lang="zh-CN" altLang="en-US" sz="2400" smtClean="0">
                <a:latin typeface="微软雅黑" panose="020B0503020204020204" pitchFamily="34" charset="-122"/>
                <a:ea typeface="微软雅黑" panose="020B0503020204020204" pitchFamily="34" charset="-122"/>
              </a:rPr>
              <a:t>	 － 它支持多种处理器，如</a:t>
            </a:r>
            <a:r>
              <a:rPr kumimoji="0" lang="en-US" altLang="zh-CN" sz="2400" smtClean="0">
                <a:latin typeface="微软雅黑" panose="020B0503020204020204" pitchFamily="34" charset="-122"/>
                <a:ea typeface="微软雅黑" panose="020B0503020204020204" pitchFamily="34" charset="-122"/>
              </a:rPr>
              <a:t>x86</a:t>
            </a:r>
            <a:r>
              <a:rPr kumimoji="0" lang="zh-CN" altLang="en-US" sz="2400" smtClean="0">
                <a:latin typeface="微软雅黑" panose="020B0503020204020204" pitchFamily="34" charset="-122"/>
                <a:ea typeface="微软雅黑" panose="020B0503020204020204" pitchFamily="34" charset="-122"/>
              </a:rPr>
              <a:t>、</a:t>
            </a:r>
            <a:r>
              <a:rPr kumimoji="0" lang="en-US" altLang="zh-CN" sz="2400" smtClean="0">
                <a:latin typeface="微软雅黑" panose="020B0503020204020204" pitchFamily="34" charset="-122"/>
                <a:ea typeface="微软雅黑" panose="020B0503020204020204" pitchFamily="34" charset="-122"/>
              </a:rPr>
              <a:t>i960</a:t>
            </a:r>
            <a:r>
              <a:rPr kumimoji="0" lang="zh-CN" altLang="en-US" sz="2400" smtClean="0">
                <a:latin typeface="微软雅黑" panose="020B0503020204020204" pitchFamily="34" charset="-122"/>
                <a:ea typeface="微软雅黑" panose="020B0503020204020204" pitchFamily="34" charset="-122"/>
              </a:rPr>
              <a:t>、</a:t>
            </a:r>
            <a:r>
              <a:rPr kumimoji="0" lang="en-US" altLang="zh-CN" sz="2400" smtClean="0">
                <a:latin typeface="微软雅黑" panose="020B0503020204020204" pitchFamily="34" charset="-122"/>
                <a:ea typeface="微软雅黑" panose="020B0503020204020204" pitchFamily="34" charset="-122"/>
              </a:rPr>
              <a:t>Sun Sparc</a:t>
            </a:r>
            <a:r>
              <a:rPr kumimoji="0" lang="zh-CN" altLang="en-US" sz="2400" smtClean="0">
                <a:latin typeface="微软雅黑" panose="020B0503020204020204" pitchFamily="34" charset="-122"/>
                <a:ea typeface="微软雅黑" panose="020B0503020204020204" pitchFamily="34" charset="-122"/>
              </a:rPr>
              <a:t>、</a:t>
            </a:r>
            <a:r>
              <a:rPr kumimoji="0" lang="en-US" altLang="zh-CN" sz="2400" smtClean="0">
                <a:latin typeface="微软雅黑" panose="020B0503020204020204" pitchFamily="34" charset="-122"/>
                <a:ea typeface="微软雅黑" panose="020B0503020204020204" pitchFamily="34" charset="-122"/>
              </a:rPr>
              <a:t>Motorola MC68xxx</a:t>
            </a:r>
            <a:r>
              <a:rPr kumimoji="0" lang="zh-CN" altLang="en-US" sz="2400" smtClean="0">
                <a:latin typeface="微软雅黑" panose="020B0503020204020204" pitchFamily="34" charset="-122"/>
                <a:ea typeface="微软雅黑" panose="020B0503020204020204" pitchFamily="34" charset="-122"/>
              </a:rPr>
              <a:t>、</a:t>
            </a:r>
            <a:r>
              <a:rPr kumimoji="0" lang="en-US" altLang="zh-CN" sz="2400" smtClean="0">
                <a:latin typeface="微软雅黑" panose="020B0503020204020204" pitchFamily="34" charset="-122"/>
                <a:ea typeface="微软雅黑" panose="020B0503020204020204" pitchFamily="34" charset="-122"/>
              </a:rPr>
              <a:t>MIPS </a:t>
            </a:r>
            <a:r>
              <a:rPr kumimoji="0" lang="zh-CN" altLang="en-US" sz="2400" smtClean="0">
                <a:latin typeface="微软雅黑" panose="020B0503020204020204" pitchFamily="34" charset="-122"/>
                <a:ea typeface="微软雅黑" panose="020B0503020204020204" pitchFamily="34" charset="-122"/>
              </a:rPr>
              <a:t>、</a:t>
            </a:r>
            <a:r>
              <a:rPr kumimoji="0" lang="en-US" altLang="zh-CN" sz="2400" smtClean="0">
                <a:latin typeface="微软雅黑" panose="020B0503020204020204" pitchFamily="34" charset="-122"/>
                <a:ea typeface="微软雅黑" panose="020B0503020204020204" pitchFamily="34" charset="-122"/>
              </a:rPr>
              <a:t>POWERPC</a:t>
            </a:r>
            <a:r>
              <a:rPr kumimoji="0" lang="zh-CN" altLang="en-US" sz="2400" smtClean="0">
                <a:latin typeface="微软雅黑" panose="020B0503020204020204" pitchFamily="34" charset="-122"/>
                <a:ea typeface="微软雅黑" panose="020B0503020204020204" pitchFamily="34" charset="-122"/>
              </a:rPr>
              <a:t>等等。</a:t>
            </a:r>
          </a:p>
          <a:p>
            <a:pPr eaLnBrk="1" hangingPunct="1">
              <a:lnSpc>
                <a:spcPct val="80000"/>
              </a:lnSpc>
            </a:pPr>
            <a:r>
              <a:rPr kumimoji="0" lang="zh-CN" altLang="en-US" sz="2400" smtClean="0">
                <a:latin typeface="微软雅黑" panose="020B0503020204020204" pitchFamily="34" charset="-122"/>
                <a:ea typeface="微软雅黑" panose="020B0503020204020204" pitchFamily="34" charset="-122"/>
              </a:rPr>
              <a:t>以其良好的可靠性和卓越的实时性被广泛地应用在通信、军事、航空航天等高精尖技术及</a:t>
            </a:r>
            <a:r>
              <a:rPr kumimoji="0" lang="zh-CN" altLang="en-US" sz="2400" b="1" smtClean="0">
                <a:latin typeface="微软雅黑" panose="020B0503020204020204" pitchFamily="34" charset="-122"/>
                <a:ea typeface="微软雅黑" panose="020B0503020204020204" pitchFamily="34" charset="-122"/>
              </a:rPr>
              <a:t>实时性要求极高</a:t>
            </a:r>
            <a:r>
              <a:rPr kumimoji="0" lang="zh-CN" altLang="en-US" sz="2400" smtClean="0">
                <a:latin typeface="微软雅黑" panose="020B0503020204020204" pitchFamily="34" charset="-122"/>
                <a:ea typeface="微软雅黑" panose="020B0503020204020204" pitchFamily="34" charset="-122"/>
              </a:rPr>
              <a:t>的领域中，如火星探测器（</a:t>
            </a:r>
            <a:r>
              <a:rPr kumimoji="0" lang="en-US" altLang="zh-CN" sz="2400" smtClean="0">
                <a:latin typeface="微软雅黑" panose="020B0503020204020204" pitchFamily="34" charset="-122"/>
                <a:ea typeface="微软雅黑" panose="020B0503020204020204" pitchFamily="34" charset="-122"/>
              </a:rPr>
              <a:t>1997</a:t>
            </a:r>
            <a:r>
              <a:rPr kumimoji="0" lang="zh-CN" altLang="en-US" sz="2400" smtClean="0">
                <a:latin typeface="微软雅黑" panose="020B0503020204020204" pitchFamily="34" charset="-122"/>
                <a:ea typeface="微软雅黑" panose="020B0503020204020204" pitchFamily="34" charset="-122"/>
              </a:rPr>
              <a:t>年</a:t>
            </a:r>
            <a:r>
              <a:rPr kumimoji="0" lang="en-US" altLang="zh-CN" sz="2400" smtClean="0">
                <a:latin typeface="微软雅黑" panose="020B0503020204020204" pitchFamily="34" charset="-122"/>
                <a:ea typeface="微软雅黑" panose="020B0503020204020204" pitchFamily="34" charset="-122"/>
              </a:rPr>
              <a:t>7</a:t>
            </a:r>
            <a:r>
              <a:rPr kumimoji="0" lang="zh-CN" altLang="en-US" sz="2400" smtClean="0">
                <a:latin typeface="微软雅黑" panose="020B0503020204020204" pitchFamily="34" charset="-122"/>
                <a:ea typeface="微软雅黑" panose="020B0503020204020204" pitchFamily="34" charset="-122"/>
              </a:rPr>
              <a:t>月</a:t>
            </a:r>
            <a:r>
              <a:rPr kumimoji="0" lang="en-US" altLang="zh-CN" sz="2400" smtClean="0">
                <a:latin typeface="微软雅黑" panose="020B0503020204020204" pitchFamily="34" charset="-122"/>
                <a:ea typeface="微软雅黑" panose="020B0503020204020204" pitchFamily="34" charset="-122"/>
              </a:rPr>
              <a:t>4</a:t>
            </a:r>
            <a:r>
              <a:rPr kumimoji="0" lang="zh-CN" altLang="en-US" sz="2400" smtClean="0">
                <a:latin typeface="微软雅黑" panose="020B0503020204020204" pitchFamily="34" charset="-122"/>
                <a:ea typeface="微软雅黑" panose="020B0503020204020204" pitchFamily="34" charset="-122"/>
              </a:rPr>
              <a:t>日登陆火星表面）。</a:t>
            </a:r>
          </a:p>
        </p:txBody>
      </p:sp>
      <p:pic>
        <p:nvPicPr>
          <p:cNvPr id="16998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900" y="4529138"/>
            <a:ext cx="3765550"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9" name="Picture 5" descr="https://timgsa.baidu.com/timg?image&amp;quality=80&amp;size=b9999_10000&amp;sec=1582391356296&amp;di=ce825eb7875b9278e61e24ab05517a0b&amp;imgtype=0&amp;src=http%3A%2F%2Fediterupload.eepw.com.cn%2Ffetch%2F20160912%2F304537_1_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2113" y="4699000"/>
            <a:ext cx="2481262"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685800" y="609600"/>
            <a:ext cx="7772400" cy="1143000"/>
          </a:xfrm>
        </p:spPr>
        <p:txBody>
          <a:bodyPr/>
          <a:lstStyle/>
          <a:p>
            <a:pPr eaLnBrk="1" hangingPunct="1"/>
            <a:r>
              <a:rPr kumimoji="0" lang="en-US" altLang="zh-CN" smtClean="0">
                <a:solidFill>
                  <a:schemeClr val="bg2"/>
                </a:solidFill>
              </a:rPr>
              <a:t> </a:t>
            </a:r>
          </a:p>
        </p:txBody>
      </p:sp>
      <p:sp>
        <p:nvSpPr>
          <p:cNvPr id="172035" name="Rectangle 3"/>
          <p:cNvSpPr>
            <a:spLocks noGrp="1" noChangeArrowheads="1"/>
          </p:cNvSpPr>
          <p:nvPr>
            <p:ph idx="1"/>
          </p:nvPr>
        </p:nvSpPr>
        <p:spPr>
          <a:xfrm>
            <a:off x="490538" y="930275"/>
            <a:ext cx="8450262" cy="5026025"/>
          </a:xfrm>
        </p:spPr>
        <p:txBody>
          <a:bodyPr lIns="82550" tIns="41275" rIns="82550" bIns="41275"/>
          <a:lstStyle/>
          <a:p>
            <a:pPr eaLnBrk="1" hangingPunct="1">
              <a:lnSpc>
                <a:spcPct val="90000"/>
              </a:lnSpc>
            </a:pP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是开放源码和免费使用的，遍布全球的众多</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爱好者又是</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开发的强大技术后盾。</a:t>
            </a:r>
          </a:p>
          <a:p>
            <a:pPr eaLnBrk="1" hangingPunct="1">
              <a:lnSpc>
                <a:spcPct val="90000"/>
              </a:lnSpc>
            </a:pP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嵌入式</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Linux(Embedded Linux)</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是指对</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经过小型化裁剪后，能够固化在容量只有几百</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K</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字节或几兆字节的存储器芯片或单片机中，应用于特定嵌入式场合的专用</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操作系统。嵌入式</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的开发和研究是目前操作系统领域的一个热点。主要有</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RTLinux</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和</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CLinux</a:t>
            </a:r>
          </a:p>
          <a:p>
            <a:pPr eaLnBrk="1" hangingPunct="1">
              <a:lnSpc>
                <a:spcPct val="90000"/>
              </a:lnSpc>
            </a:pP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的内核小、功能强大、</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API</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丰富，系统健壮、效率高，易于定制剪裁，在价格上极具竞争力。</a:t>
            </a:r>
          </a:p>
          <a:p>
            <a:pPr eaLnBrk="1" hangingPunct="1">
              <a:lnSpc>
                <a:spcPct val="90000"/>
              </a:lnSpc>
            </a:pP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不仅支持</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x86 CPU</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，还可以支持其他数十种</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CPU</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芯片。</a:t>
            </a:r>
          </a:p>
          <a:p>
            <a:pPr eaLnBrk="1" hangingPunct="1">
              <a:lnSpc>
                <a:spcPct val="90000"/>
              </a:lnSpc>
            </a:pP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近几年</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在嵌入式领域异军突起，过去的一年中有</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13%</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的用户已经开始使用嵌入式</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系统进行开发工作；有</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52%</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的用户决定在未来</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24</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个月内开始使用</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作为嵌入式操作系统的开发原型。 </a:t>
            </a:r>
          </a:p>
        </p:txBody>
      </p:sp>
      <p:sp>
        <p:nvSpPr>
          <p:cNvPr id="172036" name="Rectangle 4"/>
          <p:cNvSpPr>
            <a:spLocks noChangeArrowheads="1"/>
          </p:cNvSpPr>
          <p:nvPr/>
        </p:nvSpPr>
        <p:spPr bwMode="auto">
          <a:xfrm>
            <a:off x="0" y="157163"/>
            <a:ext cx="9144000"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eaLnBrk="1" hangingPunct="1">
              <a:spcBef>
                <a:spcPct val="0"/>
              </a:spcBef>
              <a:buClrTx/>
              <a:buSzTx/>
              <a:buFontTx/>
              <a:buNone/>
            </a:pPr>
            <a:r>
              <a:rPr kumimoji="0" lang="zh-CN" altLang="en-US" sz="4400" b="0">
                <a:latin typeface="Tahoma" panose="020B0604030504040204" pitchFamily="34" charset="0"/>
              </a:rPr>
              <a:t>嵌入式</a:t>
            </a:r>
            <a:r>
              <a:rPr kumimoji="0" lang="en-US" altLang="zh-CN" sz="4400" b="0">
                <a:latin typeface="Tahoma" panose="020B0604030504040204" pitchFamily="34" charset="0"/>
                <a:cs typeface="Times New Roman" panose="02020603050405020304" pitchFamily="18" charset="0"/>
              </a:rPr>
              <a:t>Linux</a:t>
            </a:r>
            <a:endParaRPr kumimoji="0" lang="zh-CN" altLang="en-US" sz="4400" b="0">
              <a:latin typeface="Tahoma" panose="020B0604030504040204" pitchFamily="34" charset="0"/>
              <a:cs typeface="Times New Roman" panose="02020603050405020304" pitchFamily="18" charset="0"/>
            </a:endParaRPr>
          </a:p>
        </p:txBody>
      </p:sp>
      <p:pic>
        <p:nvPicPr>
          <p:cNvPr id="172037"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29450" y="5599113"/>
            <a:ext cx="167957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标题 1"/>
          <p:cNvSpPr>
            <a:spLocks noGrp="1"/>
          </p:cNvSpPr>
          <p:nvPr>
            <p:ph type="title"/>
          </p:nvPr>
        </p:nvSpPr>
        <p:spPr/>
        <p:txBody>
          <a:bodyPr/>
          <a:lstStyle/>
          <a:p>
            <a:r>
              <a:rPr kumimoji="0" lang="zh-CN" altLang="en-US" smtClean="0"/>
              <a:t>嵌入式</a:t>
            </a:r>
            <a:r>
              <a:rPr kumimoji="0" lang="en-US" altLang="zh-CN" smtClean="0"/>
              <a:t>Linux</a:t>
            </a:r>
            <a:r>
              <a:rPr kumimoji="0" lang="zh-CN" altLang="en-US" smtClean="0"/>
              <a:t>界面实例</a:t>
            </a:r>
          </a:p>
        </p:txBody>
      </p:sp>
      <p:pic>
        <p:nvPicPr>
          <p:cNvPr id="174083" name="Picture 6" descr="中移动0phone手机界面曝光"/>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85913"/>
            <a:ext cx="28575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084" name="Picture 2" descr="http://www.cctime.com/UpLoadFile/2008/6/25/20086253573348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8425" y="2205038"/>
            <a:ext cx="2286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085" name="Picture 4" descr="http://www.cctime.com/UpLoadFile/2008/6/25/20086253573348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2205038"/>
            <a:ext cx="2286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0" y="195263"/>
            <a:ext cx="9144000" cy="869950"/>
          </a:xfrm>
        </p:spPr>
        <p:txBody>
          <a:bodyPr rtlCol="0">
            <a:normAutofit fontScale="90000"/>
          </a:bodyPr>
          <a:lstStyle/>
          <a:p>
            <a:pPr eaLnBrk="1" fontAlgn="auto" hangingPunct="1">
              <a:spcAft>
                <a:spcPts val="0"/>
              </a:spcAft>
              <a:defRPr/>
            </a:pPr>
            <a:r>
              <a:rPr kumimoji="0" lang="en-US" altLang="zh-CN" dirty="0" smtClean="0">
                <a:cs typeface="Times New Roman" pitchFamily="18" charset="0"/>
              </a:rPr>
              <a:t>Windows CE/Windows Mobile/Windows Phone</a:t>
            </a:r>
          </a:p>
        </p:txBody>
      </p:sp>
      <p:sp>
        <p:nvSpPr>
          <p:cNvPr id="176131" name="Rectangle 3"/>
          <p:cNvSpPr>
            <a:spLocks noGrp="1" noChangeArrowheads="1"/>
          </p:cNvSpPr>
          <p:nvPr>
            <p:ph idx="1"/>
          </p:nvPr>
        </p:nvSpPr>
        <p:spPr>
          <a:xfrm>
            <a:off x="434975" y="1282700"/>
            <a:ext cx="8421688" cy="4889500"/>
          </a:xfrm>
        </p:spPr>
        <p:txBody>
          <a:bodyPr lIns="82550" tIns="41275" rIns="82550" bIns="41275"/>
          <a:lstStyle/>
          <a:p>
            <a:pPr eaLnBrk="1" hangingPunct="1">
              <a:lnSpc>
                <a:spcPct val="90000"/>
              </a:lnSpc>
            </a:pP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Windows CE</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：一种针对小容量、移动式、智能化、</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32</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位、连接设备的模块化实时嵌入式操作系统（缩减的</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Win95</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a:t>
            </a:r>
          </a:p>
          <a:p>
            <a:pPr eaLnBrk="1" hangingPunct="1">
              <a:lnSpc>
                <a:spcPct val="90000"/>
              </a:lnSpc>
            </a:pP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针对</a:t>
            </a:r>
            <a:r>
              <a:rPr kumimoji="0" lang="zh-CN" altLang="en-US" sz="2800" b="1" smtClean="0">
                <a:latin typeface="微软雅黑" panose="020B0503020204020204" pitchFamily="34" charset="-122"/>
                <a:ea typeface="微软雅黑" panose="020B0503020204020204" pitchFamily="34" charset="-122"/>
                <a:cs typeface="Times New Roman" panose="02020603050405020304" pitchFamily="18" charset="0"/>
              </a:rPr>
              <a:t>掌上设备</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、无线设备的动态应用程序和服务提供了一种功能丰富的操作系统平台，属于</a:t>
            </a:r>
            <a:r>
              <a:rPr kumimoji="0" lang="zh-CN" altLang="en-US" sz="2800" b="1" smtClean="0">
                <a:latin typeface="微软雅黑" panose="020B0503020204020204" pitchFamily="34" charset="-122"/>
                <a:ea typeface="微软雅黑" panose="020B0503020204020204" pitchFamily="34" charset="-122"/>
                <a:cs typeface="Times New Roman" panose="02020603050405020304" pitchFamily="18" charset="0"/>
              </a:rPr>
              <a:t>软实时操作系统</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a:t>
            </a:r>
          </a:p>
          <a:p>
            <a:pPr eaLnBrk="1" hangingPunct="1">
              <a:lnSpc>
                <a:spcPct val="90000"/>
              </a:lnSpc>
            </a:pP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由于其</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Windows</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背景，界面比较统一。可以使用大多数</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Windows</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开发工具（如</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VB</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VC</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等），大多数</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Windows</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应用程序经过移植后就可以运行在</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WinCE</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平台上。</a:t>
            </a:r>
          </a:p>
          <a:p>
            <a:pPr eaLnBrk="1" hangingPunct="1">
              <a:lnSpc>
                <a:spcPct val="90000"/>
              </a:lnSpc>
            </a:pP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操作系统的基本内核需要至少</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200K</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的</a:t>
            </a:r>
            <a:r>
              <a:rPr kumimoji="0" lang="en-US" altLang="zh-CN" sz="2800" smtClean="0">
                <a:latin typeface="微软雅黑" panose="020B0503020204020204" pitchFamily="34" charset="-122"/>
                <a:ea typeface="微软雅黑" panose="020B0503020204020204" pitchFamily="34" charset="-122"/>
                <a:cs typeface="Times New Roman" panose="02020603050405020304" pitchFamily="18" charset="0"/>
              </a:rPr>
              <a:t>ROM</a:t>
            </a:r>
            <a:r>
              <a:rPr kumimoji="0" lang="zh-CN" altLang="en-US" sz="2800" smtClean="0">
                <a:latin typeface="微软雅黑" panose="020B0503020204020204" pitchFamily="34" charset="-122"/>
                <a:ea typeface="微软雅黑" panose="020B0503020204020204" pitchFamily="34" charset="-122"/>
                <a:cs typeface="Times New Roman" panose="02020603050405020304" pitchFamily="18" charset="0"/>
              </a:rPr>
              <a:t>。 </a:t>
            </a:r>
          </a:p>
        </p:txBody>
      </p:sp>
    </p:spTree>
  </p:cSld>
  <p:clrMapOvr>
    <a:masterClrMapping/>
  </p:clrMapOvr>
  <p:transition spd="med">
    <p:rand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标题 1"/>
          <p:cNvSpPr>
            <a:spLocks noGrp="1"/>
          </p:cNvSpPr>
          <p:nvPr>
            <p:ph type="title"/>
          </p:nvPr>
        </p:nvSpPr>
        <p:spPr>
          <a:xfrm>
            <a:off x="457200" y="123825"/>
            <a:ext cx="8229600" cy="1143000"/>
          </a:xfrm>
        </p:spPr>
        <p:txBody>
          <a:bodyPr/>
          <a:lstStyle/>
          <a:p>
            <a:pPr eaLnBrk="1" hangingPunct="1"/>
            <a:r>
              <a:rPr kumimoji="0" lang="en-US" altLang="zh-CN" smtClean="0"/>
              <a:t>Windows Mobile</a:t>
            </a:r>
            <a:r>
              <a:rPr kumimoji="0" lang="zh-CN" altLang="en-US" smtClean="0"/>
              <a:t>（</a:t>
            </a:r>
            <a:r>
              <a:rPr kumimoji="0" lang="en-US" altLang="zh-CN" smtClean="0"/>
              <a:t>Windows Phone</a:t>
            </a:r>
            <a:r>
              <a:rPr kumimoji="0" lang="zh-CN" altLang="en-US" smtClean="0"/>
              <a:t>）界面实例</a:t>
            </a:r>
          </a:p>
        </p:txBody>
      </p:sp>
      <p:pic>
        <p:nvPicPr>
          <p:cNvPr id="178179" name="图片 5" descr="2007012400500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5538" y="1417638"/>
            <a:ext cx="6683375" cy="432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5763" y="1793875"/>
            <a:ext cx="5842000" cy="489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904875" y="322263"/>
            <a:ext cx="7861300" cy="673100"/>
          </a:xfrm>
        </p:spPr>
        <p:txBody>
          <a:bodyPr rtlCol="0">
            <a:normAutofit fontScale="90000"/>
          </a:bodyPr>
          <a:lstStyle/>
          <a:p>
            <a:pPr eaLnBrk="1" fontAlgn="auto" hangingPunct="1">
              <a:spcAft>
                <a:spcPts val="0"/>
              </a:spcAft>
              <a:defRPr/>
            </a:pPr>
            <a:r>
              <a:rPr kumimoji="0" lang="en-US" altLang="zh-CN" dirty="0" err="1" smtClean="0">
                <a:cs typeface="Times New Roman" pitchFamily="18" charset="0"/>
              </a:rPr>
              <a:t>Symbian</a:t>
            </a:r>
            <a:r>
              <a:rPr kumimoji="0" lang="en-US" altLang="zh-CN" dirty="0" smtClean="0">
                <a:cs typeface="Times New Roman" pitchFamily="18" charset="0"/>
              </a:rPr>
              <a:t> OS</a:t>
            </a:r>
          </a:p>
        </p:txBody>
      </p:sp>
      <p:sp>
        <p:nvSpPr>
          <p:cNvPr id="180227" name="Rectangle 5"/>
          <p:cNvSpPr>
            <a:spLocks noGrp="1" noChangeArrowheads="1"/>
          </p:cNvSpPr>
          <p:nvPr>
            <p:ph idx="1"/>
          </p:nvPr>
        </p:nvSpPr>
        <p:spPr>
          <a:xfrm>
            <a:off x="495300" y="1214438"/>
            <a:ext cx="8270875" cy="4919662"/>
          </a:xfrm>
        </p:spPr>
        <p:txBody>
          <a:bodyPr/>
          <a:lstStyle/>
          <a:p>
            <a:pPr eaLnBrk="1" hangingPunct="1"/>
            <a:r>
              <a:rPr kumimoji="0" lang="en-US" altLang="zh-CN" sz="2800" smtClean="0">
                <a:latin typeface="微软雅黑" panose="020B0503020204020204" pitchFamily="34" charset="-122"/>
                <a:ea typeface="微软雅黑" panose="020B0503020204020204" pitchFamily="34" charset="-122"/>
              </a:rPr>
              <a:t>Symbian</a:t>
            </a:r>
            <a:r>
              <a:rPr kumimoji="0" lang="zh-CN" altLang="en-US" sz="2800" smtClean="0">
                <a:latin typeface="微软雅黑" panose="020B0503020204020204" pitchFamily="34" charset="-122"/>
                <a:ea typeface="微软雅黑" panose="020B0503020204020204" pitchFamily="34" charset="-122"/>
              </a:rPr>
              <a:t>由诺基亚、西门子、索尼爱立信等几家大型移动通讯设备商共同出资组建的一个合资公司，专门研发手机操作系统。</a:t>
            </a:r>
            <a:r>
              <a:rPr kumimoji="0" lang="en-US" altLang="zh-CN" sz="2800" smtClean="0">
                <a:latin typeface="微软雅黑" panose="020B0503020204020204" pitchFamily="34" charset="-122"/>
                <a:ea typeface="微软雅黑" panose="020B0503020204020204" pitchFamily="34" charset="-122"/>
              </a:rPr>
              <a:t>Symbian</a:t>
            </a:r>
            <a:r>
              <a:rPr kumimoji="0" lang="zh-CN" altLang="en-US" sz="2800" smtClean="0">
                <a:latin typeface="微软雅黑" panose="020B0503020204020204" pitchFamily="34" charset="-122"/>
                <a:ea typeface="微软雅黑" panose="020B0503020204020204" pitchFamily="34" charset="-122"/>
              </a:rPr>
              <a:t>操作系统的前身是</a:t>
            </a:r>
            <a:r>
              <a:rPr kumimoji="0" lang="en-US" altLang="zh-CN" sz="2800" smtClean="0">
                <a:latin typeface="微软雅黑" panose="020B0503020204020204" pitchFamily="34" charset="-122"/>
                <a:ea typeface="微软雅黑" panose="020B0503020204020204" pitchFamily="34" charset="-122"/>
              </a:rPr>
              <a:t>EPOC</a:t>
            </a:r>
            <a:r>
              <a:rPr kumimoji="0" lang="zh-CN" altLang="en-US" sz="2800" smtClean="0">
                <a:latin typeface="微软雅黑" panose="020B0503020204020204" pitchFamily="34" charset="-122"/>
                <a:ea typeface="微软雅黑" panose="020B0503020204020204" pitchFamily="34" charset="-122"/>
              </a:rPr>
              <a:t>。</a:t>
            </a:r>
          </a:p>
          <a:p>
            <a:pPr eaLnBrk="1" hangingPunct="1"/>
            <a:r>
              <a:rPr kumimoji="0" lang="zh-CN" altLang="en-US" sz="2800" smtClean="0">
                <a:latin typeface="微软雅黑" panose="020B0503020204020204" pitchFamily="34" charset="-122"/>
                <a:ea typeface="微软雅黑" panose="020B0503020204020204" pitchFamily="34" charset="-122"/>
              </a:rPr>
              <a:t>针对</a:t>
            </a:r>
            <a:r>
              <a:rPr kumimoji="0" lang="en-US" altLang="zh-CN" sz="2800" smtClean="0">
                <a:latin typeface="微软雅黑" panose="020B0503020204020204" pitchFamily="34" charset="-122"/>
                <a:ea typeface="微软雅黑" panose="020B0503020204020204" pitchFamily="34" charset="-122"/>
              </a:rPr>
              <a:t>PDA</a:t>
            </a:r>
            <a:r>
              <a:rPr kumimoji="0" lang="zh-CN" altLang="en-US" sz="2800" smtClean="0">
                <a:latin typeface="微软雅黑" panose="020B0503020204020204" pitchFamily="34" charset="-122"/>
                <a:ea typeface="微软雅黑" panose="020B0503020204020204" pitchFamily="34" charset="-122"/>
              </a:rPr>
              <a:t>及</a:t>
            </a:r>
            <a:r>
              <a:rPr kumimoji="0" lang="zh-CN" altLang="en-US" sz="2800" b="1" smtClean="0">
                <a:latin typeface="微软雅黑" panose="020B0503020204020204" pitchFamily="34" charset="-122"/>
                <a:ea typeface="微软雅黑" panose="020B0503020204020204" pitchFamily="34" charset="-122"/>
              </a:rPr>
              <a:t>智能手机</a:t>
            </a:r>
            <a:r>
              <a:rPr kumimoji="0" lang="zh-CN" altLang="en-US" sz="2800" smtClean="0">
                <a:latin typeface="微软雅黑" panose="020B0503020204020204" pitchFamily="34" charset="-122"/>
                <a:ea typeface="微软雅黑" panose="020B0503020204020204" pitchFamily="34" charset="-122"/>
              </a:rPr>
              <a:t>的，能够提供良好的</a:t>
            </a:r>
            <a:r>
              <a:rPr kumimoji="0" lang="zh-CN" altLang="en-US" sz="2800" b="1" smtClean="0">
                <a:latin typeface="微软雅黑" panose="020B0503020204020204" pitchFamily="34" charset="-122"/>
                <a:ea typeface="微软雅黑" panose="020B0503020204020204" pitchFamily="34" charset="-122"/>
              </a:rPr>
              <a:t>软实时的操作系统</a:t>
            </a:r>
            <a:r>
              <a:rPr kumimoji="0" lang="zh-CN" altLang="en-US" sz="2800" smtClean="0">
                <a:latin typeface="微软雅黑" panose="020B0503020204020204" pitchFamily="34" charset="-122"/>
                <a:ea typeface="微软雅黑" panose="020B0503020204020204" pitchFamily="34" charset="-122"/>
              </a:rPr>
              <a:t>，曾占有</a:t>
            </a:r>
            <a:r>
              <a:rPr kumimoji="0" lang="en-US" altLang="zh-CN" sz="2800" smtClean="0">
                <a:latin typeface="微软雅黑" panose="020B0503020204020204" pitchFamily="34" charset="-122"/>
                <a:ea typeface="微软雅黑" panose="020B0503020204020204" pitchFamily="34" charset="-122"/>
              </a:rPr>
              <a:t>70%</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80%</a:t>
            </a:r>
            <a:r>
              <a:rPr kumimoji="0" lang="zh-CN" altLang="en-US" sz="2800" smtClean="0">
                <a:latin typeface="微软雅黑" panose="020B0503020204020204" pitchFamily="34" charset="-122"/>
                <a:ea typeface="微软雅黑" panose="020B0503020204020204" pitchFamily="34" charset="-122"/>
              </a:rPr>
              <a:t>的智能手机市场</a:t>
            </a:r>
          </a:p>
          <a:p>
            <a:pPr eaLnBrk="1" hangingPunct="1"/>
            <a:r>
              <a:rPr kumimoji="0" lang="zh-CN" altLang="en-US" sz="2800" smtClean="0">
                <a:latin typeface="微软雅黑" panose="020B0503020204020204" pitchFamily="34" charset="-122"/>
                <a:ea typeface="微软雅黑" panose="020B0503020204020204" pitchFamily="34" charset="-122"/>
              </a:rPr>
              <a:t>与之竞争的有</a:t>
            </a:r>
            <a:r>
              <a:rPr kumimoji="0" lang="en-US" altLang="zh-CN" sz="2800" smtClean="0">
                <a:latin typeface="微软雅黑" panose="020B0503020204020204" pitchFamily="34" charset="-122"/>
                <a:ea typeface="微软雅黑" panose="020B0503020204020204" pitchFamily="34" charset="-122"/>
              </a:rPr>
              <a:t>Windows Mobile</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PalmOS</a:t>
            </a:r>
            <a:r>
              <a:rPr kumimoji="0" lang="zh-CN" altLang="en-US" sz="2800" smtClean="0">
                <a:latin typeface="微软雅黑" panose="020B0503020204020204" pitchFamily="34" charset="-122"/>
                <a:ea typeface="微软雅黑" panose="020B0503020204020204" pitchFamily="34" charset="-122"/>
              </a:rPr>
              <a:t>以及</a:t>
            </a:r>
            <a:r>
              <a:rPr kumimoji="0" lang="en-US" altLang="zh-CN" sz="2800" smtClean="0">
                <a:latin typeface="微软雅黑" panose="020B0503020204020204" pitchFamily="34" charset="-122"/>
                <a:ea typeface="微软雅黑" panose="020B0503020204020204" pitchFamily="34" charset="-122"/>
              </a:rPr>
              <a:t>Linux</a:t>
            </a:r>
          </a:p>
          <a:p>
            <a:pPr eaLnBrk="1" hangingPunct="1"/>
            <a:r>
              <a:rPr kumimoji="0" lang="zh-CN" altLang="en-US" sz="2800" smtClean="0">
                <a:latin typeface="微软雅黑" panose="020B0503020204020204" pitchFamily="34" charset="-122"/>
                <a:ea typeface="微软雅黑" panose="020B0503020204020204" pitchFamily="34" charset="-122"/>
              </a:rPr>
              <a:t>主要版本</a:t>
            </a:r>
          </a:p>
          <a:p>
            <a:pPr lvl="1" eaLnBrk="1" hangingPunct="1"/>
            <a:r>
              <a:rPr kumimoji="0" lang="en-US" altLang="zh-CN" sz="2400" smtClean="0">
                <a:latin typeface="微软雅黑" panose="020B0503020204020204" pitchFamily="34" charset="-122"/>
                <a:ea typeface="微软雅黑" panose="020B0503020204020204" pitchFamily="34" charset="-122"/>
              </a:rPr>
              <a:t>Series 60/80/40</a:t>
            </a:r>
          </a:p>
          <a:p>
            <a:pPr lvl="1" eaLnBrk="1" hangingPunct="1"/>
            <a:r>
              <a:rPr kumimoji="0" lang="en-US" altLang="zh-CN" sz="2400" smtClean="0">
                <a:latin typeface="微软雅黑" panose="020B0503020204020204" pitchFamily="34" charset="-122"/>
                <a:ea typeface="微软雅黑" panose="020B0503020204020204" pitchFamily="34" charset="-122"/>
              </a:rPr>
              <a:t>UIQ</a:t>
            </a:r>
          </a:p>
        </p:txBody>
      </p:sp>
    </p:spTree>
  </p:cSld>
  <p:clrMapOvr>
    <a:masterClrMapping/>
  </p:clrMapOvr>
  <p:transition spd="med">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533400" y="325438"/>
            <a:ext cx="80772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marL="254000" indent="-254000" defTabSz="677863">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defTabSz="677863">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defTabSz="677863">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defTabSz="677863">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defTabSz="677863">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a:lnSpc>
                <a:spcPct val="90000"/>
              </a:lnSpc>
              <a:spcBef>
                <a:spcPct val="50000"/>
              </a:spcBef>
              <a:buClrTx/>
              <a:buSzPct val="75000"/>
              <a:buFontTx/>
              <a:buNone/>
            </a:pPr>
            <a:r>
              <a:rPr lang="zh-CN" altLang="en-US" sz="4400" b="0">
                <a:latin typeface="Times New Roman" panose="02020603050405020304" pitchFamily="18" charset="0"/>
              </a:rPr>
              <a:t>主要内容</a:t>
            </a:r>
            <a:endParaRPr lang="zh-CN" altLang="en-US" sz="4400" b="0">
              <a:latin typeface="黑体" panose="02010609060101010101" pitchFamily="49" charset="-122"/>
              <a:sym typeface="Symbol" panose="05050102010706020507" pitchFamily="18" charset="2"/>
            </a:endParaRPr>
          </a:p>
        </p:txBody>
      </p:sp>
      <p:sp>
        <p:nvSpPr>
          <p:cNvPr id="38915"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38916"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38917" name="Arc 6"/>
          <p:cNvSpPr>
            <a:spLocks/>
          </p:cNvSpPr>
          <p:nvPr/>
        </p:nvSpPr>
        <p:spPr bwMode="gray">
          <a:xfrm>
            <a:off x="1633538" y="1687513"/>
            <a:ext cx="2251075" cy="4478337"/>
          </a:xfrm>
          <a:custGeom>
            <a:avLst/>
            <a:gdLst>
              <a:gd name="T0" fmla="*/ 2147483646 w 21600"/>
              <a:gd name="T1" fmla="*/ 0 h 42956"/>
              <a:gd name="T2" fmla="*/ 2147483646 w 21600"/>
              <a:gd name="T3" fmla="*/ 2147483646 h 42956"/>
              <a:gd name="T4" fmla="*/ 0 w 21600"/>
              <a:gd name="T5" fmla="*/ 2147483646 h 42956"/>
              <a:gd name="T6" fmla="*/ 0 60000 65536"/>
              <a:gd name="T7" fmla="*/ 0 60000 65536"/>
              <a:gd name="T8" fmla="*/ 0 60000 65536"/>
              <a:gd name="T9" fmla="*/ 0 w 21600"/>
              <a:gd name="T10" fmla="*/ 0 h 42956"/>
              <a:gd name="T11" fmla="*/ 21600 w 21600"/>
              <a:gd name="T12" fmla="*/ 42956 h 42956"/>
            </a:gdLst>
            <a:ahLst/>
            <a:cxnLst>
              <a:cxn ang="T6">
                <a:pos x="T0" y="T1"/>
              </a:cxn>
              <a:cxn ang="T7">
                <a:pos x="T2" y="T3"/>
              </a:cxn>
              <a:cxn ang="T8">
                <a:pos x="T4" y="T5"/>
              </a:cxn>
            </a:cxnLst>
            <a:rect l="T9" t="T10" r="T11" b="T12"/>
            <a:pathLst>
              <a:path w="21600" h="42956" fill="none" extrusionOk="0">
                <a:moveTo>
                  <a:pt x="1655" y="-1"/>
                </a:moveTo>
                <a:cubicBezTo>
                  <a:pt x="12909" y="864"/>
                  <a:pt x="21600" y="10248"/>
                  <a:pt x="21600" y="21536"/>
                </a:cubicBezTo>
                <a:cubicBezTo>
                  <a:pt x="21600" y="32389"/>
                  <a:pt x="13545" y="41558"/>
                  <a:pt x="2782" y="42956"/>
                </a:cubicBezTo>
              </a:path>
              <a:path w="21600" h="42956" stroke="0" extrusionOk="0">
                <a:moveTo>
                  <a:pt x="1655" y="-1"/>
                </a:moveTo>
                <a:cubicBezTo>
                  <a:pt x="12909" y="864"/>
                  <a:pt x="21600" y="10248"/>
                  <a:pt x="21600" y="21536"/>
                </a:cubicBezTo>
                <a:cubicBezTo>
                  <a:pt x="21600" y="32389"/>
                  <a:pt x="13545" y="41558"/>
                  <a:pt x="2782" y="42956"/>
                </a:cubicBezTo>
                <a:lnTo>
                  <a:pt x="0" y="21536"/>
                </a:lnTo>
                <a:lnTo>
                  <a:pt x="1655" y="-1"/>
                </a:lnTo>
                <a:close/>
              </a:path>
            </a:pathLst>
          </a:custGeom>
          <a:noFill/>
          <a:ln w="28575">
            <a:solidFill>
              <a:schemeClr val="hlink"/>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62343" name="Oval 7">
            <a:hlinkClick r:id="rId3" action="ppaction://hlinksldjump"/>
          </p:cNvPr>
          <p:cNvSpPr>
            <a:spLocks noChangeAspect="1" noChangeArrowheads="1"/>
          </p:cNvSpPr>
          <p:nvPr/>
        </p:nvSpPr>
        <p:spPr bwMode="gray">
          <a:xfrm>
            <a:off x="2208213" y="1555750"/>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1</a:t>
            </a:r>
          </a:p>
        </p:txBody>
      </p:sp>
      <p:sp>
        <p:nvSpPr>
          <p:cNvPr id="2062344" name="Oval 8">
            <a:hlinkClick r:id="rId3" action="ppaction://hlinksldjump"/>
          </p:cNvPr>
          <p:cNvSpPr>
            <a:spLocks noChangeAspect="1" noChangeArrowheads="1"/>
          </p:cNvSpPr>
          <p:nvPr/>
        </p:nvSpPr>
        <p:spPr bwMode="gray">
          <a:xfrm>
            <a:off x="3622675" y="3227388"/>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3</a:t>
            </a:r>
          </a:p>
        </p:txBody>
      </p:sp>
      <p:sp>
        <p:nvSpPr>
          <p:cNvPr id="2062345" name="Oval 9">
            <a:hlinkClick r:id="rId3" action="ppaction://hlinksldjump"/>
          </p:cNvPr>
          <p:cNvSpPr>
            <a:spLocks noChangeAspect="1" noChangeArrowheads="1"/>
          </p:cNvSpPr>
          <p:nvPr/>
        </p:nvSpPr>
        <p:spPr bwMode="gray">
          <a:xfrm>
            <a:off x="3178175" y="2341563"/>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2</a:t>
            </a:r>
          </a:p>
        </p:txBody>
      </p:sp>
      <p:sp>
        <p:nvSpPr>
          <p:cNvPr id="2062346" name="Oval 10">
            <a:hlinkClick r:id="rId3" action="ppaction://hlinksldjump"/>
          </p:cNvPr>
          <p:cNvSpPr>
            <a:spLocks noChangeAspect="1" noChangeArrowheads="1"/>
          </p:cNvSpPr>
          <p:nvPr/>
        </p:nvSpPr>
        <p:spPr bwMode="gray">
          <a:xfrm>
            <a:off x="3567113" y="4165600"/>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4</a:t>
            </a:r>
          </a:p>
        </p:txBody>
      </p:sp>
      <p:sp>
        <p:nvSpPr>
          <p:cNvPr id="38922" name="Rectangle 11"/>
          <p:cNvSpPr>
            <a:spLocks noChangeArrowheads="1"/>
          </p:cNvSpPr>
          <p:nvPr/>
        </p:nvSpPr>
        <p:spPr bwMode="auto">
          <a:xfrm>
            <a:off x="2828925" y="1557338"/>
            <a:ext cx="537368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solidFill>
                  <a:srgbClr val="FF0000"/>
                </a:solidFill>
                <a:latin typeface="微软雅黑" panose="020B0503020204020204" pitchFamily="34" charset="-122"/>
                <a:ea typeface="微软雅黑" panose="020B0503020204020204" pitchFamily="34" charset="-122"/>
              </a:rPr>
              <a:t>嵌入式系统的典型应用</a:t>
            </a:r>
          </a:p>
        </p:txBody>
      </p:sp>
      <p:sp>
        <p:nvSpPr>
          <p:cNvPr id="38923" name="Rectangle 12"/>
          <p:cNvSpPr>
            <a:spLocks noChangeArrowheads="1"/>
          </p:cNvSpPr>
          <p:nvPr/>
        </p:nvSpPr>
        <p:spPr bwMode="auto">
          <a:xfrm>
            <a:off x="4113213" y="3265488"/>
            <a:ext cx="52006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嵌入式处理器</a:t>
            </a:r>
          </a:p>
        </p:txBody>
      </p:sp>
      <p:sp>
        <p:nvSpPr>
          <p:cNvPr id="38924" name="Rectangle 13"/>
          <p:cNvSpPr>
            <a:spLocks noChangeArrowheads="1"/>
          </p:cNvSpPr>
          <p:nvPr/>
        </p:nvSpPr>
        <p:spPr bwMode="auto">
          <a:xfrm>
            <a:off x="4084638" y="4203700"/>
            <a:ext cx="465296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嵌入式操作系统</a:t>
            </a:r>
          </a:p>
        </p:txBody>
      </p:sp>
      <p:sp>
        <p:nvSpPr>
          <p:cNvPr id="38925" name="Rectangle 14"/>
          <p:cNvSpPr>
            <a:spLocks noChangeArrowheads="1"/>
          </p:cNvSpPr>
          <p:nvPr/>
        </p:nvSpPr>
        <p:spPr bwMode="auto">
          <a:xfrm>
            <a:off x="4076700" y="4222750"/>
            <a:ext cx="4298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endParaRPr lang="zh-CN" altLang="en-US" sz="2400">
              <a:latin typeface="Arial" panose="020B0604020202020204" pitchFamily="34" charset="0"/>
              <a:ea typeface="华文楷体" panose="02010600040101010101" pitchFamily="2" charset="-122"/>
            </a:endParaRPr>
          </a:p>
        </p:txBody>
      </p:sp>
      <p:sp>
        <p:nvSpPr>
          <p:cNvPr id="2062352" name="Oval 16">
            <a:hlinkClick r:id="rId3" action="ppaction://hlinksldjump"/>
          </p:cNvPr>
          <p:cNvSpPr>
            <a:spLocks noChangeAspect="1" noChangeArrowheads="1"/>
          </p:cNvSpPr>
          <p:nvPr/>
        </p:nvSpPr>
        <p:spPr bwMode="gray">
          <a:xfrm>
            <a:off x="3111500" y="5167313"/>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5</a:t>
            </a:r>
          </a:p>
        </p:txBody>
      </p:sp>
      <p:sp>
        <p:nvSpPr>
          <p:cNvPr id="38927" name="Rectangle 17"/>
          <p:cNvSpPr>
            <a:spLocks noChangeArrowheads="1"/>
          </p:cNvSpPr>
          <p:nvPr/>
        </p:nvSpPr>
        <p:spPr bwMode="auto">
          <a:xfrm>
            <a:off x="3621088" y="5224463"/>
            <a:ext cx="4298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endParaRPr lang="zh-CN" altLang="en-US" sz="2400">
              <a:latin typeface="Arial" panose="020B0604020202020204" pitchFamily="34" charset="0"/>
              <a:ea typeface="华文楷体" panose="02010600040101010101" pitchFamily="2" charset="-122"/>
            </a:endParaRPr>
          </a:p>
        </p:txBody>
      </p:sp>
      <p:sp>
        <p:nvSpPr>
          <p:cNvPr id="38928" name="Rectangle 18"/>
          <p:cNvSpPr>
            <a:spLocks noChangeArrowheads="1"/>
          </p:cNvSpPr>
          <p:nvPr/>
        </p:nvSpPr>
        <p:spPr bwMode="auto">
          <a:xfrm>
            <a:off x="3706813" y="5224463"/>
            <a:ext cx="465296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嵌入式系统的基本设计过程</a:t>
            </a:r>
          </a:p>
        </p:txBody>
      </p:sp>
      <p:sp>
        <p:nvSpPr>
          <p:cNvPr id="38929" name="Rectangle 12"/>
          <p:cNvSpPr>
            <a:spLocks noChangeArrowheads="1"/>
          </p:cNvSpPr>
          <p:nvPr/>
        </p:nvSpPr>
        <p:spPr bwMode="auto">
          <a:xfrm>
            <a:off x="3706813" y="2335213"/>
            <a:ext cx="52006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嵌入式系统简介</a:t>
            </a:r>
          </a:p>
        </p:txBody>
      </p:sp>
    </p:spTree>
  </p:cSld>
  <p:clrMapOvr>
    <a:masterClrMapping/>
  </p:clrMapOvr>
  <p:transition spd="med">
    <p:rand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标题 1"/>
          <p:cNvSpPr>
            <a:spLocks noGrp="1"/>
          </p:cNvSpPr>
          <p:nvPr>
            <p:ph type="title"/>
          </p:nvPr>
        </p:nvSpPr>
        <p:spPr/>
        <p:txBody>
          <a:bodyPr/>
          <a:lstStyle/>
          <a:p>
            <a:pPr eaLnBrk="1" hangingPunct="1"/>
            <a:r>
              <a:rPr kumimoji="0" lang="en-US" altLang="zh-CN" smtClean="0"/>
              <a:t>Symbian</a:t>
            </a:r>
            <a:r>
              <a:rPr kumimoji="0" lang="zh-CN" altLang="en-US" smtClean="0"/>
              <a:t>界面实例</a:t>
            </a:r>
          </a:p>
        </p:txBody>
      </p:sp>
      <p:grpSp>
        <p:nvGrpSpPr>
          <p:cNvPr id="182275" name="组合 5"/>
          <p:cNvGrpSpPr>
            <a:grpSpLocks/>
          </p:cNvGrpSpPr>
          <p:nvPr/>
        </p:nvGrpSpPr>
        <p:grpSpPr bwMode="auto">
          <a:xfrm>
            <a:off x="900113" y="1606550"/>
            <a:ext cx="7140575" cy="4402138"/>
            <a:chOff x="1905001" y="2195286"/>
            <a:chExt cx="5145312" cy="3048000"/>
          </a:xfrm>
        </p:grpSpPr>
        <p:pic>
          <p:nvPicPr>
            <p:cNvPr id="182276" name="图片 3" descr="lighteffective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2195286"/>
              <a:ext cx="2286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77" name="图片 4" descr="lighteffect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4313" y="2195286"/>
              <a:ext cx="2286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rand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0" y="160338"/>
            <a:ext cx="9144000" cy="673100"/>
          </a:xfrm>
        </p:spPr>
        <p:txBody>
          <a:bodyPr rtlCol="0">
            <a:normAutofit fontScale="90000"/>
          </a:bodyPr>
          <a:lstStyle/>
          <a:p>
            <a:pPr eaLnBrk="1" fontAlgn="auto" hangingPunct="1">
              <a:spcAft>
                <a:spcPts val="0"/>
              </a:spcAft>
              <a:defRPr/>
            </a:pPr>
            <a:r>
              <a:rPr kumimoji="0" lang="en-US" altLang="zh-CN" dirty="0" smtClean="0">
                <a:cs typeface="Times New Roman" pitchFamily="18" charset="0"/>
              </a:rPr>
              <a:t>Palm OS</a:t>
            </a:r>
          </a:p>
        </p:txBody>
      </p:sp>
      <p:sp>
        <p:nvSpPr>
          <p:cNvPr id="184323" name="Rectangle 3"/>
          <p:cNvSpPr>
            <a:spLocks noGrp="1" noChangeArrowheads="1"/>
          </p:cNvSpPr>
          <p:nvPr>
            <p:ph idx="1"/>
          </p:nvPr>
        </p:nvSpPr>
        <p:spPr>
          <a:xfrm>
            <a:off x="374650" y="1252538"/>
            <a:ext cx="8393113" cy="5010150"/>
          </a:xfrm>
        </p:spPr>
        <p:txBody>
          <a:bodyPr lIns="82550" tIns="41275" rIns="82550" bIns="41275"/>
          <a:lstStyle/>
          <a:p>
            <a:pPr eaLnBrk="1" hangingPunct="1">
              <a:lnSpc>
                <a:spcPct val="90000"/>
              </a:lnSpc>
            </a:pP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Palm OS</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是著名的网络设备制造商</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3COM</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旗下的</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Palm Computing</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掌上电脑公司的产品。</a:t>
            </a:r>
          </a:p>
          <a:p>
            <a:pPr eaLnBrk="1" hangingPunct="1">
              <a:lnSpc>
                <a:spcPct val="90000"/>
              </a:lnSpc>
            </a:pP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Palm OS</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是一套专门为掌上电脑编写的操作系统，充分考虑到了掌上电脑内存相对较小的情况，所以</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Palm</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操作系统本身所占的内存很小，基于</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Palm</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操作系统编写的应用程序所占的空间也很小，通常只有几十</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KB</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，因此基于</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Palm</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操作系统的掌上电脑虽然只有几兆内存却可以运行众多的应用程序。</a:t>
            </a:r>
          </a:p>
          <a:p>
            <a:pPr eaLnBrk="1" hangingPunct="1">
              <a:lnSpc>
                <a:spcPct val="90000"/>
              </a:lnSpc>
            </a:pP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Palm OS</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在</a:t>
            </a:r>
            <a:r>
              <a:rPr kumimoji="0"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PDA</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市场上占有很大的市场份额， </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Palm OS</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的市场份额曾达到将近</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90%</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a:t>
            </a:r>
          </a:p>
          <a:p>
            <a:pPr eaLnBrk="1" hangingPunct="1">
              <a:lnSpc>
                <a:spcPct val="90000"/>
              </a:lnSpc>
            </a:pP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代表性的产品有</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Palm m505</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Palm m500</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400" smtClean="0">
                <a:latin typeface="微软雅黑" panose="020B0503020204020204" pitchFamily="34" charset="-122"/>
                <a:ea typeface="微软雅黑" panose="020B0503020204020204" pitchFamily="34" charset="-122"/>
                <a:cs typeface="Times New Roman" panose="02020603050405020304" pitchFamily="18" charset="0"/>
              </a:rPr>
              <a:t>Palm III</a:t>
            </a:r>
            <a:r>
              <a:rPr kumimoji="0" lang="zh-CN" altLang="en-US" sz="2400" smtClean="0">
                <a:latin typeface="微软雅黑" panose="020B0503020204020204" pitchFamily="34" charset="-122"/>
                <a:ea typeface="微软雅黑" panose="020B0503020204020204" pitchFamily="34" charset="-122"/>
                <a:cs typeface="Times New Roman" panose="02020603050405020304" pitchFamily="18" charset="0"/>
              </a:rPr>
              <a:t>等。</a:t>
            </a:r>
          </a:p>
        </p:txBody>
      </p:sp>
      <p:pic>
        <p:nvPicPr>
          <p:cNvPr id="184324" name="Picture 5" descr="https://ss1.bdstatic.com/70cFvXSh_Q1YnxGkpoWK1HF6hhy/it/u=2807360688,3087725249&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0" y="5410200"/>
            <a:ext cx="190500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标题 1"/>
          <p:cNvSpPr>
            <a:spLocks noGrp="1"/>
          </p:cNvSpPr>
          <p:nvPr>
            <p:ph type="title"/>
          </p:nvPr>
        </p:nvSpPr>
        <p:spPr/>
        <p:txBody>
          <a:bodyPr/>
          <a:lstStyle/>
          <a:p>
            <a:pPr eaLnBrk="1" hangingPunct="1"/>
            <a:r>
              <a:rPr kumimoji="0" lang="en-US" altLang="zh-CN" smtClean="0"/>
              <a:t>PalmOS</a:t>
            </a:r>
            <a:r>
              <a:rPr kumimoji="0" lang="zh-CN" altLang="en-US" smtClean="0"/>
              <a:t>界面实例</a:t>
            </a:r>
          </a:p>
        </p:txBody>
      </p:sp>
      <p:pic>
        <p:nvPicPr>
          <p:cNvPr id="186371" name="图片 3" descr="030512_palm_os6_ss_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93925" y="1614488"/>
            <a:ext cx="6686550" cy="46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372" name="Picture 5" descr="https://ss0.bdstatic.com/70cFuHSh_Q1YnxGkpoWK1HF6hhy/it/u=1147951748,2692608710&amp;fm=26&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2406650"/>
            <a:ext cx="1914525"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标题 1"/>
          <p:cNvSpPr>
            <a:spLocks noGrp="1"/>
          </p:cNvSpPr>
          <p:nvPr>
            <p:ph type="title"/>
          </p:nvPr>
        </p:nvSpPr>
        <p:spPr>
          <a:xfrm>
            <a:off x="622300" y="71438"/>
            <a:ext cx="8229600" cy="1143000"/>
          </a:xfrm>
        </p:spPr>
        <p:txBody>
          <a:bodyPr/>
          <a:lstStyle/>
          <a:p>
            <a:r>
              <a:rPr kumimoji="0" lang="en-US" altLang="zh-CN" smtClean="0"/>
              <a:t>IOS</a:t>
            </a:r>
            <a:endParaRPr kumimoji="0" lang="zh-CN" altLang="en-US" smtClean="0"/>
          </a:p>
        </p:txBody>
      </p:sp>
      <p:sp>
        <p:nvSpPr>
          <p:cNvPr id="188419" name="内容占位符 2"/>
          <p:cNvSpPr>
            <a:spLocks noGrp="1"/>
          </p:cNvSpPr>
          <p:nvPr>
            <p:ph idx="1"/>
          </p:nvPr>
        </p:nvSpPr>
        <p:spPr>
          <a:xfrm>
            <a:off x="457200" y="908050"/>
            <a:ext cx="8229600" cy="4978400"/>
          </a:xfrm>
        </p:spPr>
        <p:txBody>
          <a:bodyPr/>
          <a:lstStyle/>
          <a:p>
            <a:r>
              <a:rPr kumimoji="0" lang="en-US" altLang="zh-CN" sz="2800" b="1" smtClean="0">
                <a:latin typeface="微软雅黑" panose="020B0503020204020204" pitchFamily="34" charset="-122"/>
                <a:ea typeface="微软雅黑" panose="020B0503020204020204" pitchFamily="34" charset="-122"/>
              </a:rPr>
              <a:t>iOS</a:t>
            </a:r>
            <a:r>
              <a:rPr kumimoji="0" lang="zh-CN" altLang="en-US" sz="2800" smtClean="0">
                <a:latin typeface="微软雅黑" panose="020B0503020204020204" pitchFamily="34" charset="-122"/>
                <a:ea typeface="微软雅黑" panose="020B0503020204020204" pitchFamily="34" charset="-122"/>
              </a:rPr>
              <a:t>是由苹果公司开发的操作系统。最初是设计给</a:t>
            </a:r>
            <a:r>
              <a:rPr kumimoji="0" lang="en-US" altLang="zh-CN" sz="2800" smtClean="0">
                <a:latin typeface="微软雅黑" panose="020B0503020204020204" pitchFamily="34" charset="-122"/>
                <a:ea typeface="微软雅黑" panose="020B0503020204020204" pitchFamily="34" charset="-122"/>
              </a:rPr>
              <a:t>iPhone</a:t>
            </a:r>
            <a:r>
              <a:rPr kumimoji="0" lang="zh-CN" altLang="en-US" sz="2800" smtClean="0">
                <a:latin typeface="微软雅黑" panose="020B0503020204020204" pitchFamily="34" charset="-122"/>
                <a:ea typeface="微软雅黑" panose="020B0503020204020204" pitchFamily="34" charset="-122"/>
              </a:rPr>
              <a:t>使用，后来陆续套用到</a:t>
            </a:r>
            <a:r>
              <a:rPr kumimoji="0" lang="en-US" altLang="zh-CN" sz="2800" smtClean="0">
                <a:latin typeface="微软雅黑" panose="020B0503020204020204" pitchFamily="34" charset="-122"/>
                <a:ea typeface="微软雅黑" panose="020B0503020204020204" pitchFamily="34" charset="-122"/>
              </a:rPr>
              <a:t>iPod touch</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iPad</a:t>
            </a:r>
            <a:r>
              <a:rPr kumimoji="0" lang="zh-CN" altLang="en-US" sz="2800" smtClean="0">
                <a:latin typeface="微软雅黑" panose="020B0503020204020204" pitchFamily="34" charset="-122"/>
                <a:ea typeface="微软雅黑" panose="020B0503020204020204" pitchFamily="34" charset="-122"/>
              </a:rPr>
              <a:t>以及</a:t>
            </a:r>
            <a:r>
              <a:rPr kumimoji="0" lang="en-US" altLang="zh-CN" sz="2800" smtClean="0">
                <a:latin typeface="微软雅黑" panose="020B0503020204020204" pitchFamily="34" charset="-122"/>
                <a:ea typeface="微软雅黑" panose="020B0503020204020204" pitchFamily="34" charset="-122"/>
              </a:rPr>
              <a:t>iTV</a:t>
            </a:r>
            <a:r>
              <a:rPr kumimoji="0" lang="zh-CN" altLang="en-US" sz="2800" smtClean="0">
                <a:latin typeface="微软雅黑" panose="020B0503020204020204" pitchFamily="34" charset="-122"/>
                <a:ea typeface="微软雅黑" panose="020B0503020204020204" pitchFamily="34" charset="-122"/>
              </a:rPr>
              <a:t>产品上。原名为“</a:t>
            </a:r>
            <a:r>
              <a:rPr kumimoji="0" lang="en-US" altLang="zh-CN" sz="2800" smtClean="0">
                <a:latin typeface="微软雅黑" panose="020B0503020204020204" pitchFamily="34" charset="-122"/>
                <a:ea typeface="微软雅黑" panose="020B0503020204020204" pitchFamily="34" charset="-122"/>
              </a:rPr>
              <a:t>iPhone OS”</a:t>
            </a:r>
            <a:r>
              <a:rPr kumimoji="0" lang="zh-CN" altLang="en-US" sz="2800" smtClean="0">
                <a:latin typeface="微软雅黑" panose="020B0503020204020204" pitchFamily="34" charset="-122"/>
                <a:ea typeface="微软雅黑" panose="020B0503020204020204" pitchFamily="34" charset="-122"/>
              </a:rPr>
              <a:t>。</a:t>
            </a:r>
            <a:endParaRPr kumimoji="0" lang="en-US" altLang="zh-CN" sz="2800" smtClean="0">
              <a:latin typeface="微软雅黑" panose="020B0503020204020204" pitchFamily="34" charset="-122"/>
              <a:ea typeface="微软雅黑" panose="020B0503020204020204" pitchFamily="34" charset="-122"/>
            </a:endParaRPr>
          </a:p>
          <a:p>
            <a:r>
              <a:rPr kumimoji="0" lang="zh-CN" altLang="en-US" sz="2800" smtClean="0">
                <a:latin typeface="微软雅黑" panose="020B0503020204020204" pitchFamily="34" charset="-122"/>
                <a:ea typeface="微软雅黑" panose="020B0503020204020204" pitchFamily="34" charset="-122"/>
              </a:rPr>
              <a:t>就像其基于的</a:t>
            </a:r>
            <a:r>
              <a:rPr kumimoji="0" lang="en-US" altLang="zh-CN" sz="2800" smtClean="0">
                <a:latin typeface="微软雅黑" panose="020B0503020204020204" pitchFamily="34" charset="-122"/>
                <a:ea typeface="微软雅黑" panose="020B0503020204020204" pitchFamily="34" charset="-122"/>
              </a:rPr>
              <a:t>Mac OS X</a:t>
            </a:r>
            <a:r>
              <a:rPr kumimoji="0" lang="zh-CN" altLang="en-US" sz="2800" smtClean="0">
                <a:latin typeface="微软雅黑" panose="020B0503020204020204" pitchFamily="34" charset="-122"/>
                <a:ea typeface="微软雅黑" panose="020B0503020204020204" pitchFamily="34" charset="-122"/>
              </a:rPr>
              <a:t>操作系统一样，它也是以</a:t>
            </a:r>
            <a:r>
              <a:rPr kumimoji="0" lang="en-US" altLang="zh-CN" sz="2800" smtClean="0">
                <a:latin typeface="微软雅黑" panose="020B0503020204020204" pitchFamily="34" charset="-122"/>
                <a:ea typeface="微软雅黑" panose="020B0503020204020204" pitchFamily="34" charset="-122"/>
              </a:rPr>
              <a:t>Darwin</a:t>
            </a:r>
            <a:r>
              <a:rPr kumimoji="0" lang="zh-CN" altLang="en-US" sz="2800" smtClean="0">
                <a:latin typeface="微软雅黑" panose="020B0503020204020204" pitchFamily="34" charset="-122"/>
                <a:ea typeface="微软雅黑" panose="020B0503020204020204" pitchFamily="34" charset="-122"/>
              </a:rPr>
              <a:t>为基础的。</a:t>
            </a:r>
            <a:endParaRPr kumimoji="0" lang="en-US" altLang="zh-CN" sz="2800" smtClean="0">
              <a:latin typeface="微软雅黑" panose="020B0503020204020204" pitchFamily="34" charset="-122"/>
              <a:ea typeface="微软雅黑" panose="020B0503020204020204" pitchFamily="34" charset="-122"/>
            </a:endParaRPr>
          </a:p>
          <a:p>
            <a:r>
              <a:rPr kumimoji="0" lang="en-US" altLang="zh-CN" sz="2800" smtClean="0">
                <a:latin typeface="微软雅黑" panose="020B0503020204020204" pitchFamily="34" charset="-122"/>
                <a:ea typeface="微软雅黑" panose="020B0503020204020204" pitchFamily="34" charset="-122"/>
              </a:rPr>
              <a:t>IOS</a:t>
            </a:r>
            <a:r>
              <a:rPr kumimoji="0" lang="zh-CN" altLang="en-US" sz="2800" smtClean="0">
                <a:latin typeface="微软雅黑" panose="020B0503020204020204" pitchFamily="34" charset="-122"/>
                <a:ea typeface="微软雅黑" panose="020B0503020204020204" pitchFamily="34" charset="-122"/>
              </a:rPr>
              <a:t>的系统架构分为四个层次：核心操作系统层（</a:t>
            </a:r>
            <a:r>
              <a:rPr kumimoji="0" lang="en-US" altLang="zh-CN" sz="2800" smtClean="0">
                <a:latin typeface="微软雅黑" panose="020B0503020204020204" pitchFamily="34" charset="-122"/>
                <a:ea typeface="微软雅黑" panose="020B0503020204020204" pitchFamily="34" charset="-122"/>
              </a:rPr>
              <a:t>the Core OS layer</a:t>
            </a:r>
            <a:r>
              <a:rPr kumimoji="0" lang="zh-CN" altLang="en-US" sz="2800" smtClean="0">
                <a:latin typeface="微软雅黑" panose="020B0503020204020204" pitchFamily="34" charset="-122"/>
                <a:ea typeface="微软雅黑" panose="020B0503020204020204" pitchFamily="34" charset="-122"/>
              </a:rPr>
              <a:t>），核心服务层（</a:t>
            </a:r>
            <a:r>
              <a:rPr kumimoji="0" lang="en-US" altLang="zh-CN" sz="2800" smtClean="0">
                <a:latin typeface="微软雅黑" panose="020B0503020204020204" pitchFamily="34" charset="-122"/>
                <a:ea typeface="微软雅黑" panose="020B0503020204020204" pitchFamily="34" charset="-122"/>
              </a:rPr>
              <a:t>the Core Services layer</a:t>
            </a:r>
            <a:r>
              <a:rPr kumimoji="0" lang="zh-CN" altLang="en-US" sz="2800" smtClean="0">
                <a:latin typeface="微软雅黑" panose="020B0503020204020204" pitchFamily="34" charset="-122"/>
                <a:ea typeface="微软雅黑" panose="020B0503020204020204" pitchFamily="34" charset="-122"/>
              </a:rPr>
              <a:t>），媒体层（</a:t>
            </a:r>
            <a:r>
              <a:rPr kumimoji="0" lang="en-US" altLang="zh-CN" sz="2800" smtClean="0">
                <a:latin typeface="微软雅黑" panose="020B0503020204020204" pitchFamily="34" charset="-122"/>
                <a:ea typeface="微软雅黑" panose="020B0503020204020204" pitchFamily="34" charset="-122"/>
              </a:rPr>
              <a:t>the Media layer</a:t>
            </a:r>
            <a:r>
              <a:rPr kumimoji="0" lang="zh-CN" altLang="en-US" sz="2800" smtClean="0">
                <a:latin typeface="微软雅黑" panose="020B0503020204020204" pitchFamily="34" charset="-122"/>
                <a:ea typeface="微软雅黑" panose="020B0503020204020204" pitchFamily="34" charset="-122"/>
              </a:rPr>
              <a:t>），触控应用层（</a:t>
            </a:r>
            <a:r>
              <a:rPr kumimoji="0" lang="en-US" altLang="zh-CN" sz="2800" smtClean="0">
                <a:latin typeface="微软雅黑" panose="020B0503020204020204" pitchFamily="34" charset="-122"/>
                <a:ea typeface="微软雅黑" panose="020B0503020204020204" pitchFamily="34" charset="-122"/>
              </a:rPr>
              <a:t>the Cocoa Touch layer</a:t>
            </a:r>
            <a:r>
              <a:rPr kumimoji="0" lang="zh-CN" altLang="en-US" sz="2800" smtClean="0">
                <a:latin typeface="微软雅黑" panose="020B0503020204020204" pitchFamily="34" charset="-122"/>
                <a:ea typeface="微软雅黑" panose="020B0503020204020204" pitchFamily="34" charset="-122"/>
              </a:rPr>
              <a:t>）。</a:t>
            </a:r>
            <a:endParaRPr kumimoji="0" lang="en-US" altLang="zh-CN" sz="2800" smtClean="0">
              <a:latin typeface="微软雅黑" panose="020B0503020204020204" pitchFamily="34" charset="-122"/>
              <a:ea typeface="微软雅黑" panose="020B0503020204020204" pitchFamily="34" charset="-122"/>
            </a:endParaRPr>
          </a:p>
          <a:p>
            <a:r>
              <a:rPr kumimoji="0" lang="zh-CN" altLang="en-US" sz="2800" smtClean="0">
                <a:latin typeface="微软雅黑" panose="020B0503020204020204" pitchFamily="34" charset="-122"/>
                <a:ea typeface="微软雅黑" panose="020B0503020204020204" pitchFamily="34" charset="-122"/>
              </a:rPr>
              <a:t>系统操作占用大概</a:t>
            </a:r>
            <a:r>
              <a:rPr kumimoji="0" lang="en-US" altLang="zh-CN" sz="2800" smtClean="0">
                <a:latin typeface="微软雅黑" panose="020B0503020204020204" pitchFamily="34" charset="-122"/>
                <a:ea typeface="微软雅黑" panose="020B0503020204020204" pitchFamily="34" charset="-122"/>
              </a:rPr>
              <a:t>1GB</a:t>
            </a:r>
            <a:r>
              <a:rPr kumimoji="0" lang="zh-CN" altLang="en-US" sz="2800" smtClean="0">
                <a:latin typeface="微软雅黑" panose="020B0503020204020204" pitchFamily="34" charset="-122"/>
                <a:ea typeface="微软雅黑" panose="020B0503020204020204" pitchFamily="34" charset="-122"/>
              </a:rPr>
              <a:t>（</a:t>
            </a:r>
            <a:r>
              <a:rPr kumimoji="0" lang="en-US" altLang="zh-CN" sz="2800" smtClean="0">
                <a:latin typeface="微软雅黑" panose="020B0503020204020204" pitchFamily="34" charset="-122"/>
                <a:ea typeface="微软雅黑" panose="020B0503020204020204" pitchFamily="34" charset="-122"/>
              </a:rPr>
              <a:t>iOS 6</a:t>
            </a:r>
            <a:r>
              <a:rPr kumimoji="0" lang="zh-CN" altLang="en-US" sz="2800" smtClean="0">
                <a:latin typeface="微软雅黑" panose="020B0503020204020204" pitchFamily="34" charset="-122"/>
                <a:ea typeface="微软雅黑" panose="020B0503020204020204" pitchFamily="34" charset="-122"/>
              </a:rPr>
              <a:t>）的存储空间。</a:t>
            </a:r>
          </a:p>
        </p:txBody>
      </p:sp>
      <p:pic>
        <p:nvPicPr>
          <p:cNvPr id="188420"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1250" y="5505450"/>
            <a:ext cx="1179513"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1" name="Picture 7" descr="https://ss1.bdstatic.com/70cFvXSh_Q1YnxGkpoWK1HF6hhy/it/u=3728750528,2128318521&amp;fm=26&amp;gp=0.jpg"/>
          <p:cNvPicPr>
            <a:picLocks noChangeAspect="1" noChangeArrowheads="1"/>
          </p:cNvPicPr>
          <p:nvPr/>
        </p:nvPicPr>
        <p:blipFill>
          <a:blip r:embed="rId4">
            <a:extLst>
              <a:ext uri="{28A0092B-C50C-407E-A947-70E740481C1C}">
                <a14:useLocalDpi xmlns:a14="http://schemas.microsoft.com/office/drawing/2010/main" val="0"/>
              </a:ext>
            </a:extLst>
          </a:blip>
          <a:srcRect t="11920" b="10783"/>
          <a:stretch>
            <a:fillRect/>
          </a:stretch>
        </p:blipFill>
        <p:spPr bwMode="auto">
          <a:xfrm>
            <a:off x="5467350" y="5505450"/>
            <a:ext cx="1711325"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标题 1"/>
          <p:cNvSpPr>
            <a:spLocks noGrp="1"/>
          </p:cNvSpPr>
          <p:nvPr>
            <p:ph type="title"/>
          </p:nvPr>
        </p:nvSpPr>
        <p:spPr/>
        <p:txBody>
          <a:bodyPr/>
          <a:lstStyle/>
          <a:p>
            <a:r>
              <a:rPr kumimoji="0" lang="en-US" altLang="zh-CN" smtClean="0"/>
              <a:t>IOS</a:t>
            </a:r>
            <a:r>
              <a:rPr kumimoji="0" lang="zh-CN" altLang="en-US" smtClean="0"/>
              <a:t>界面实例</a:t>
            </a:r>
          </a:p>
        </p:txBody>
      </p:sp>
      <p:pic>
        <p:nvPicPr>
          <p:cNvPr id="190467" name="Picture 2" descr="IOS 6 Home Sc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88" y="1747838"/>
            <a:ext cx="2690812" cy="418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468" name="Picture 4" descr="http://p1.wo.baidu.com/1106/67/b1acadeec05a5d276452fa4fd3258567/Pic9nT3t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775" y="1747838"/>
            <a:ext cx="5586413" cy="418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标题 1"/>
          <p:cNvSpPr>
            <a:spLocks noGrp="1"/>
          </p:cNvSpPr>
          <p:nvPr>
            <p:ph type="title"/>
          </p:nvPr>
        </p:nvSpPr>
        <p:spPr>
          <a:xfrm>
            <a:off x="520700" y="58738"/>
            <a:ext cx="8229600" cy="1143000"/>
          </a:xfrm>
        </p:spPr>
        <p:txBody>
          <a:bodyPr/>
          <a:lstStyle/>
          <a:p>
            <a:r>
              <a:rPr kumimoji="0" lang="en-US" altLang="zh-CN" smtClean="0"/>
              <a:t>Android</a:t>
            </a:r>
            <a:endParaRPr kumimoji="0" lang="zh-CN" altLang="en-US" smtClean="0"/>
          </a:p>
        </p:txBody>
      </p:sp>
      <p:sp>
        <p:nvSpPr>
          <p:cNvPr id="192515" name="内容占位符 2"/>
          <p:cNvSpPr>
            <a:spLocks noGrp="1"/>
          </p:cNvSpPr>
          <p:nvPr>
            <p:ph idx="1"/>
          </p:nvPr>
        </p:nvSpPr>
        <p:spPr>
          <a:xfrm>
            <a:off x="520700" y="881063"/>
            <a:ext cx="8229600" cy="5081587"/>
          </a:xfrm>
        </p:spPr>
        <p:txBody>
          <a:bodyPr/>
          <a:lstStyle/>
          <a:p>
            <a:r>
              <a:rPr kumimoji="0" lang="en-US" altLang="zh-CN" sz="2400" b="1" smtClean="0">
                <a:latin typeface="微软雅黑" panose="020B0503020204020204" pitchFamily="34" charset="-122"/>
                <a:ea typeface="微软雅黑" panose="020B0503020204020204" pitchFamily="34" charset="-122"/>
              </a:rPr>
              <a:t>Android</a:t>
            </a:r>
            <a:r>
              <a:rPr kumimoji="0" lang="zh-CN" altLang="en-US" sz="2400" smtClean="0">
                <a:latin typeface="微软雅黑" panose="020B0503020204020204" pitchFamily="34" charset="-122"/>
                <a:ea typeface="微软雅黑" panose="020B0503020204020204" pitchFamily="34" charset="-122"/>
              </a:rPr>
              <a:t>（</a:t>
            </a:r>
            <a:r>
              <a:rPr kumimoji="0" lang="zh-CN" altLang="en-US" sz="2400" b="1" smtClean="0">
                <a:latin typeface="微软雅黑" panose="020B0503020204020204" pitchFamily="34" charset="-122"/>
                <a:ea typeface="微软雅黑" panose="020B0503020204020204" pitchFamily="34" charset="-122"/>
              </a:rPr>
              <a:t>安卓</a:t>
            </a:r>
            <a:r>
              <a:rPr kumimoji="0" lang="zh-CN" altLang="en-US" sz="2400" smtClean="0">
                <a:latin typeface="微软雅黑" panose="020B0503020204020204" pitchFamily="34" charset="-122"/>
                <a:ea typeface="微软雅黑" panose="020B0503020204020204" pitchFamily="34" charset="-122"/>
              </a:rPr>
              <a:t>）基于</a:t>
            </a:r>
            <a:r>
              <a:rPr kumimoji="0" lang="en-US" altLang="zh-CN" sz="2400" smtClean="0">
                <a:latin typeface="微软雅黑" panose="020B0503020204020204" pitchFamily="34" charset="-122"/>
                <a:ea typeface="微软雅黑" panose="020B0503020204020204" pitchFamily="34" charset="-122"/>
              </a:rPr>
              <a:t>Linux</a:t>
            </a:r>
            <a:r>
              <a:rPr kumimoji="0" lang="zh-CN" altLang="en-US" sz="2400" smtClean="0">
                <a:latin typeface="微软雅黑" panose="020B0503020204020204" pitchFamily="34" charset="-122"/>
                <a:ea typeface="微软雅黑" panose="020B0503020204020204" pitchFamily="34" charset="-122"/>
              </a:rPr>
              <a:t>，主要用于移动设备，由</a:t>
            </a:r>
            <a:r>
              <a:rPr kumimoji="0" lang="en-US" altLang="zh-CN" sz="2400" smtClean="0">
                <a:latin typeface="微软雅黑" panose="020B0503020204020204" pitchFamily="34" charset="-122"/>
                <a:ea typeface="微软雅黑" panose="020B0503020204020204" pitchFamily="34" charset="-122"/>
              </a:rPr>
              <a:t>Google</a:t>
            </a:r>
            <a:r>
              <a:rPr kumimoji="0" lang="zh-CN" altLang="en-US" sz="2400" smtClean="0">
                <a:latin typeface="微软雅黑" panose="020B0503020204020204" pitchFamily="34" charset="-122"/>
                <a:ea typeface="微软雅黑" panose="020B0503020204020204" pitchFamily="34" charset="-122"/>
              </a:rPr>
              <a:t>成立的</a:t>
            </a:r>
            <a:r>
              <a:rPr kumimoji="0" lang="en-US" altLang="zh-CN" sz="2400" smtClean="0">
                <a:latin typeface="微软雅黑" panose="020B0503020204020204" pitchFamily="34" charset="-122"/>
                <a:ea typeface="微软雅黑" panose="020B0503020204020204" pitchFamily="34" charset="-122"/>
              </a:rPr>
              <a:t>Open Handset Alliance</a:t>
            </a:r>
            <a:r>
              <a:rPr kumimoji="0" lang="zh-CN" altLang="en-US" sz="2400" smtClean="0">
                <a:latin typeface="微软雅黑" panose="020B0503020204020204" pitchFamily="34" charset="-122"/>
                <a:ea typeface="微软雅黑" panose="020B0503020204020204" pitchFamily="34" charset="-122"/>
              </a:rPr>
              <a:t>（</a:t>
            </a:r>
            <a:r>
              <a:rPr kumimoji="0" lang="en-US" altLang="zh-CN" sz="2400" smtClean="0">
                <a:latin typeface="微软雅黑" panose="020B0503020204020204" pitchFamily="34" charset="-122"/>
                <a:ea typeface="微软雅黑" panose="020B0503020204020204" pitchFamily="34" charset="-122"/>
              </a:rPr>
              <a:t>OHA</a:t>
            </a:r>
            <a:r>
              <a:rPr kumimoji="0" lang="zh-CN" altLang="en-US" sz="2400" smtClean="0">
                <a:latin typeface="微软雅黑" panose="020B0503020204020204" pitchFamily="34" charset="-122"/>
                <a:ea typeface="微软雅黑" panose="020B0503020204020204" pitchFamily="34" charset="-122"/>
              </a:rPr>
              <a:t>）领导与开发。</a:t>
            </a:r>
          </a:p>
          <a:p>
            <a:r>
              <a:rPr kumimoji="0" lang="en-US" altLang="zh-CN" sz="2400" smtClean="0">
                <a:latin typeface="微软雅黑" panose="020B0503020204020204" pitchFamily="34" charset="-122"/>
                <a:ea typeface="微软雅黑" panose="020B0503020204020204" pitchFamily="34" charset="-122"/>
              </a:rPr>
              <a:t>Google</a:t>
            </a:r>
            <a:r>
              <a:rPr kumimoji="0" lang="zh-CN" altLang="en-US" sz="2400" smtClean="0">
                <a:latin typeface="微软雅黑" panose="020B0503020204020204" pitchFamily="34" charset="-122"/>
                <a:ea typeface="微软雅黑" panose="020B0503020204020204" pitchFamily="34" charset="-122"/>
              </a:rPr>
              <a:t>通过官方网上商店平台</a:t>
            </a:r>
            <a:r>
              <a:rPr kumimoji="0" lang="en-US" altLang="zh-CN" sz="2400" smtClean="0">
                <a:latin typeface="微软雅黑" panose="020B0503020204020204" pitchFamily="34" charset="-122"/>
                <a:ea typeface="微软雅黑" panose="020B0503020204020204" pitchFamily="34" charset="-122"/>
              </a:rPr>
              <a:t>Google Play</a:t>
            </a:r>
            <a:r>
              <a:rPr kumimoji="0" lang="zh-CN" altLang="en-US" sz="2400" smtClean="0">
                <a:latin typeface="微软雅黑" panose="020B0503020204020204" pitchFamily="34" charset="-122"/>
                <a:ea typeface="微软雅黑" panose="020B0503020204020204" pitchFamily="34" charset="-122"/>
              </a:rPr>
              <a:t>，提供应用程序和游戏供用户下载，截止至</a:t>
            </a:r>
            <a:r>
              <a:rPr kumimoji="0" lang="en-US" altLang="zh-CN" sz="2400" smtClean="0">
                <a:latin typeface="微软雅黑" panose="020B0503020204020204" pitchFamily="34" charset="-122"/>
                <a:ea typeface="微软雅黑" panose="020B0503020204020204" pitchFamily="34" charset="-122"/>
              </a:rPr>
              <a:t>2012</a:t>
            </a:r>
            <a:r>
              <a:rPr kumimoji="0" lang="zh-CN" altLang="en-US" sz="2400" smtClean="0">
                <a:latin typeface="微软雅黑" panose="020B0503020204020204" pitchFamily="34" charset="-122"/>
                <a:ea typeface="微软雅黑" panose="020B0503020204020204" pitchFamily="34" charset="-122"/>
              </a:rPr>
              <a:t>年</a:t>
            </a:r>
            <a:r>
              <a:rPr kumimoji="0" lang="en-US" altLang="zh-CN" sz="2400" smtClean="0">
                <a:latin typeface="微软雅黑" panose="020B0503020204020204" pitchFamily="34" charset="-122"/>
                <a:ea typeface="微软雅黑" panose="020B0503020204020204" pitchFamily="34" charset="-122"/>
              </a:rPr>
              <a:t>6</a:t>
            </a:r>
            <a:r>
              <a:rPr kumimoji="0" lang="zh-CN" altLang="en-US" sz="2400" smtClean="0">
                <a:latin typeface="微软雅黑" panose="020B0503020204020204" pitchFamily="34" charset="-122"/>
                <a:ea typeface="微软雅黑" panose="020B0503020204020204" pitchFamily="34" charset="-122"/>
              </a:rPr>
              <a:t>月，</a:t>
            </a:r>
            <a:r>
              <a:rPr kumimoji="0" lang="en-US" altLang="zh-CN" sz="2400" smtClean="0">
                <a:latin typeface="微软雅黑" panose="020B0503020204020204" pitchFamily="34" charset="-122"/>
                <a:ea typeface="微软雅黑" panose="020B0503020204020204" pitchFamily="34" charset="-122"/>
              </a:rPr>
              <a:t>Google Play</a:t>
            </a:r>
            <a:r>
              <a:rPr kumimoji="0" lang="zh-CN" altLang="en-US" sz="2400" smtClean="0">
                <a:latin typeface="微软雅黑" panose="020B0503020204020204" pitchFamily="34" charset="-122"/>
                <a:ea typeface="微软雅黑" panose="020B0503020204020204" pitchFamily="34" charset="-122"/>
              </a:rPr>
              <a:t>商店拥有超过</a:t>
            </a:r>
            <a:r>
              <a:rPr kumimoji="0" lang="en-US" altLang="zh-CN" sz="2400" smtClean="0">
                <a:latin typeface="微软雅黑" panose="020B0503020204020204" pitchFamily="34" charset="-122"/>
                <a:ea typeface="微软雅黑" panose="020B0503020204020204" pitchFamily="34" charset="-122"/>
              </a:rPr>
              <a:t>60</a:t>
            </a:r>
            <a:r>
              <a:rPr kumimoji="0" lang="zh-CN" altLang="en-US" sz="2400" smtClean="0">
                <a:latin typeface="微软雅黑" panose="020B0503020204020204" pitchFamily="34" charset="-122"/>
                <a:ea typeface="微软雅黑" panose="020B0503020204020204" pitchFamily="34" charset="-122"/>
              </a:rPr>
              <a:t>万个官方认证应用程序。同时用户亦可以通过第三方网站来下载。</a:t>
            </a:r>
          </a:p>
          <a:p>
            <a:r>
              <a:rPr kumimoji="0" lang="en-US" altLang="zh-CN" sz="2400" smtClean="0">
                <a:latin typeface="微软雅黑" panose="020B0503020204020204" pitchFamily="34" charset="-122"/>
                <a:ea typeface="微软雅黑" panose="020B0503020204020204" pitchFamily="34" charset="-122"/>
              </a:rPr>
              <a:t>2010</a:t>
            </a:r>
            <a:r>
              <a:rPr kumimoji="0" lang="zh-CN" altLang="en-US" sz="2400" smtClean="0">
                <a:latin typeface="微软雅黑" panose="020B0503020204020204" pitchFamily="34" charset="-122"/>
                <a:ea typeface="微软雅黑" panose="020B0503020204020204" pitchFamily="34" charset="-122"/>
              </a:rPr>
              <a:t>年末数据显示，仅正式推出两年的</a:t>
            </a:r>
            <a:r>
              <a:rPr kumimoji="0" lang="en-US" altLang="zh-CN" sz="2400" smtClean="0">
                <a:latin typeface="微软雅黑" panose="020B0503020204020204" pitchFamily="34" charset="-122"/>
                <a:ea typeface="微软雅黑" panose="020B0503020204020204" pitchFamily="34" charset="-122"/>
              </a:rPr>
              <a:t>Android</a:t>
            </a:r>
            <a:r>
              <a:rPr kumimoji="0" lang="zh-CN" altLang="en-US" sz="2400" smtClean="0">
                <a:latin typeface="微软雅黑" panose="020B0503020204020204" pitchFamily="34" charset="-122"/>
                <a:ea typeface="微软雅黑" panose="020B0503020204020204" pitchFamily="34" charset="-122"/>
              </a:rPr>
              <a:t>操作系统在市场占有率上已经超越称霸逾十年的</a:t>
            </a:r>
            <a:r>
              <a:rPr kumimoji="0" lang="en-US" altLang="zh-CN" sz="2400" smtClean="0">
                <a:latin typeface="微软雅黑" panose="020B0503020204020204" pitchFamily="34" charset="-122"/>
                <a:ea typeface="微软雅黑" panose="020B0503020204020204" pitchFamily="34" charset="-122"/>
              </a:rPr>
              <a:t>Symbian</a:t>
            </a:r>
            <a:r>
              <a:rPr kumimoji="0" lang="zh-CN" altLang="en-US" sz="2400" smtClean="0">
                <a:latin typeface="微软雅黑" panose="020B0503020204020204" pitchFamily="34" charset="-122"/>
                <a:ea typeface="微软雅黑" panose="020B0503020204020204" pitchFamily="34" charset="-122"/>
              </a:rPr>
              <a:t>系统，成为全球第一大智能手机操作系统。</a:t>
            </a:r>
          </a:p>
        </p:txBody>
      </p:sp>
      <p:sp>
        <p:nvSpPr>
          <p:cNvPr id="192516" name="AutoShape 5" descr="data:image/jpeg;base64,/9j/4AAQSkZJRgABAQAAAQABAAD/2wBDAAgGBgcGBQgHBwcJCQgKDBQNDAsLDBkSEw8UHRofHh0aHBwgJC4nICIsIxwcKDcpLDAxNDQ0Hyc5PTgyPC4zNDL/2wBDAQkJCQwLDBgNDRgyIRwhMjIyMjIyMjIyMjIyMjIyMjIyMjIyMjIyMjIyMjIyMjIyMjIyMjIyMjIyMjIyMjIyMjL/wAARCAH0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iigAooooAKKKKACiiigAooooAKKKKACiiigAooooAKKKKACiiigAooooAKKKKACiiigAooooAKKKKACiiigAooooAKKKKACiiigAooooAKKKKACiiigAooooAKKKKACiiigAooooAKKKKACiiigAooooAKKKKACiiigAooooAKKKKACiiigAooooAKKKKACiigkAZJwKACioWvLVPv3MK/VwKiOqaevW/tR9Zl/wAaXMu4FuiqR1jTB11Gz/7/AK/40n9s6X/0ErP/AL/r/jS549wL1FUf7a0r/oJ2f/f9f8aP7a0r/oJ2f/f9f8aOePcC9RVH+2tK/wCgnZ/9/wBf8aP7a0r/AKCdn/3/AF/xo549wL1FUf7a0r/oJ2f/AH/X/Gj+2tK/6Cdn/wB/1/xo549wL1FUf7a0r/oJ2f8A3/X/ABo/trSv+gnZ/wDf9f8AGjnj3AvUVR/trSv+gnZ/9/1/xo/trSv+gnZ/9/1/xo549wL1FUf7a0r/AKCdn/3/AF/xo/trSv8AoJ2f/f8AX/Gjnj3AvUVR/trSv+gnZ/8Af9f8aP7a0r/oJ2f/AH/X/Gjnj3AvUVR/trSv+gnZ/wDf9f8AGj+2tK/6Cdn/AN/1/wAaOePcC9RVH+2tK/6Cdn/3/X/Gj+2tK/6Cdn/3/X/Gjnj3AvUVR/trSv8AoJ2f/f8AX/Gj+2tK/wCgnZ/9/wBf8aOePcC9RVH+2tK/6Cdn/wB/1/xo/trSv+gnZ/8Af9f8aOePcC9RVH+2tK/6Cdn/AN/1/wAaX+2dL/6CVn/3/X/Gjnj3Au0VTGraaemoWh/7bL/jT11Gxb7t5bn6Sr/jRzR7gWaKYkscn3JEb/dOafVAFFFFABRRRQAUUUUAFFFFABRRRQAUUUUAFFFFABRRRQAUUUUAFFFFABRRRQAUUUUAFFFZera/ZaOuJmMk5HywR8sf8B7mpnOMFzSdkBqVm3+v6ZprFLi6TzR/yyT53/IdPxriNR8R6nqeVMv2W3P/ACygOCR/tP1P4YrJRFjGEUKPYV4uIzmEdKKv5shz7HW3XjliSLKwOOz3D4/8dGf51lT+KNbnz/pUcIPaGIfzOTWTRXl1MyxM/tW9CeZk8t9fz/63ULtx6GZgPyFVWjVzl8ufViTT6K5JVqkvik/vJuM8mMfwL+VL5Sf3F/KnUVHMwG+Wn90flRsT+6Pyp1FK4Ddi/wB0flRsX+6Pyp1FADdi/wB0flRsX+6Pyp1FADdi/wB0flRsX+6Pyp1FADdi/wB0flRsX+6Pyp1FADdi/wB0flRsX+6Pyp1FADdi/wB0flRsX+6Pyp1FADdi/wB0flRsX+6Pyp1FADdi/wB0flRsX+6Pyp1FADdi/wB0flRsX+6Pyp1FADdi/wB0flRsX+6Pyp1FADdi/wB0flRsX+6Pyp1FADdif3R+VGxP7o/KnUUXAb5af3F/Kk8qM/wL+VPop3YEfkRf3BUsck0JzDcTxn/YlYfyNJRVKpNbNhcvQ63q9uf3epTn2kw//oQNaVv4z1SHAnhtrhfbMbfnyP0rn6K6IY/Ew2m/zHzM7m08aabNhbpZbRvWRdy/99D+uK6CGeG5iWWCVJY26OjAg/iK8mp9tNPZTGaznkt5D1MZwG+o6H8RXpUM6ktKsb+hSn3PWqK4/S/GnKw6tGE7C4iHy/8AAl6j68j6V1scsc0ayROrowyGU5BFe5QxFOvHmpu5adx9FFFbDCiiigAooooAKKKKACiiigAooooAKKKKACiiigAo6UdK4jxJ4ka5d7CwciEcSyqfvew/xrDEYiGHhzzE3Ysa94sKM9npbAyDh7jGQnsPU1yHJdndmeRzlnY5LH3NAAUYAwKWvksVjKmJleW3YybuFFFFcggooooAKKKKACiiigAooooAKKKKACiiigAooooAKKKKACiiigAooooAKKKKACiiigAooooAKKKKACiiigAooooAKKKKACiiigAooooAKKKKACrulavd6NLutzvtycvbk8H3HoapUVpSqzpS5oOzBOx6fperWur2ontn6cMh+8p9CKvV5TZ3lxp10tzavtkHVT0cehr0bSNXg1ezE0XyuOJIz1U19VgcfHEqz0kjWMrmhRRRXolBRRRQAUUUUAFFFFABRRRQAUUUUAFFFZev6suj6Y0wwZ3OyFD3Y/0HX8Kmc1CLlLZAYnizXmQtpdnJiQj9/Iv8APYe5rkAAoAHQUfMSzyMXkc7nc9WJ6mlr43GYqWJqcz26GLdwooorkEFFFFABRRRQAUUUUAFFFFABRRRQAUUUUAFFFFABRRRQAUUUUAFFFFABRRRQAUUUUAFFFFABRRRQAUUUUAFFFFABRRRQAUUUUAFFFFABRRRQAUUUUAFFFFABViwv7jS71Lu3OSOHjzw6+lV6KunUlTkpxeqA9UsL6DUbKO6t23RyDI9vY1Zrzzwvqx0zUhbSti1umC89Ek7H8en5V6HX2WDxKxFJTW/U2TugooorqGFFFFABRRRQAUUUUAFFFFABXm3iPUTqetyFTm3tiYYvQn+Jvz4/Cu31/UDpmi3NyhxLt2R/wC+3A/U5/CvMkQIiqOgGOa8POcRywVJddWRN9B1FFFfOGYUUUUAFFFFABRRRQAUUUUAFFFFABRRRQAUUUUAFFFFABRRRQAUUUUAFFFFABRRRQAUUUUAFFFFABRRRQAUUUUAFFFFABRRRQAUUUUAFFFFABRRRQAUUUUAFFFFABRRRQAjqHQq3Q16L4Y1RtT0dDK2bmA+VN7kdG/EYP5153W14TvfsevCFjiO7Tyz/vrkqfy3D8RXp5ViPZV+V7S0/wAiouzPQ6KKK+sNQooooAKKKKACiiigAooooA43xzdZexsgeMtM4+nC/wAz+VcpWt4on8/xLc85EKJEPy3H9WNZNfH5lU58TLy0MpbhRRRXASFFFFABRRRQAUUUUAFFFFABRRRQAUUUUAFFFFABRRRQAUUUUAFFFFABRRRQAUUUUAFFFFABRRRQAUUUUAFFFFABRRRQAUUUUAFFFFABRRRQAUUUUAFFFFABRRRQAUUUUAFHmvbslxH9+FxIv1U5/pRQRkEU4ycZKS6AetRSLNCkqHKOoZT6g0+sfwrObjw3ZknLRqYj/wABJA/QCtivu6cueCkupuFFFFWAUUUUAFFFFABRRQSACT0FAHlN9L5+q30vZ7h8fTJA/SoKZGxdN56sSx/E0+vhK0uapKXmzBhRRRWYBRRRQAUUUUAFFFFABRRRQAUUUUAFFFFABRRRQAUUUUAFW5tNubeyhvJEHkzfdYHP51UrpPD1xHf2c+i3TfK4LQk9j7fz/OujDUo1Zcjdm9vUaVzm6KlubeS0uZLeUYkjbaRUVYNNOzEFFFFIAooooAKKKKACiiigCxZWM+oXIgt13OQTycAD3qKWNoZXicYZGKnnuK6a3A8PeHmuWwL68GEHdR/nn8q5Ykk5JyTXTXoxpRin8T1fl2+Y2rBRRRXMIKKKKACiiigAooooAKKKKACiiigAooooAKKKKACiiigAooooA7XwNLu0u5iPWO4JH0IB/nmuorjfAr/vNSj/AOubf+hf4V2VfZ4CXNhoPyNo7BRRRXYMKKKKACiiigAqG8fZZXD/AN2Nj+lTVU1Q7dIvT6QOf/HTSlswPKoeIU+lPpsX+qX6U6vgnuYBRRRSAKKKKACiiigAooooAKKKKACiiigAooooAKKKKACiiigAp8MrwTJNG210YMp96ZRQm07oDptdhTVdMh1m3X5sbZ1Hb/8AVXM1v+F7si7exkQyW9wMMMZwfWtCDwWPtDme4/chjsVepHvXqSw08ZatSWr0fr3+ZVr6o5Ac9KsRWF3P/qraV/opr0a00XT7IDyrZN395hk1eAAGAAB7V1U8kdv3k/uGoHm6+HdVb/lzcfXApzeGtWX/AJdSfowNej0V0f2LQ/mf4f5D5EeXy6RqMH+ss5R/wHNVGRkOGUqfcV63UE9nbXKlZoI3B9VrKpka+xP7w5Dymtfw9pov9QDyj/R4fnkJ6H0FdFfeD7SYFrV2hf8Aunlap6nC+heHls4VJkmP76VRxXHHL50JupWXux19eyJ5bbmJrmpHU9SaRT+5T5Ix7ev41m0UV5tSpKpNzluyQoooqACiiigAooooAKKKKACiiigAooooAKKKKACiiigAooooAKKKKAOl8DtjVL1fWJT+RP8AjXcVwfgo/wDE8uB62+f/AB4V3lfX5W74WPz/ADNY7BRRRXoFBRRRQAUUUUAFUtY40S/P/TtJ/wCgmrtUdZ/5Aeof9e0n/oJqZ/CwPLo/9Wv0p1NT/Vr9KdXwTMAooooAKKKKACiiigAooooAKKKKACiiigAooooAKKKKACiiigArX0bQLjVXDnMduDy5HX6VN4f0FtTk8+cFbVT/AN9n0rvo40ijWONQqKMADtXsZflvtv3lX4fz/wCAXGN9ytYaba6dCI7eML6t3P41boor6WMIwXLFWRoFFFFUAUUUUAFFFFABTXRJEKOoZT1BFOoo3A5HWvCgw1xpw56tD/hXIspVirAhgcEHtXrlc94h8PJfRtc2yhblRkgfx/8A168LH5WmnUoLXt/kRKPY4OilZSrFWBDA4IPakr50zCiiigAooooAKKKKACiiigAooooAKKKKACiiigAooooAKKKKAOg8F/8AIfm/69T/AOhLXe1wPgv/AJGCX/r1b/0Na76vrsq/3WPz/M1jsFFFFeiUFFFFABRRRQAVR1r/AJAWof8AXtJ/6CavVR1r/kBah/17Sf8AoJqZ/CwPLk+4v0FOpqfcX6CnV8EYBRRRQAUUUUAFFFFABRRRQAUUUUAFFFFABRRRQAUUUUAFaGj6Y+qX6wjIjHMjegrPAycDrXo3h3TBp2mruH76X5nP8hXfl+F+sVbPZblRV2acEEdvCkMShUQYAFSUUV9ekkrI1OH1vxNdtfSQWcnlRRMV3KOWI61c8N+Ibi6uhZ3jeYWHyPjnPoazNc8P3dvfyywQtLBIxYFBkrnsau+GNCuY71b25jaJUB2K3BJr5ylPGfXLO++vaxmr3Oyooor6Q0CiiigAooooA5/xLrkmmIkFtgTyDO4jO0Vztl4o1C2uFeeYzxZ+ZW9Pat7xTos18I7m2XfIg2sg6ke1c1ZaBf3lwsZt3iTPzO64AFfOY6WMWKtC9ultjOV7no8brLGsinKsAR9KdTIo1hhSNfuooUfhT6+iV7amhyHizRQAdQt0/wCuqj+dcjXrckayxtG4yrDBBrzLVrBtN1GW3P3c5Q+or5rN8IqcvbQ2e/r/AMEzmupRooorxiAooooAKKKKACiiigAooooAKKKKACiiigAooooAKKKKAN/wX/yMMv8A16t/6Gtd9XA+C/8AkYZf+vVv/Q1rvq+uyr/dY/P8zWOwUUUV6JQUUUUAFFFFABVHWv8AkBah/wBe0n/oJq9VHWv+QFqH/XtJ/wCgmpn8LA8uT7i/QU6mp9xfoKdXwRgFFFFABRRRQAUUUUAFFFFABRRRQAUUUUAFFFFABRRRQBq+HrH7dq8SsMonzt+FekVyvgu2229xckcs2wGuqr6vKaPs8OpdZamsVoFFFFeoUFFFFABRRRQAUUUUAFFFFABRRRQAUUUUAFcz4xsfNs47tR80Rw30NdNVbULcXWnzwkZ3IR+Nc+KoqtRlATV0eV0UrAqxU9QcUlfEGIUUUUAFFFFABRRRQAUUUUAFFFFABRRRQAUUUUAFFFFAG/4L/wCRhl/69W/9DWu+rgfBf/Iwy/8AXq3/AKGtd9X12Vf7rH5/max2CiiivRKCiiigAooooAKo61/yAtQ/69pP/QTV6qOtf8gLUP8Ar2k/9BNTP4WB5cn3F+gp1NT7i/QU6vgjAKKKKACiiigAooooAKKKKACiiigAooooAKK3LDwrf3kYkfbAh5G/qfwq7J4JuAuY7uNm9GUiuyGAxM48yg7D5WctRVq+0+606by7mIoT0PUN9DVWuWUZRfLJWYj0XwzF5OhQdi+WP51sV5rDp+svCjQw3JjIypVuMfnUn9m69/zwuv8Avr/69fQUcxnTpxgqT0X9dDRS8j0aivOf7N17/nhdf99f/Xo/s3Xv+eF1/wB9f/XrX+1Kn/Pl/wBfIObyPRqK85/s3Xv+eF1/31/9ej+zde/54XX/AH1/9ej+1Kn/AD5f9fIObyPRqK85/s3Xv+eF1/31/wDXo/s3Xv8Anhdf99f/AF6P7Uqf8+X/AF8g5vI9Gorzn+zde/54XX/fX/16P7N17/nhdf8AfX/16P7Uqf8APl/18g5vI9Gorzn+zde/54XX/fX/ANej+zde/wCeF1/31/8AXo/tSp/z5f8AXyDm8j0aivOf7N17/nhdf99f/Xo/s3Xv+eF1/wB9f/Xo/tSp/wA+X/XyDm8j0aivOf7N17/nhdf99f8A16P7N17/AJ4XX/fX/wBej+1Kn/Pl/wBfIObyPRqOK85/s3Xv+eF1/wB9f/Xo/s3Xv+eF1/31/wDXo/tSp/z5f9fIObyKepxeTqdzH6SGqlTXUNxBOyXKOsvUh+tRKrO4RFLMTgADJNfN1NZvS2pmJRXQ2ng++nQPO6QA/wAJ5app/Bd0iEw3MchH8LDbmulZfiXHm5GPlZzFFTXNrPZzGG4jaNx2NQ1yNNOzEFFFFIAooooAKKKKACiiigAooooAKKKKAN/wX/yMMv8A16t/6Gtd9XA+C/8AkYZf+vVv/Q1rvq+uyr/dY/P8zWOwUUUV6JQUUUUAFFFFABVHWv8AkBah/wBe0n/oJq9VHWv+QFqH/XtJ/wCgmpn8LA8uT7i/QU6mp9xfoKdXwRgFFFFABRRRQAUUUUAFFFFABRRRQAV1PhHSUndr6ZQyocRg+vrXLV6J4WAGgQ4HUt/OvSyqlGpiPe6K5UVqbNFFFfWmpV1Cwh1G0e3nXIYcHup9RXmNzA9rcywSffjYqa9YrzrxQoXX7jHcKT+VeHnVGPJGr1vYia6nbaL/AMgW0/65ir9UNF/5Atp/1zFX69eh/Cj6IpbBRRRWowooooAKKKKACiiigAooooAKKKKACiiigAooooA888U/8h6b6L/KtzwlpKRWov5VzLJ/q8/wr/8AXrC8Vf8AIdm/3R/Ku605Qmm2yqMARL/KvAwVGM8dUnLo3+ZCXvFqiiivfLMzXNLj1OxdSo85ATG3cH0rzZgVYqRgg4NeuV5ZqahNUulXoJG/nXz2d0YpxqLd6Gc0VaKKK8EgKKKKACiiigAooooAKKKKACiiigDf8F/8jDL/ANerf+hrXfVwPgv/AJGGX/r1b/0Na76vrsq/3WPz/M1jsFFFFeiUFFFFABRRRQAVR1r/AJAWof8AXtJ/6CavVR1r/kBah/17Sf8AoJqZ/CwPLk+4v0FOpqfcX6CnV8EYBRRRQAUUUUAFFFFABRRRQAUUUUAFeieFv+QBB9T/ADrzuvRPC3/IAg+p/nXr5L/vD9P8iobmzRRRX1BqFed+Kv8AkPzf7q/yr0SvO/FX/Ifm/wB1f5V5Gdf7uvX/ADInsdrov/IFtP8ArmKv1Q0X/kC2n/XMVfr0qH8KPoilsFFFFajCiiigAooooAKKKKACiiigAooooAKKKKACiiigDzvxV/yHZv8AdH8q7yw/5B9v/wBc1/lXB+Kv+Q7N/uj+Vd5Yf8g+3/65r/KvFy//AHut6/qyI7ssUUUV7RYV5dqv/IWu/wDrq3869Rry7Vf+Qtd/9dW/nXh55/Dh6kTKdFFFfOGYUUUUAFFFFABRRRQAUUUUAFFFFAG/4L/5GGX/AK9W/wDQ1rvq4HwX/wAjDL/16t/6Gtd9X12Vf7rH5/max2CiiivRKCiiigAooooAKo61/wAgLUP+vaT/ANBNXqo61/yAtQ/69pP/AEE1M/hYHlyfcX6CnU1PuL9BTq+CMAooooAKKKKACiiigAooooAKKKKACvRPC3/IAg+p/nXndeieFv8AkAQfU/zr18l/3h+n+RUNzZooor6g1CvO/FX/ACH5v91f5V6JXnfir/kPzf7q/wAq8jOv93Xr/mRPY7XRf+QLaf8AXMVfqhov/IFtP+uYq/XpUP4UfRFLYKKKK1GFFFFABRRRQAUUUUAFFFFABRRRQAUUUUAFFFFAHnfir/kOzf7o/lXeWH/IPt/+ua/yrg/FX/Idm/3R/Ku8sP8AkH2//XNf5V4uX/73W9f1ZEd2WKKKK9osK8u1YY1e7H/TVv516jXl+r/8hi7/AOurfzrxM7/hx9SJlKiiivmzMKKKKACiiigAooooAKKKKACiiigDf8F/8jDL/wBerf8Aoa131cD4L/5GGX/r1b/0Na76vrsq/wB1j8/zNY7BRRRXolBRRRQAUUUUAFUda/5AWof9e0n/AKCavVR1r/kBah/17Sf+gmpn8LA8uT7i/QU6mp9xfoKdXwRgFFFFABRRRQAUUUUAFFFFABRRRQAV6J4W/wCQBB9T/OvO69E8Lf8AIAg+p/nXr5L/ALw/T/IqG5s0UUV9QahXnvi0Y16T/cWvQq8+8W/8h6T/AK5rXk5z/u69V+pE9jstF/5Atp/1zFX6oaL/AMgW0/65ir9ejQ/hR9EUtgooorUYUUUUAFFFFABRRRQAUUUUAFFFFABRRRQAUUUUAed+Kv8AkOzf7o/lXd6cd2m2x9Yl/lXCeKv+Q7N/uj+Vd1pn/ILtf+uS/wAq8XL/APe639dSI7stUUUV7RYV5fq//IYu/wDrq3869Qry/V/+Qxd/9dW/nXiZ3/Dj6kTKVFFFfNmYUUUUAFFFFABRRRQAUUUUAFFFFAG/4L/5GGX/AK9W/wDQ1rvq4HwX/wAjDL/16t/6Gtd9X12Vf7rH5/max2CiiivRKCiiigAooooAKo61/wAgLUP+vaT/ANBNXqo61/yAtQ/69pP/AEE1M/hYHlyfcX6CnU1PuL9BTq+CMAooooAKKKKACiiigAooooAKKKKACvRPC/8AyAIPqf5153Xovhf/AJAMH1P869fJf94fp/kXDc2KKKK+oNArz7xb/wAh6T/rmteg1594t/5D0n/XNa8nOf8Ad16r9SJ7HZaL/wAgW0/65ir9UNF/5Atp/wBcxV+vRofwo+iKWwUUUVqMKKKKACiiigAooooAKKKKACiiigAooooAKKKKAPO/FX/Idm/3R/Ku60z/AJBdr/1yX+VcL4q/5Ds3+6P5V3Wmf8gu1/65L/KvEy//AHut/XUiO7LVFFFe2WFeX6v/AMhi7/66t/OvUK8v1f8A5DF3/wBdW/nXiZ3/AA4+pEylRRRXzZmFFFFABRRRQAUUUUAFFFFABRRRQBv+C/8AkYZf+vVv/Q1rvq4HwX/yMMv/AF6t/wChrXfV9dlX+6x+f5msdgooor0SgooooAKKKKACqOtf8gLUP+vaT/0E1eqjrX/IC1D/AK9pP/QTUz+FgeXJ9xfoKdTU+4v0FOr4IwCiiigAooooAKKKKACiiigAooooAK9A8JzLJoiIOsbEGvP619A1k6VdnzMm3k4cDt7135biI0K6lLZ6FRdmejUVFBcQ3MQlhkV0PQg1LX16aaujUK858TzLNr0+3kIAn4gV12t69BpkDIjB7lhhUHb3Nedu7SOzuSzMSST3NeDnOJi0qMXd7szm+h6bov8AyBbT/rmKv1Q0X/kC2n/XMVfr2qH8KPoi1sFFFFajCiiigAooooAKKKKACiiigAooooAKKKKACiiigDzvxV/yHZv91f5V2uizLPo1o6/88wD9RxXF+Kf+Q9N9F/lVjwzrq6extblsW7nKt/cP+FfN4bExo46op7NtfiZp2kd3RTUdJEDowZT0IOad0r6S5oBIAyeleWalKs2pXMi/daQkfnXX+IvEEVvA9pauHncYYg8IP8a4avm84xMJyVKLvbczm+gUUUV4hAUUUUAFFFFABRRRQAUUUUAFFFFAG/4L/wCRhl/69W/9DWu+rgfBf/Iwy/8AXq3/AKGtd9X12Vf7rH5/max2CiiivRKCiiigAooooAKo61/yAtQ/69pP/QTV6qOtf8gLUP8Ar2k/9BNTP4WB5cn3F+gp1NT7i/QU6vgjAKKKKACiiigAooooAKKKKACiiigAooooAnt7y5tGzbzvH/unirMmuanKu1ryTHtxWfRWkatSKtGTS9QuKzFmLMSSepJpKKKzA9O0X/kC2n/XMVfrO0GRZdEtSp6Jg/UVo191h3elH0RstgooorUYUUUUAFFFFABRRRQAUUUUAFFFFABRRRQAUUUUAeeeKf8AkPTfRf5Vi1reJZVl124K9FIX8hWTXxGLd682u7MXuWbbUbyzGLe4kQegPFSzazqNwu2S7kK+gOKo0Vmq1RLlUnb1FcKKKKzAKKKKACiiigAooooAKKKKACiiigAooooA3/Bf/Iwy/wDXq3/oa131cD4L/wCRhl/69W/9DWu+r67Kv91j8/zNY7BRRRXolBRRRQAUUUUAFUda/wCQFqH/AF7Sf+gmr1Uda/5AWof9e0n/AKCamfwsDy5PuL9BTqan3F+gp1fBGAUUUUAFFFFABRRRQAUUUUAFFFFABRRRQAUUUUAFFFFAHS+F9bSyc2dy2InOVY9FNduCGAIIIPQivI60LLW9QsAFhuG2D+BuRXsYHNPYx9nUV0ti4ytuem0V5/8A8Jdqv9+L/v2K1fD2vX2pan5FwyFPLLcLjnivVpZrQqzUI3uylJM6uiiivSKCiiszXr2bT9Le4gIEgYAZGaipUVODnLZAadFef/8ACXar/fi/79ij/hLtV/vxf9+xXmf2zh/P7v8Agk86PQKK5/wzq93qn2j7SynZjbtXFdBXo0K0a1NVI7MadwooorUYUVgeJtWutLS2NsVHmFt25c9MVz3/AAl2q/34v+/Yrz6+Z0aFR053uiXJI9ArL1nWIdLtWJYGdh8id/rXIS+KdVlQr5ypnuqAGsiSWSaQySuzuerMck1w4jOYuNqK17sTn2EkkaWRpHOWY5JptFFfPPUzCiiigAooooAKKKKACiiigAooooAKKKKACiiigAooooA3/Bf/ACMMv/Xq3/oa131cD4L/AORhl/69W/8AQ1rvq+uyr/dY/P8AM1jsFFFFeiUFFFFABRRRQAVR1r/kBah/17Sf+gmr1UtZ/wCQHqH/AF7Sf+gmpn8LA8tT7i/QU6mp/q1+lOr4IwCiiigAooooAKKKKACiiigAooooAKKKKACiiigAooooAKKKKACt3wif+J6v/XNqwq3fCX/IdT/rm1dWC/3mHqhx3PQKKKK+1NgrE8Wf8gGT/fWtusTxZ/yAZP8AfWubGf7vP0Ynsee0UUV8SYnX+Cel3/wGuurkfBPS7/4DXXV9flf+6x+f5msdgooor0Cjk/G/+ps/95v5CuOrsfG/+ps/95v5CuOr5HNf96l8vyMpbhRRRXnEhRRRQAUUUUAFFFFABRRRQAUUUUAFFFFABRRRQAUUUUAFFFFAG/4L/wCRhl/69W/9DWu+rgfBf/IwTf8AXq3/AKGtd9X12Vf7rH5/max2CiiivRKCiiigAooooAKp6uM6LfD1t5P/AEE1cqtqK7tMu19YXH/jpqZfCwPKY/8AVr9KdTIv9Un0p9fBvcwCiiikAUUUUAFFFFABRRRQAUUUUAFFFFABRRRQAUUUUAFFFFABW74S/wCQ6n/XNqwq3fCX/IdT/rm1dWC/3mHqhx3PQKKKK+1NgrE8Wf8AIBk/31rbrE8V/wDICk/3lrmxn+7z9GJ7HntFFFfEmJ13gk83Y/3TXX1x/gj7939FrsK+vyv/AHWPz/M1jsFFFFegUcn43/1Nn/vN/IVx1dj43/1Nn/vN/IVx1fI5r/vUvl+RlLcKKKK84kKKKKACiiigAooooAKKKKACiiigAooooAKKKKACiiigAooooA6DwUP+J9Of+nY/+hLXe1wvgkZ1i6PpAB/49XdV9dlf+6x+f5msdgooor0SgooooAKKKKACmSp5kLp/eUin0UAePQf6hPpUlK8fkzzxH/lnK6fkSKSvg6itNrzMGFFFFQAUUUUAFFFFABRRRQAUUUUAFFFFABRRRQAUUUUAFFFFABWhod4tjrFvM5wmdrH0B4zWfRV05unNTW6A9d60VxOieKTaRLbXwZ414SQclR6H1rpF8QaUyg/bYhn1OK+woY+hWjzcyT7M2UkzSrmfGV4sdjHaAjfI24j0Aqe/8WWNtGRbt9ol7Ben4muIvLya+uXuJ23O35D2FcOZZhTVN0qbu2TKXQgooor5ozOh8IXi2+ptA5AEy4GfUV3leRqzIwZSQwOQR2rstJ8XRNGsWoZRxx5oGQfrXvZVj4Qh7Go7dmXGXQ6qis3+39Kx/wAf0P8A31WTqni6CONo7D95IePMI+Vf8a9epjaFOPM5IttIoeMrxZr6G1Qg+SpLexPb8hXM053aWRpHYs7HJJ6k02vkcTWderKo+pk3dhRRRWAgooooAKKKKACiiigAooooAKKKKACiiigAooooAKKKKACiiigDqPAyZvNQf+6ka/nu/wAK7WuS8Cx/uL+X+9KqfkM/+zV1tfZZdG2FgbR2Ciiiu0YUUUUAFFFFABRRRQB5frcPkeINQj9Zd/8A30A39apV0HjO38nXIZwPluIcf8CU8/oRXP18Xj6fJiZrz/MxluFFFFcggooooAKKKKACiiigAooooAKKKKACiiigAooooAKKKKACiiigAooooAKKKKACiiigAooooAKKKKACiiigAooooAKKKKACiiigAooooAKKKKACiiigAooooAKKKKACiiigAoopsjbI2b0GaFqB33guHy/DyyH/AJbSu/67f/Za6GqWkWpsdItLYjDRxKG/3sc/rmrtfdUIclOMeyNlsFFFFajCiiigAooooAKKKKAOb8a2nnaMt0oy1rIHP+6eD/MH8K4avWZ4I7m3kglXdHIpRh6gjBryia2ksrmazmOZYHKEn+Idj+Iwfxr53OqFpRqrroZzXUbRRRXhEBRRRQAUUUUAFFFFABRRRQAUUUUAFFFFABRRRQAUUUUAFFFFABRRRQAUUUUAFFFFABRRRQAUUUUAFFFFABRRRQAUUUUAFFFFABRRRQAUUUUAFFFFABRRRQAUUUUAFFFFABVvSrT7frNna4yrSB3/AN1eT+eAPxqpXW+CLD5bjU3H3/3MP+6D8x/E8f8AAa7cvoe2xEV0WrHFXZ2FFFFfZGwUUUUAFFFFABRRRQAUUUUAFcd410sjy9WhX7oEdwB/d/hb8CcfQ+1djTJYkmieKRQyOCrKehBrHEUI16bpy6iaueS0Vd1fSpNG1A2zZMDcwOe49PqKpV8VVpSpTcJboxasFFFFZgFFFFABRRRQAUUUUAFFFFABRRRQAUUUUAFFFFABRRRQAUUUUAFFFFABRRRQAUUUUAFFFFABRRRQAUUUUAFFFFABRRRQAUUUUAFFFFABRRRQAUUUUAFFFFABRRSMwUZNAEttazX93DZ2/wDrZmxu/uju34D+lep2lrFZWkNrAu2KJAij2FYXhTRG0+2N5cpi7nHQ/wDLNOy/410dfW5ZhPYU+aXxM1irBRRRXpFBRRRQAUUUUAFFFFABRRRQAUUUUAUdW0uDV7FracY7o46o3YivNryzn067a1uVxIvQ9nHqK9XrP1fSLfV7Xyphh15jkHVTXn4/ArExutJImUbnmVFWL+wudLuzb3aYJ+5IPuuPb39qr18nUpypycZqzMgoooqACiiigAooooAKKKKACiiigAooooAKKKKACiiigAooooAKKKKACiiigAooooAKKKKACiiigAooooAKKKKACiiigAooooAKKKKACiiigAooooAKKKRmCjJoACQASTgCup8MeHjNJHqV6hCLzBE3f/aP9KPD3hh5il7qUZVAd0cDd/dv8K7UAAYHAr6HLctcWqtVa9EaRj1YUUUV7xYUUUUAFFFFABRRRQAUUUUAFFFFABRRRQAUUUUAVr6wttRtmt7qJZI27Ht7j0rhdX8L3umFpbcPd2g/ujMiD3H8X4flXodFcuJwdLEK01r3E0meQq6uu5SCPalr0TVPDGnamzSmMwXJ/wCW0Pyk/UdG/EVy174S1W0JMIjvIx3jOx/++Scfka+exGVV6WsPeXl/kZuLRiUUShreTy7iOSCT+7KpU/rQCD0NeZKMou0lYkKKKKQBRRRQAUUUUAFFFFABRRRQAUUUUAFFFFABRRRQAUUUUAFFFFABRRRQAUUUUAFFFFABRRRQAUUUUAFFFFABRRRQAUUU1pET7zgfU0WuA6irVppepX+PstjKyn/lo42J+Z6/hmujsPBAyH1O53j/AJ4wEqv4t1P4YrtoZfiK20bLuxqLZy1rbXF/ceRZwtNIPvbfur/vHoK7bRPCkOnstzeFbi7HTj5I/oP61u2tpb2UCwWsMcMS9FRcCpq+gwmWU6HvS1kaKNgooor0igooooAKKKKACiiigAooooAKKKKACiiigAooooAKKKKACiiigAooooAZLFHMhSWNJEPVXXINZU/hbRbgkmxSMnvESn6AgVsUVEqcZ6SVwOXl8DWDf6q6u4z6bgw/UVVfwI//ACz1Q/R4M/1rsqK55YDDS3ghcqOHbwPfD7t/A31jIqM+CtU7XVofruH9K7yisnleFf2fxYuVHBf8IXq3aey/76b/AOJpP+EL1f8A57WP/fb/APxNd9RS/srC/wAv4sOVHA/8IXq//Pax/wC+3/8AiaP+EL1f/ntY/wDfb/8AxNd9RR/ZWF/l/Fhyo4H/AIQvV/8AntY/99v/APE0f8IXq/8Az2sf++3/APia76ij+ysL/L+LDlRwP/CF6v8A89rH/vt//iaP+EL1f/ntY/8Afb//ABNd9RR/ZWF/l/Fhyo4H/hC9X/57WP8A32//AMTR/wAIXq//AD2sf++3/wDia76ij+ysL/L+LDlRwP8Awher/wDPax/77f8A+Jo/4QvV/wDntY/99v8A/E131FH9lYX+X8WHKjgf+EL1f/ntY/8Afb//ABNH/CF6v/z2sf8Avt//AImu+oo/srC/y/iw5UcD/wAIXq//AD2sf++3/wDiaP8AhC9X/wCe1j/32/8A8TXfUUf2Vhf5fxYcqOB/4QvV/wDntY/99v8A/E0f8IXq/wDz2sf++3/+JrvqKP7Kwv8AL+LDlRwP/CF6v/z2sf8Avt//AImj/hC9X/57WP8A32//AMTXfUUf2Vhf5fxYcqOB/wCEL1f/AJ7WP/fb/wDxNH/CF6v/AM9rH/vt/wD4mu+oo/srC/y/iw5UcD/wher/APPax/77f/4mj/hC9X/57WP/AH2//wATXfUUf2Vhf5fxYcqOB/4QvV/+e1j/AN9v/wDE0f8ACF6v/wA97L/vt/8A4mu+oo/srC/y/iw5UcF/whWq97iz/Nv8KcPBOpHreWo+gY13dFH9lYX+X8WHKjik8DXJ+/qUa/7sOf61Yj8Cw5/e6jOw/wBhFX+ea62itI5dhV9gfKjnofBekRnMizz/APXSU/8AsuK1LXSNOsiDbWUEbD+IIN359au0V0QoU4fDFILBRRRWow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9k="/>
          <p:cNvSpPr>
            <a:spLocks noChangeAspect="1" noChangeArrowheads="1"/>
          </p:cNvSpPr>
          <p:nvPr/>
        </p:nvSpPr>
        <p:spPr bwMode="auto">
          <a:xfrm>
            <a:off x="158750"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pic>
        <p:nvPicPr>
          <p:cNvPr id="192517"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10375" y="4692650"/>
            <a:ext cx="1825625"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18" name="Picture 7" descr="https://ss1.bdstatic.com/70cFvXSh_Q1YnxGkpoWK1HF6hhy/it/u=1085547070,2003713881&amp;fm=26&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988" y="4745038"/>
            <a:ext cx="3205162" cy="18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标题 1"/>
          <p:cNvSpPr>
            <a:spLocks noGrp="1"/>
          </p:cNvSpPr>
          <p:nvPr>
            <p:ph type="title"/>
          </p:nvPr>
        </p:nvSpPr>
        <p:spPr>
          <a:xfrm>
            <a:off x="433388" y="354013"/>
            <a:ext cx="8229600" cy="588962"/>
          </a:xfrm>
        </p:spPr>
        <p:txBody>
          <a:bodyPr/>
          <a:lstStyle/>
          <a:p>
            <a:pPr eaLnBrk="1" hangingPunct="1"/>
            <a:r>
              <a:rPr kumimoji="0" lang="en-US" altLang="zh-CN" smtClean="0"/>
              <a:t>Android</a:t>
            </a:r>
            <a:r>
              <a:rPr kumimoji="0" lang="zh-CN" altLang="en-US" smtClean="0"/>
              <a:t>系统界面</a:t>
            </a:r>
          </a:p>
        </p:txBody>
      </p:sp>
      <p:pic>
        <p:nvPicPr>
          <p:cNvPr id="194563" name="Picture 7" descr="http://imgbbs.ph.126.net/D-wzXJx_eqAWHqCR0XG5Qg==/268808602760459598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6863" y="1412875"/>
            <a:ext cx="2832100" cy="471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64" name="Picture 9" descr="【G7 ROM】Desire v4.3 新锁屏界面(首页界面)"/>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6938" y="1400175"/>
            <a:ext cx="2840037" cy="473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ChangeArrowheads="1"/>
          </p:cNvSpPr>
          <p:nvPr/>
        </p:nvSpPr>
        <p:spPr bwMode="auto">
          <a:xfrm>
            <a:off x="533400" y="325438"/>
            <a:ext cx="80772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marL="254000" indent="-254000" defTabSz="677863">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defTabSz="677863">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defTabSz="677863">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defTabSz="677863">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defTabSz="677863">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defTabSz="677863"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gn="ctr">
              <a:lnSpc>
                <a:spcPct val="90000"/>
              </a:lnSpc>
              <a:spcBef>
                <a:spcPct val="50000"/>
              </a:spcBef>
              <a:buClrTx/>
              <a:buSzPct val="75000"/>
              <a:buFontTx/>
              <a:buNone/>
            </a:pPr>
            <a:r>
              <a:rPr lang="zh-CN" altLang="en-US" sz="4400" b="0">
                <a:latin typeface="Times New Roman" panose="02020603050405020304" pitchFamily="18" charset="0"/>
              </a:rPr>
              <a:t>主要内容</a:t>
            </a:r>
            <a:endParaRPr lang="zh-CN" altLang="en-US" sz="4400" b="0">
              <a:latin typeface="黑体" panose="02010609060101010101" pitchFamily="49" charset="-122"/>
              <a:sym typeface="Symbol" panose="05050102010706020507" pitchFamily="18" charset="2"/>
            </a:endParaRPr>
          </a:p>
        </p:txBody>
      </p:sp>
      <p:sp>
        <p:nvSpPr>
          <p:cNvPr id="196611"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9661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96613" name="Arc 6"/>
          <p:cNvSpPr>
            <a:spLocks/>
          </p:cNvSpPr>
          <p:nvPr/>
        </p:nvSpPr>
        <p:spPr bwMode="gray">
          <a:xfrm>
            <a:off x="1633538" y="1687513"/>
            <a:ext cx="2251075" cy="4478337"/>
          </a:xfrm>
          <a:custGeom>
            <a:avLst/>
            <a:gdLst>
              <a:gd name="T0" fmla="*/ 2147483646 w 21600"/>
              <a:gd name="T1" fmla="*/ 0 h 42956"/>
              <a:gd name="T2" fmla="*/ 2147483646 w 21600"/>
              <a:gd name="T3" fmla="*/ 2147483646 h 42956"/>
              <a:gd name="T4" fmla="*/ 0 w 21600"/>
              <a:gd name="T5" fmla="*/ 2147483646 h 42956"/>
              <a:gd name="T6" fmla="*/ 0 60000 65536"/>
              <a:gd name="T7" fmla="*/ 0 60000 65536"/>
              <a:gd name="T8" fmla="*/ 0 60000 65536"/>
              <a:gd name="T9" fmla="*/ 0 w 21600"/>
              <a:gd name="T10" fmla="*/ 0 h 42956"/>
              <a:gd name="T11" fmla="*/ 21600 w 21600"/>
              <a:gd name="T12" fmla="*/ 42956 h 42956"/>
            </a:gdLst>
            <a:ahLst/>
            <a:cxnLst>
              <a:cxn ang="T6">
                <a:pos x="T0" y="T1"/>
              </a:cxn>
              <a:cxn ang="T7">
                <a:pos x="T2" y="T3"/>
              </a:cxn>
              <a:cxn ang="T8">
                <a:pos x="T4" y="T5"/>
              </a:cxn>
            </a:cxnLst>
            <a:rect l="T9" t="T10" r="T11" b="T12"/>
            <a:pathLst>
              <a:path w="21600" h="42956" fill="none" extrusionOk="0">
                <a:moveTo>
                  <a:pt x="1655" y="-1"/>
                </a:moveTo>
                <a:cubicBezTo>
                  <a:pt x="12909" y="864"/>
                  <a:pt x="21600" y="10248"/>
                  <a:pt x="21600" y="21536"/>
                </a:cubicBezTo>
                <a:cubicBezTo>
                  <a:pt x="21600" y="32389"/>
                  <a:pt x="13545" y="41558"/>
                  <a:pt x="2782" y="42956"/>
                </a:cubicBezTo>
              </a:path>
              <a:path w="21600" h="42956" stroke="0" extrusionOk="0">
                <a:moveTo>
                  <a:pt x="1655" y="-1"/>
                </a:moveTo>
                <a:cubicBezTo>
                  <a:pt x="12909" y="864"/>
                  <a:pt x="21600" y="10248"/>
                  <a:pt x="21600" y="21536"/>
                </a:cubicBezTo>
                <a:cubicBezTo>
                  <a:pt x="21600" y="32389"/>
                  <a:pt x="13545" y="41558"/>
                  <a:pt x="2782" y="42956"/>
                </a:cubicBezTo>
                <a:lnTo>
                  <a:pt x="0" y="21536"/>
                </a:lnTo>
                <a:lnTo>
                  <a:pt x="1655" y="-1"/>
                </a:lnTo>
                <a:close/>
              </a:path>
            </a:pathLst>
          </a:custGeom>
          <a:noFill/>
          <a:ln w="28575">
            <a:solidFill>
              <a:schemeClr val="hlink"/>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62343" name="Oval 7">
            <a:hlinkClick r:id="rId3" action="ppaction://hlinksldjump"/>
          </p:cNvPr>
          <p:cNvSpPr>
            <a:spLocks noChangeAspect="1" noChangeArrowheads="1"/>
          </p:cNvSpPr>
          <p:nvPr/>
        </p:nvSpPr>
        <p:spPr bwMode="gray">
          <a:xfrm>
            <a:off x="2208213" y="1555750"/>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1</a:t>
            </a:r>
          </a:p>
        </p:txBody>
      </p:sp>
      <p:sp>
        <p:nvSpPr>
          <p:cNvPr id="2062344" name="Oval 8">
            <a:hlinkClick r:id="rId3" action="ppaction://hlinksldjump"/>
          </p:cNvPr>
          <p:cNvSpPr>
            <a:spLocks noChangeAspect="1" noChangeArrowheads="1"/>
          </p:cNvSpPr>
          <p:nvPr/>
        </p:nvSpPr>
        <p:spPr bwMode="gray">
          <a:xfrm>
            <a:off x="3622675" y="3227388"/>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3</a:t>
            </a:r>
          </a:p>
        </p:txBody>
      </p:sp>
      <p:sp>
        <p:nvSpPr>
          <p:cNvPr id="2062345" name="Oval 9">
            <a:hlinkClick r:id="rId3" action="ppaction://hlinksldjump"/>
          </p:cNvPr>
          <p:cNvSpPr>
            <a:spLocks noChangeAspect="1" noChangeArrowheads="1"/>
          </p:cNvSpPr>
          <p:nvPr/>
        </p:nvSpPr>
        <p:spPr bwMode="gray">
          <a:xfrm>
            <a:off x="3178175" y="2341563"/>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2</a:t>
            </a:r>
          </a:p>
        </p:txBody>
      </p:sp>
      <p:sp>
        <p:nvSpPr>
          <p:cNvPr id="2062346" name="Oval 10">
            <a:hlinkClick r:id="rId3" action="ppaction://hlinksldjump"/>
          </p:cNvPr>
          <p:cNvSpPr>
            <a:spLocks noChangeAspect="1" noChangeArrowheads="1"/>
          </p:cNvSpPr>
          <p:nvPr/>
        </p:nvSpPr>
        <p:spPr bwMode="gray">
          <a:xfrm>
            <a:off x="3567113" y="4165600"/>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4</a:t>
            </a:r>
          </a:p>
        </p:txBody>
      </p:sp>
      <p:sp>
        <p:nvSpPr>
          <p:cNvPr id="196618" name="Rectangle 11"/>
          <p:cNvSpPr>
            <a:spLocks noChangeArrowheads="1"/>
          </p:cNvSpPr>
          <p:nvPr/>
        </p:nvSpPr>
        <p:spPr bwMode="auto">
          <a:xfrm>
            <a:off x="2828925" y="1557338"/>
            <a:ext cx="537368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嵌入式系统的典型应用</a:t>
            </a:r>
          </a:p>
        </p:txBody>
      </p:sp>
      <p:sp>
        <p:nvSpPr>
          <p:cNvPr id="196619" name="Rectangle 12"/>
          <p:cNvSpPr>
            <a:spLocks noChangeArrowheads="1"/>
          </p:cNvSpPr>
          <p:nvPr/>
        </p:nvSpPr>
        <p:spPr bwMode="auto">
          <a:xfrm>
            <a:off x="4113213" y="3265488"/>
            <a:ext cx="52006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嵌入式处理器</a:t>
            </a:r>
          </a:p>
        </p:txBody>
      </p:sp>
      <p:sp>
        <p:nvSpPr>
          <p:cNvPr id="196620" name="Rectangle 13"/>
          <p:cNvSpPr>
            <a:spLocks noChangeArrowheads="1"/>
          </p:cNvSpPr>
          <p:nvPr/>
        </p:nvSpPr>
        <p:spPr bwMode="auto">
          <a:xfrm>
            <a:off x="4084638" y="4203700"/>
            <a:ext cx="465296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嵌入式操作系统</a:t>
            </a:r>
          </a:p>
        </p:txBody>
      </p:sp>
      <p:sp>
        <p:nvSpPr>
          <p:cNvPr id="196621" name="Rectangle 14"/>
          <p:cNvSpPr>
            <a:spLocks noChangeArrowheads="1"/>
          </p:cNvSpPr>
          <p:nvPr/>
        </p:nvSpPr>
        <p:spPr bwMode="auto">
          <a:xfrm>
            <a:off x="4076700" y="4222750"/>
            <a:ext cx="4298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endParaRPr lang="zh-CN" altLang="en-US" sz="2400">
              <a:latin typeface="Arial" panose="020B0604020202020204" pitchFamily="34" charset="0"/>
              <a:ea typeface="华文楷体" panose="02010600040101010101" pitchFamily="2" charset="-122"/>
            </a:endParaRPr>
          </a:p>
        </p:txBody>
      </p:sp>
      <p:sp>
        <p:nvSpPr>
          <p:cNvPr id="2062352" name="Oval 16">
            <a:hlinkClick r:id="rId3" action="ppaction://hlinksldjump"/>
          </p:cNvPr>
          <p:cNvSpPr>
            <a:spLocks noChangeAspect="1" noChangeArrowheads="1"/>
          </p:cNvSpPr>
          <p:nvPr/>
        </p:nvSpPr>
        <p:spPr bwMode="gray">
          <a:xfrm>
            <a:off x="3111500" y="5167313"/>
            <a:ext cx="444500" cy="444500"/>
          </a:xfrm>
          <a:prstGeom prst="ellipse">
            <a:avLst/>
          </a:prstGeom>
          <a:gradFill rotWithShape="0">
            <a:gsLst>
              <a:gs pos="0">
                <a:srgbClr val="FFFFFF"/>
              </a:gs>
              <a:gs pos="100000">
                <a:srgbClr val="000066"/>
              </a:gs>
            </a:gsLst>
            <a:path path="shape">
              <a:fillToRect l="50000" t="50000" r="50000" b="50000"/>
            </a:path>
          </a:gradFill>
          <a:ln w="12700">
            <a:solidFill>
              <a:srgbClr val="002D86"/>
            </a:solidFill>
            <a:round/>
            <a:headEnd/>
            <a:tailEnd/>
          </a:ln>
          <a:effectLst>
            <a:outerShdw dist="35921" dir="2700000" algn="ctr" rotWithShape="0">
              <a:schemeClr val="tx2"/>
            </a:outerShdw>
          </a:effectLst>
        </p:spPr>
        <p:txBody>
          <a:bodyPr wrap="none" lIns="0" tIns="0" rIns="0" bIns="0" anchor="ctr"/>
          <a:lstStyle>
            <a:lvl1pPr>
              <a:defRPr sz="2400" b="1">
                <a:solidFill>
                  <a:schemeClr val="tx1"/>
                </a:solidFill>
                <a:latin typeface="Tahoma" panose="020B0604030504040204" pitchFamily="34" charset="0"/>
                <a:ea typeface="宋体" panose="02010600030101010101" pitchFamily="2" charset="-122"/>
              </a:defRPr>
            </a:lvl1pPr>
            <a:lvl2pPr marL="742950" indent="-285750">
              <a:defRPr sz="2400" b="1">
                <a:solidFill>
                  <a:schemeClr val="tx1"/>
                </a:solidFill>
                <a:latin typeface="Tahoma" panose="020B0604030504040204" pitchFamily="34" charset="0"/>
                <a:ea typeface="宋体" panose="02010600030101010101" pitchFamily="2" charset="-122"/>
              </a:defRPr>
            </a:lvl2pPr>
            <a:lvl3pPr marL="1143000" indent="-228600">
              <a:defRPr sz="2400" b="1">
                <a:solidFill>
                  <a:schemeClr val="tx1"/>
                </a:solidFill>
                <a:latin typeface="Tahoma" panose="020B0604030504040204" pitchFamily="34" charset="0"/>
                <a:ea typeface="宋体" panose="02010600030101010101" pitchFamily="2" charset="-122"/>
              </a:defRPr>
            </a:lvl3pPr>
            <a:lvl4pPr marL="1600200" indent="-228600">
              <a:defRPr sz="2400" b="1">
                <a:solidFill>
                  <a:schemeClr val="tx1"/>
                </a:solidFill>
                <a:latin typeface="Tahoma" panose="020B0604030504040204" pitchFamily="34" charset="0"/>
                <a:ea typeface="宋体" panose="02010600030101010101" pitchFamily="2" charset="-122"/>
              </a:defRPr>
            </a:lvl4pPr>
            <a:lvl5pPr marL="2057400" indent="-2286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Tahoma" panose="020B0604030504040204" pitchFamily="34" charset="0"/>
                <a:ea typeface="宋体" panose="02010600030101010101" pitchFamily="2" charset="-122"/>
              </a:defRPr>
            </a:lvl9pPr>
          </a:lstStyle>
          <a:p>
            <a:pPr algn="ctr">
              <a:defRPr/>
            </a:pPr>
            <a:r>
              <a:rPr lang="en-US" altLang="zh-CN" smtClean="0">
                <a:effectLst>
                  <a:outerShdw blurRad="38100" dist="38100" dir="2700000" algn="tl">
                    <a:srgbClr val="C0C0C0"/>
                  </a:outerShdw>
                </a:effectLst>
                <a:latin typeface="Arial" panose="020B0604020202020204" pitchFamily="34" charset="0"/>
              </a:rPr>
              <a:t>5</a:t>
            </a:r>
          </a:p>
        </p:txBody>
      </p:sp>
      <p:sp>
        <p:nvSpPr>
          <p:cNvPr id="196623" name="Rectangle 17"/>
          <p:cNvSpPr>
            <a:spLocks noChangeArrowheads="1"/>
          </p:cNvSpPr>
          <p:nvPr/>
        </p:nvSpPr>
        <p:spPr bwMode="auto">
          <a:xfrm>
            <a:off x="3621088" y="5224463"/>
            <a:ext cx="4298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endParaRPr lang="zh-CN" altLang="en-US" sz="2400">
              <a:latin typeface="Arial" panose="020B0604020202020204" pitchFamily="34" charset="0"/>
              <a:ea typeface="华文楷体" panose="02010600040101010101" pitchFamily="2" charset="-122"/>
            </a:endParaRPr>
          </a:p>
        </p:txBody>
      </p:sp>
      <p:sp>
        <p:nvSpPr>
          <p:cNvPr id="196624" name="Rectangle 18"/>
          <p:cNvSpPr>
            <a:spLocks noChangeArrowheads="1"/>
          </p:cNvSpPr>
          <p:nvPr/>
        </p:nvSpPr>
        <p:spPr bwMode="auto">
          <a:xfrm>
            <a:off x="3706813" y="5224463"/>
            <a:ext cx="465296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solidFill>
                  <a:srgbClr val="FF0000"/>
                </a:solidFill>
                <a:latin typeface="微软雅黑" panose="020B0503020204020204" pitchFamily="34" charset="-122"/>
                <a:ea typeface="微软雅黑" panose="020B0503020204020204" pitchFamily="34" charset="-122"/>
              </a:rPr>
              <a:t>嵌入式系统的基本设计过程</a:t>
            </a:r>
          </a:p>
        </p:txBody>
      </p:sp>
      <p:sp>
        <p:nvSpPr>
          <p:cNvPr id="196625" name="Rectangle 12"/>
          <p:cNvSpPr>
            <a:spLocks noChangeArrowheads="1"/>
          </p:cNvSpPr>
          <p:nvPr/>
        </p:nvSpPr>
        <p:spPr bwMode="auto">
          <a:xfrm>
            <a:off x="3706813" y="2335213"/>
            <a:ext cx="52006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spcBef>
                <a:spcPct val="0"/>
              </a:spcBef>
              <a:buClrTx/>
              <a:buSzTx/>
              <a:buFontTx/>
              <a:buNone/>
            </a:pPr>
            <a:r>
              <a:rPr lang="zh-CN" altLang="en-US" sz="2400">
                <a:latin typeface="微软雅黑" panose="020B0503020204020204" pitchFamily="34" charset="-122"/>
                <a:ea typeface="微软雅黑" panose="020B0503020204020204" pitchFamily="34" charset="-122"/>
              </a:rPr>
              <a:t>嵌入式系统简介</a:t>
            </a:r>
          </a:p>
        </p:txBody>
      </p:sp>
    </p:spTree>
  </p:cSld>
  <p:clrMapOvr>
    <a:masterClrMapping/>
  </p:clrMapOvr>
  <p:transition spd="med">
    <p:rand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457200" y="158750"/>
            <a:ext cx="8229600" cy="1143000"/>
          </a:xfrm>
        </p:spPr>
        <p:txBody>
          <a:bodyPr/>
          <a:lstStyle/>
          <a:p>
            <a:r>
              <a:rPr kumimoji="0" lang="zh-CN" altLang="en-US" smtClean="0"/>
              <a:t>嵌入式系统的开发方法</a:t>
            </a:r>
          </a:p>
        </p:txBody>
      </p:sp>
      <p:sp>
        <p:nvSpPr>
          <p:cNvPr id="198659" name="Rectangle 3"/>
          <p:cNvSpPr>
            <a:spLocks noGrp="1" noChangeArrowheads="1"/>
          </p:cNvSpPr>
          <p:nvPr>
            <p:ph type="body" idx="1"/>
          </p:nvPr>
        </p:nvSpPr>
        <p:spPr/>
        <p:txBody>
          <a:bodyPr/>
          <a:lstStyle/>
          <a:p>
            <a:pPr marL="609600" indent="-609600">
              <a:buSzTx/>
              <a:buFont typeface="Wingdings" panose="05000000000000000000" pitchFamily="2" charset="2"/>
              <a:buAutoNum type="arabicPeriod"/>
            </a:pPr>
            <a:r>
              <a:rPr kumimoji="0" lang="zh-CN" altLang="en-US" smtClean="0">
                <a:latin typeface="微软雅黑" panose="020B0503020204020204" pitchFamily="34" charset="-122"/>
                <a:ea typeface="微软雅黑" panose="020B0503020204020204" pitchFamily="34" charset="-122"/>
              </a:rPr>
              <a:t>嵌入式系统的设计准则</a:t>
            </a:r>
          </a:p>
          <a:p>
            <a:pPr marL="609600" indent="-609600">
              <a:buSzTx/>
              <a:buFont typeface="Wingdings" panose="05000000000000000000" pitchFamily="2" charset="2"/>
              <a:buAutoNum type="arabicPeriod"/>
            </a:pPr>
            <a:r>
              <a:rPr kumimoji="0" lang="zh-CN" altLang="en-US" smtClean="0">
                <a:latin typeface="微软雅黑" panose="020B0503020204020204" pitchFamily="34" charset="-122"/>
                <a:ea typeface="微软雅黑" panose="020B0503020204020204" pitchFamily="34" charset="-122"/>
              </a:rPr>
              <a:t>嵌入式系统的设计流程</a:t>
            </a:r>
          </a:p>
          <a:p>
            <a:pPr marL="609600" indent="-609600">
              <a:buSzTx/>
              <a:buFont typeface="Wingdings" panose="05000000000000000000" pitchFamily="2" charset="2"/>
              <a:buAutoNum type="arabicPeriod"/>
            </a:pPr>
            <a:r>
              <a:rPr kumimoji="0" lang="zh-CN" altLang="en-US" smtClean="0">
                <a:latin typeface="微软雅黑" panose="020B0503020204020204" pitchFamily="34" charset="-122"/>
                <a:ea typeface="微软雅黑" panose="020B0503020204020204" pitchFamily="34" charset="-122"/>
              </a:rPr>
              <a:t>嵌入式系统的开发方法</a:t>
            </a:r>
          </a:p>
          <a:p>
            <a:pPr marL="609600" indent="-609600">
              <a:buSzTx/>
              <a:buFont typeface="Wingdings" panose="05000000000000000000" pitchFamily="2" charset="2"/>
              <a:buAutoNum type="arabicPeriod"/>
            </a:pPr>
            <a:r>
              <a:rPr kumimoji="0" lang="zh-CN" altLang="en-US" smtClean="0">
                <a:latin typeface="微软雅黑" panose="020B0503020204020204" pitchFamily="34" charset="-122"/>
                <a:ea typeface="微软雅黑" panose="020B0503020204020204" pitchFamily="34" charset="-122"/>
              </a:rPr>
              <a:t>嵌入式系统的开发模式</a:t>
            </a:r>
          </a:p>
          <a:p>
            <a:pPr marL="609600" indent="-609600">
              <a:buSzTx/>
              <a:buFont typeface="Wingdings" panose="05000000000000000000" pitchFamily="2" charset="2"/>
              <a:buAutoNum type="arabicPeriod"/>
            </a:pPr>
            <a:r>
              <a:rPr kumimoji="0" lang="zh-CN" altLang="en-US" smtClean="0">
                <a:latin typeface="微软雅黑" panose="020B0503020204020204" pitchFamily="34" charset="-122"/>
                <a:ea typeface="微软雅黑" panose="020B0503020204020204" pitchFamily="34" charset="-122"/>
              </a:rPr>
              <a:t>嵌入式系统的测试</a:t>
            </a:r>
          </a:p>
        </p:txBody>
      </p:sp>
    </p:spTree>
  </p:cSld>
  <p:clrMapOvr>
    <a:masterClrMapping/>
  </p:clrMapOvr>
  <p:transition spd="med">
    <p:rand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457200" y="136525"/>
            <a:ext cx="8229600" cy="1143000"/>
          </a:xfrm>
        </p:spPr>
        <p:txBody>
          <a:bodyPr/>
          <a:lstStyle/>
          <a:p>
            <a:r>
              <a:rPr kumimoji="0" lang="zh-CN" altLang="en-US" smtClean="0"/>
              <a:t>嵌入式系统的设计准则</a:t>
            </a:r>
          </a:p>
        </p:txBody>
      </p:sp>
      <p:sp>
        <p:nvSpPr>
          <p:cNvPr id="200707" name="Rectangle 3"/>
          <p:cNvSpPr>
            <a:spLocks noGrp="1" noChangeArrowheads="1"/>
          </p:cNvSpPr>
          <p:nvPr>
            <p:ph type="body" idx="1"/>
          </p:nvPr>
        </p:nvSpPr>
        <p:spPr>
          <a:xfrm>
            <a:off x="457200" y="1495425"/>
            <a:ext cx="8229600" cy="5016500"/>
          </a:xfrm>
        </p:spPr>
        <p:txBody>
          <a:bodyPr/>
          <a:lstStyle/>
          <a:p>
            <a:pPr marL="0" indent="0">
              <a:lnSpc>
                <a:spcPct val="90000"/>
              </a:lnSpc>
              <a:buFont typeface="Wingdings" panose="05000000000000000000" pitchFamily="2" charset="2"/>
              <a:buNone/>
            </a:pPr>
            <a:r>
              <a:rPr kumimoji="0" lang="zh-CN" altLang="en-US" smtClean="0">
                <a:latin typeface="微软雅黑" panose="020B0503020204020204" pitchFamily="34" charset="-122"/>
                <a:ea typeface="微软雅黑" panose="020B0503020204020204" pitchFamily="34" charset="-122"/>
              </a:rPr>
              <a:t>嵌入式系统设计不同于桌面系统</a:t>
            </a:r>
            <a:r>
              <a:rPr kumimoji="0" lang="en-US" altLang="zh-CN" smtClean="0">
                <a:latin typeface="微软雅黑" panose="020B0503020204020204" pitchFamily="34" charset="-122"/>
                <a:ea typeface="微软雅黑" panose="020B0503020204020204" pitchFamily="34" charset="-122"/>
              </a:rPr>
              <a:t>,</a:t>
            </a:r>
            <a:r>
              <a:rPr kumimoji="0" lang="zh-CN" altLang="en-US" smtClean="0">
                <a:latin typeface="微软雅黑" panose="020B0503020204020204" pitchFamily="34" charset="-122"/>
                <a:ea typeface="微软雅黑" panose="020B0503020204020204" pitchFamily="34" charset="-122"/>
              </a:rPr>
              <a:t>它非常受制于功能和具体的应用环境。所以嵌入式系统的设计具有一些特殊的要求。</a:t>
            </a:r>
          </a:p>
          <a:p>
            <a:pPr marL="0" indent="0">
              <a:lnSpc>
                <a:spcPct val="90000"/>
              </a:lnSpc>
              <a:buFont typeface="Wingdings" panose="05000000000000000000" pitchFamily="2" charset="2"/>
              <a:buNone/>
            </a:pPr>
            <a:r>
              <a:rPr kumimoji="0" lang="zh-CN" altLang="en-US" smtClean="0">
                <a:latin typeface="微软雅黑" panose="020B0503020204020204" pitchFamily="34" charset="-122"/>
                <a:ea typeface="微软雅黑" panose="020B0503020204020204" pitchFamily="34" charset="-122"/>
              </a:rPr>
              <a:t>人机交互界面：嵌入式系统通常缺乏充分的交互界面</a:t>
            </a:r>
            <a:endParaRPr kumimoji="0" lang="en-US" altLang="zh-CN" smtClean="0">
              <a:latin typeface="微软雅黑" panose="020B0503020204020204" pitchFamily="34" charset="-122"/>
              <a:ea typeface="微软雅黑" panose="020B0503020204020204" pitchFamily="34" charset="-122"/>
            </a:endParaRPr>
          </a:p>
          <a:p>
            <a:pPr marL="0" indent="0">
              <a:lnSpc>
                <a:spcPct val="90000"/>
              </a:lnSpc>
              <a:buFont typeface="Wingdings" panose="05000000000000000000" pitchFamily="2" charset="2"/>
              <a:buNone/>
            </a:pPr>
            <a:r>
              <a:rPr kumimoji="0" lang="zh-CN" altLang="en-US" smtClean="0">
                <a:latin typeface="微软雅黑" panose="020B0503020204020204" pitchFamily="34" charset="-122"/>
                <a:ea typeface="微软雅黑" panose="020B0503020204020204" pitchFamily="34" charset="-122"/>
              </a:rPr>
              <a:t>有限的功能：嵌入式系统通常是专用系统</a:t>
            </a:r>
            <a:endParaRPr kumimoji="0" lang="en-US" altLang="zh-CN" smtClean="0">
              <a:latin typeface="微软雅黑" panose="020B0503020204020204" pitchFamily="34" charset="-122"/>
              <a:ea typeface="微软雅黑" panose="020B0503020204020204" pitchFamily="34" charset="-122"/>
            </a:endParaRPr>
          </a:p>
          <a:p>
            <a:pPr marL="0" indent="0">
              <a:lnSpc>
                <a:spcPct val="90000"/>
              </a:lnSpc>
              <a:buFont typeface="Wingdings" panose="05000000000000000000" pitchFamily="2" charset="2"/>
              <a:buNone/>
            </a:pPr>
            <a:r>
              <a:rPr kumimoji="0" lang="zh-CN" altLang="en-US" smtClean="0">
                <a:latin typeface="微软雅黑" panose="020B0503020204020204" pitchFamily="34" charset="-122"/>
                <a:ea typeface="微软雅黑" panose="020B0503020204020204" pitchFamily="34" charset="-122"/>
              </a:rPr>
              <a:t>时间关键性和稳定性：嵌入式系统要求实时响应，具有严格的时序性。对可靠性要求高。工作环境恶劣。</a:t>
            </a:r>
            <a:endParaRPr kumimoji="0" lang="en-US" altLang="zh-CN" smtClean="0">
              <a:latin typeface="微软雅黑" panose="020B0503020204020204" pitchFamily="34" charset="-122"/>
              <a:ea typeface="微软雅黑" panose="020B0503020204020204" pitchFamily="34" charset="-122"/>
            </a:endParaRPr>
          </a:p>
        </p:txBody>
      </p:sp>
    </p:spTree>
  </p:cSld>
  <p:clrMapOvr>
    <a:masterClrMapping/>
  </p:clrMapOvr>
  <p:transition spd="med">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136525"/>
            <a:ext cx="8229600" cy="788988"/>
          </a:xfrm>
        </p:spPr>
        <p:txBody>
          <a:bodyPr/>
          <a:lstStyle/>
          <a:p>
            <a:r>
              <a:rPr kumimoji="0" lang="zh-CN" altLang="en-US" smtClean="0"/>
              <a:t>嵌入式系统的应用领域</a:t>
            </a:r>
          </a:p>
        </p:txBody>
      </p:sp>
      <p:pic>
        <p:nvPicPr>
          <p:cNvPr id="40963" name="Picture 5"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525" y="1727200"/>
            <a:ext cx="7543800" cy="416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xfrm>
            <a:off x="457200" y="101600"/>
            <a:ext cx="8229600" cy="1143000"/>
          </a:xfrm>
        </p:spPr>
        <p:txBody>
          <a:bodyPr/>
          <a:lstStyle/>
          <a:p>
            <a:r>
              <a:rPr kumimoji="0" lang="zh-CN" altLang="en-US" smtClean="0"/>
              <a:t>嵌入式系统的设计流程</a:t>
            </a:r>
          </a:p>
        </p:txBody>
      </p:sp>
      <p:sp>
        <p:nvSpPr>
          <p:cNvPr id="202755" name="Rectangle 3"/>
          <p:cNvSpPr>
            <a:spLocks noGrp="1" noChangeArrowheads="1"/>
          </p:cNvSpPr>
          <p:nvPr>
            <p:ph type="body" idx="1"/>
          </p:nvPr>
        </p:nvSpPr>
        <p:spPr/>
        <p:txBody>
          <a:bodyPr/>
          <a:lstStyle/>
          <a:p>
            <a:pPr marL="0" indent="0">
              <a:buFont typeface="Wingdings" panose="05000000000000000000" pitchFamily="2" charset="2"/>
              <a:buNone/>
            </a:pPr>
            <a:r>
              <a:rPr kumimoji="0" lang="zh-CN" altLang="en-US" sz="2800" smtClean="0">
                <a:latin typeface="微软雅黑" panose="020B0503020204020204" pitchFamily="34" charset="-122"/>
                <a:ea typeface="微软雅黑" panose="020B0503020204020204" pitchFamily="34" charset="-122"/>
              </a:rPr>
              <a:t>嵌入式系统开发的最大特点就是需要软硬件综合开发。其原因在于：</a:t>
            </a:r>
            <a:endParaRPr kumimoji="0" lang="en-US" altLang="zh-CN" sz="2800" smtClean="0">
              <a:latin typeface="微软雅黑" panose="020B0503020204020204" pitchFamily="34" charset="-122"/>
              <a:ea typeface="微软雅黑" panose="020B0503020204020204" pitchFamily="34" charset="-122"/>
            </a:endParaRPr>
          </a:p>
          <a:p>
            <a:pPr marL="0" indent="0">
              <a:buFont typeface="Wingdings" panose="05000000000000000000" pitchFamily="2" charset="2"/>
              <a:buChar char="p"/>
            </a:pPr>
            <a:r>
              <a:rPr kumimoji="0" lang="zh-CN" altLang="en-US" sz="2800" smtClean="0">
                <a:latin typeface="微软雅黑" panose="020B0503020204020204" pitchFamily="34" charset="-122"/>
                <a:ea typeface="微软雅黑" panose="020B0503020204020204" pitchFamily="34" charset="-122"/>
              </a:rPr>
              <a:t>一方面，任何一个嵌入式产品都是软件和硬件的结合体。</a:t>
            </a:r>
            <a:endParaRPr kumimoji="0" lang="en-US" altLang="zh-CN" sz="2800" smtClean="0">
              <a:latin typeface="微软雅黑" panose="020B0503020204020204" pitchFamily="34" charset="-122"/>
              <a:ea typeface="微软雅黑" panose="020B0503020204020204" pitchFamily="34" charset="-122"/>
            </a:endParaRPr>
          </a:p>
          <a:p>
            <a:pPr marL="0" indent="0">
              <a:buFont typeface="Wingdings" panose="05000000000000000000" pitchFamily="2" charset="2"/>
              <a:buChar char="p"/>
            </a:pPr>
            <a:r>
              <a:rPr kumimoji="0" lang="zh-CN" altLang="en-US" sz="2800" smtClean="0">
                <a:latin typeface="微软雅黑" panose="020B0503020204020204" pitchFamily="34" charset="-122"/>
                <a:ea typeface="微软雅黑" panose="020B0503020204020204" pitchFamily="34" charset="-122"/>
              </a:rPr>
              <a:t>另一方面，一旦嵌入式产品研发完成，软件就固化在硬件环境中，嵌入式软件是针对相应的嵌入式硬件开发的，是专用的。嵌入式系统的这一特点决定了嵌入式应用开发方法不同于传统的软件工程方法。</a:t>
            </a:r>
          </a:p>
        </p:txBody>
      </p:sp>
    </p:spTree>
  </p:cSld>
  <p:clrMapOvr>
    <a:masterClrMapping/>
  </p:clrMapOvr>
  <p:transition spd="med">
    <p:rand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xfrm>
            <a:off x="457200" y="274638"/>
            <a:ext cx="8229600" cy="963612"/>
          </a:xfrm>
        </p:spPr>
        <p:txBody>
          <a:bodyPr/>
          <a:lstStyle/>
          <a:p>
            <a:r>
              <a:rPr kumimoji="0" lang="zh-CN" altLang="en-US" smtClean="0"/>
              <a:t>嵌入式系统的设计生命周期</a:t>
            </a:r>
          </a:p>
        </p:txBody>
      </p:sp>
      <p:pic>
        <p:nvPicPr>
          <p:cNvPr id="204803" name="Picture 4"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895475"/>
            <a:ext cx="8458200" cy="399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457200" y="136525"/>
            <a:ext cx="8229600" cy="1143000"/>
          </a:xfrm>
        </p:spPr>
        <p:txBody>
          <a:bodyPr/>
          <a:lstStyle/>
          <a:p>
            <a:r>
              <a:rPr kumimoji="0" lang="zh-CN" altLang="en-US" smtClean="0"/>
              <a:t>嵌入式系统开发方法</a:t>
            </a:r>
          </a:p>
        </p:txBody>
      </p:sp>
      <p:sp>
        <p:nvSpPr>
          <p:cNvPr id="206851" name="Rectangle 3"/>
          <p:cNvSpPr>
            <a:spLocks noGrp="1" noChangeArrowheads="1"/>
          </p:cNvSpPr>
          <p:nvPr>
            <p:ph type="body" idx="1"/>
          </p:nvPr>
        </p:nvSpPr>
        <p:spPr>
          <a:xfrm>
            <a:off x="349250" y="1400175"/>
            <a:ext cx="8337550" cy="4954588"/>
          </a:xfrm>
        </p:spPr>
        <p:txBody>
          <a:bodyPr/>
          <a:lstStyle/>
          <a:p>
            <a:r>
              <a:rPr kumimoji="0" lang="zh-CN" altLang="en-US" sz="2800" smtClean="0">
                <a:latin typeface="微软雅黑" panose="020B0503020204020204" pitchFamily="34" charset="-122"/>
                <a:ea typeface="微软雅黑" panose="020B0503020204020204" pitchFamily="34" charset="-122"/>
              </a:rPr>
              <a:t>设计过程的明确目标是建造一个有用的产品</a:t>
            </a:r>
          </a:p>
          <a:p>
            <a:pPr lvl="1">
              <a:buSzTx/>
              <a:buFont typeface="Georgia" panose="02040502050405020303" pitchFamily="18" charset="0"/>
              <a:buChar char="-"/>
            </a:pPr>
            <a:r>
              <a:rPr kumimoji="0" lang="zh-CN" altLang="en-US" sz="2400" smtClean="0">
                <a:latin typeface="微软雅黑" panose="020B0503020204020204" pitchFamily="34" charset="-122"/>
                <a:ea typeface="微软雅黑" panose="020B0503020204020204" pitchFamily="34" charset="-122"/>
              </a:rPr>
              <a:t>产品功能</a:t>
            </a:r>
          </a:p>
          <a:p>
            <a:pPr lvl="1">
              <a:buSzTx/>
              <a:buFont typeface="Georgia" panose="02040502050405020303" pitchFamily="18" charset="0"/>
              <a:buChar char="-"/>
            </a:pPr>
            <a:r>
              <a:rPr kumimoji="0" lang="zh-CN" altLang="en-US" sz="2400" smtClean="0">
                <a:latin typeface="微软雅黑" panose="020B0503020204020204" pitchFamily="34" charset="-122"/>
                <a:ea typeface="微软雅黑" panose="020B0503020204020204" pitchFamily="34" charset="-122"/>
              </a:rPr>
              <a:t>产品性能</a:t>
            </a:r>
          </a:p>
          <a:p>
            <a:pPr lvl="1">
              <a:buSzTx/>
              <a:buFont typeface="Georgia" panose="02040502050405020303" pitchFamily="18" charset="0"/>
              <a:buChar char="-"/>
            </a:pPr>
            <a:r>
              <a:rPr kumimoji="0" lang="zh-CN" altLang="en-US" sz="2400" smtClean="0">
                <a:latin typeface="微软雅黑" panose="020B0503020204020204" pitchFamily="34" charset="-122"/>
                <a:ea typeface="微软雅黑" panose="020B0503020204020204" pitchFamily="34" charset="-122"/>
              </a:rPr>
              <a:t>制造成本</a:t>
            </a:r>
          </a:p>
          <a:p>
            <a:pPr lvl="1">
              <a:buSzTx/>
              <a:buFont typeface="Georgia" panose="02040502050405020303" pitchFamily="18" charset="0"/>
              <a:buChar char="-"/>
            </a:pPr>
            <a:r>
              <a:rPr kumimoji="0" lang="zh-CN" altLang="en-US" sz="2400" smtClean="0">
                <a:latin typeface="微软雅黑" panose="020B0503020204020204" pitchFamily="34" charset="-122"/>
                <a:ea typeface="微软雅黑" panose="020B0503020204020204" pitchFamily="34" charset="-122"/>
              </a:rPr>
              <a:t>功耗特性</a:t>
            </a:r>
          </a:p>
          <a:p>
            <a:pPr lvl="1">
              <a:buSzTx/>
              <a:buFont typeface="Georgia" panose="02040502050405020303" pitchFamily="18" charset="0"/>
              <a:buChar char="-"/>
            </a:pPr>
            <a:r>
              <a:rPr kumimoji="0" lang="zh-CN" altLang="en-US" sz="2400" smtClean="0">
                <a:latin typeface="微软雅黑" panose="020B0503020204020204" pitchFamily="34" charset="-122"/>
                <a:ea typeface="微软雅黑" panose="020B0503020204020204" pitchFamily="34" charset="-122"/>
              </a:rPr>
              <a:t>上市时间</a:t>
            </a:r>
          </a:p>
          <a:p>
            <a:r>
              <a:rPr kumimoji="0" lang="zh-CN" altLang="en-US" sz="2800" smtClean="0">
                <a:latin typeface="微软雅黑" panose="020B0503020204020204" pitchFamily="34" charset="-122"/>
                <a:ea typeface="微软雅黑" panose="020B0503020204020204" pitchFamily="34" charset="-122"/>
              </a:rPr>
              <a:t>嵌入式产品设计需要一个小组的技术人员协作完成</a:t>
            </a:r>
          </a:p>
          <a:p>
            <a:r>
              <a:rPr kumimoji="0" lang="zh-CN" altLang="en-US" sz="2800" smtClean="0">
                <a:latin typeface="微软雅黑" panose="020B0503020204020204" pitchFamily="34" charset="-122"/>
                <a:ea typeface="微软雅黑" panose="020B0503020204020204" pitchFamily="34" charset="-122"/>
              </a:rPr>
              <a:t>设计过程会受内外因素的影响而变化</a:t>
            </a:r>
          </a:p>
        </p:txBody>
      </p:sp>
    </p:spTree>
  </p:cSld>
  <p:clrMapOvr>
    <a:masterClrMapping/>
  </p:clrMapOvr>
  <p:transition spd="med">
    <p:rand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0" y="122238"/>
            <a:ext cx="9144000" cy="989012"/>
          </a:xfrm>
        </p:spPr>
        <p:txBody>
          <a:bodyPr/>
          <a:lstStyle/>
          <a:p>
            <a:r>
              <a:rPr kumimoji="0" lang="zh-CN" altLang="en-US" sz="3600" smtClean="0"/>
              <a:t>嵌入式系统的软硬件并行设计</a:t>
            </a:r>
          </a:p>
        </p:txBody>
      </p:sp>
      <p:pic>
        <p:nvPicPr>
          <p:cNvPr id="208899" name="Picture 5" descr="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1654175"/>
            <a:ext cx="8883650" cy="423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0" y="169863"/>
            <a:ext cx="9144000" cy="1022350"/>
          </a:xfrm>
        </p:spPr>
        <p:txBody>
          <a:bodyPr/>
          <a:lstStyle/>
          <a:p>
            <a:r>
              <a:rPr kumimoji="0" lang="zh-CN" altLang="en-US" smtClean="0"/>
              <a:t>嵌入式系统的开发模式</a:t>
            </a:r>
          </a:p>
        </p:txBody>
      </p:sp>
      <p:sp>
        <p:nvSpPr>
          <p:cNvPr id="210947" name="Rectangle 3"/>
          <p:cNvSpPr>
            <a:spLocks noGrp="1" noChangeArrowheads="1"/>
          </p:cNvSpPr>
          <p:nvPr>
            <p:ph type="body" idx="1"/>
          </p:nvPr>
        </p:nvSpPr>
        <p:spPr>
          <a:xfrm>
            <a:off x="322263" y="1149350"/>
            <a:ext cx="8220075" cy="4527550"/>
          </a:xfrm>
        </p:spPr>
        <p:txBody>
          <a:bodyPr/>
          <a:lstStyle/>
          <a:p>
            <a:pPr>
              <a:lnSpc>
                <a:spcPct val="90000"/>
              </a:lnSpc>
            </a:pPr>
            <a:r>
              <a:rPr kumimoji="0" lang="zh-CN" altLang="en-US" sz="2400" smtClean="0">
                <a:latin typeface="微软雅黑" panose="020B0503020204020204" pitchFamily="34" charset="-122"/>
                <a:ea typeface="微软雅黑" panose="020B0503020204020204" pitchFamily="34" charset="-122"/>
              </a:rPr>
              <a:t>嵌入式系统的软件使用交叉开发平台进行开发。</a:t>
            </a:r>
          </a:p>
          <a:p>
            <a:pPr lvl="1">
              <a:lnSpc>
                <a:spcPct val="90000"/>
              </a:lnSpc>
            </a:pPr>
            <a:r>
              <a:rPr kumimoji="0" lang="zh-CN" altLang="en-US" sz="2400" smtClean="0">
                <a:latin typeface="微软雅黑" panose="020B0503020204020204" pitchFamily="34" charset="-122"/>
                <a:ea typeface="微软雅黑" panose="020B0503020204020204" pitchFamily="34" charset="-122"/>
              </a:rPr>
              <a:t>系统软件和应用软件在主机开发平台上开发</a:t>
            </a:r>
          </a:p>
          <a:p>
            <a:pPr lvl="1">
              <a:lnSpc>
                <a:spcPct val="90000"/>
              </a:lnSpc>
            </a:pPr>
            <a:r>
              <a:rPr kumimoji="0" lang="zh-CN" altLang="en-US" sz="2400" smtClean="0">
                <a:latin typeface="微软雅黑" panose="020B0503020204020204" pitchFamily="34" charset="-122"/>
                <a:ea typeface="微软雅黑" panose="020B0503020204020204" pitchFamily="34" charset="-122"/>
              </a:rPr>
              <a:t>系统软件和应用软件在嵌入式硬件平台上运行。</a:t>
            </a:r>
            <a:endParaRPr kumimoji="0" lang="en-US" altLang="zh-CN" sz="2400" smtClean="0">
              <a:latin typeface="微软雅黑" panose="020B0503020204020204" pitchFamily="34" charset="-122"/>
              <a:ea typeface="微软雅黑" panose="020B0503020204020204" pitchFamily="34" charset="-122"/>
            </a:endParaRPr>
          </a:p>
          <a:p>
            <a:pPr>
              <a:lnSpc>
                <a:spcPct val="90000"/>
              </a:lnSpc>
            </a:pPr>
            <a:r>
              <a:rPr kumimoji="0" lang="zh-CN" altLang="en-US" sz="2400" smtClean="0">
                <a:latin typeface="微软雅黑" panose="020B0503020204020204" pitchFamily="34" charset="-122"/>
                <a:ea typeface="微软雅黑" panose="020B0503020204020204" pitchFamily="34" charset="-122"/>
              </a:rPr>
              <a:t>宿主机（</a:t>
            </a:r>
            <a:r>
              <a:rPr kumimoji="0" lang="en-US" altLang="zh-CN" sz="2400" smtClean="0">
                <a:latin typeface="微软雅黑" panose="020B0503020204020204" pitchFamily="34" charset="-122"/>
                <a:ea typeface="微软雅黑" panose="020B0503020204020204" pitchFamily="34" charset="-122"/>
              </a:rPr>
              <a:t>Host</a:t>
            </a:r>
            <a:r>
              <a:rPr kumimoji="0" lang="zh-CN" altLang="en-US" sz="2400" smtClean="0">
                <a:latin typeface="微软雅黑" panose="020B0503020204020204" pitchFamily="34" charset="-122"/>
                <a:ea typeface="微软雅黑" panose="020B0503020204020204" pitchFamily="34" charset="-122"/>
              </a:rPr>
              <a:t>）是用来开发嵌入式软件的系统。</a:t>
            </a:r>
          </a:p>
          <a:p>
            <a:pPr>
              <a:lnSpc>
                <a:spcPct val="90000"/>
              </a:lnSpc>
            </a:pPr>
            <a:r>
              <a:rPr kumimoji="0" lang="zh-CN" altLang="en-US" sz="2400" smtClean="0">
                <a:latin typeface="微软雅黑" panose="020B0503020204020204" pitchFamily="34" charset="-122"/>
                <a:ea typeface="微软雅黑" panose="020B0503020204020204" pitchFamily="34" charset="-122"/>
              </a:rPr>
              <a:t>目标机（</a:t>
            </a:r>
            <a:r>
              <a:rPr kumimoji="0" lang="en-US" altLang="zh-CN" sz="2400" smtClean="0">
                <a:latin typeface="微软雅黑" panose="020B0503020204020204" pitchFamily="34" charset="-122"/>
                <a:ea typeface="微软雅黑" panose="020B0503020204020204" pitchFamily="34" charset="-122"/>
              </a:rPr>
              <a:t>Target</a:t>
            </a:r>
            <a:r>
              <a:rPr kumimoji="0" lang="zh-CN" altLang="en-US" sz="2400" smtClean="0">
                <a:latin typeface="微软雅黑" panose="020B0503020204020204" pitchFamily="34" charset="-122"/>
                <a:ea typeface="微软雅黑" panose="020B0503020204020204" pitchFamily="34" charset="-122"/>
              </a:rPr>
              <a:t>）是被开发的目的嵌入式系统。</a:t>
            </a:r>
          </a:p>
          <a:p>
            <a:pPr>
              <a:lnSpc>
                <a:spcPct val="90000"/>
              </a:lnSpc>
            </a:pPr>
            <a:r>
              <a:rPr kumimoji="0" lang="zh-CN" altLang="en-US" sz="2400" b="1" smtClean="0">
                <a:latin typeface="微软雅黑" panose="020B0503020204020204" pitchFamily="34" charset="-122"/>
                <a:ea typeface="微软雅黑" panose="020B0503020204020204" pitchFamily="34" charset="-122"/>
              </a:rPr>
              <a:t>交叉编译器</a:t>
            </a:r>
            <a:r>
              <a:rPr kumimoji="0" lang="zh-CN" altLang="en-US" sz="2400" smtClean="0">
                <a:latin typeface="微软雅黑" panose="020B0503020204020204" pitchFamily="34" charset="-122"/>
                <a:ea typeface="微软雅黑" panose="020B0503020204020204" pitchFamily="34" charset="-122"/>
              </a:rPr>
              <a:t>（</a:t>
            </a:r>
            <a:r>
              <a:rPr kumimoji="0" lang="en-US" altLang="zh-CN" sz="2400" smtClean="0">
                <a:latin typeface="微软雅黑" panose="020B0503020204020204" pitchFamily="34" charset="-122"/>
                <a:ea typeface="微软雅黑" panose="020B0503020204020204" pitchFamily="34" charset="-122"/>
              </a:rPr>
              <a:t>Cross-compiler</a:t>
            </a:r>
            <a:r>
              <a:rPr kumimoji="0" lang="zh-CN" altLang="en-US" sz="2400" smtClean="0">
                <a:latin typeface="微软雅黑" panose="020B0503020204020204" pitchFamily="34" charset="-122"/>
                <a:ea typeface="微软雅黑" panose="020B0503020204020204" pitchFamily="34" charset="-122"/>
              </a:rPr>
              <a:t>）是进行交叉平台开发的主要软件工具。它是运行在一种处理器体系结构上，但是可以生成在另一种不同的处理器体系结构上运行的目标代码的编译器。</a:t>
            </a:r>
          </a:p>
        </p:txBody>
      </p:sp>
      <p:grpSp>
        <p:nvGrpSpPr>
          <p:cNvPr id="210948" name="组合 1"/>
          <p:cNvGrpSpPr>
            <a:grpSpLocks/>
          </p:cNvGrpSpPr>
          <p:nvPr/>
        </p:nvGrpSpPr>
        <p:grpSpPr bwMode="auto">
          <a:xfrm>
            <a:off x="2395538" y="4449763"/>
            <a:ext cx="4770437" cy="2020887"/>
            <a:chOff x="2165932" y="4737452"/>
            <a:chExt cx="4770669" cy="2020888"/>
          </a:xfrm>
        </p:grpSpPr>
        <p:grpSp>
          <p:nvGrpSpPr>
            <p:cNvPr id="210949" name="Group 12"/>
            <p:cNvGrpSpPr>
              <a:grpSpLocks/>
            </p:cNvGrpSpPr>
            <p:nvPr/>
          </p:nvGrpSpPr>
          <p:grpSpPr bwMode="auto">
            <a:xfrm>
              <a:off x="2165932" y="4737452"/>
              <a:ext cx="4495800" cy="2020888"/>
              <a:chOff x="1008" y="2160"/>
              <a:chExt cx="2352" cy="1179"/>
            </a:xfrm>
          </p:grpSpPr>
          <p:pic>
            <p:nvPicPr>
              <p:cNvPr id="210952"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 y="2160"/>
                <a:ext cx="696" cy="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953" name="AutoShape 5"/>
              <p:cNvSpPr>
                <a:spLocks noChangeArrowheads="1"/>
              </p:cNvSpPr>
              <p:nvPr/>
            </p:nvSpPr>
            <p:spPr bwMode="auto">
              <a:xfrm>
                <a:off x="2976" y="2304"/>
                <a:ext cx="384" cy="576"/>
              </a:xfrm>
              <a:prstGeom prst="roundRect">
                <a:avLst>
                  <a:gd name="adj" fmla="val 16667"/>
                </a:avLst>
              </a:prstGeom>
              <a:solidFill>
                <a:schemeClr val="accent1"/>
              </a:solidFill>
              <a:ln w="9525">
                <a:solidFill>
                  <a:schemeClr val="tx1"/>
                </a:solidFill>
                <a:round/>
                <a:headEnd/>
                <a:tailEnd/>
              </a:ln>
            </p:spPr>
            <p:txBody>
              <a:bodyPr wrap="none" anchor="ct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210954" name="Line 6"/>
              <p:cNvSpPr>
                <a:spLocks noChangeShapeType="1"/>
              </p:cNvSpPr>
              <p:nvPr/>
            </p:nvSpPr>
            <p:spPr bwMode="auto">
              <a:xfrm>
                <a:off x="1680" y="2736"/>
                <a:ext cx="12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955" name="Line 7"/>
              <p:cNvSpPr>
                <a:spLocks noChangeShapeType="1"/>
              </p:cNvSpPr>
              <p:nvPr/>
            </p:nvSpPr>
            <p:spPr bwMode="auto">
              <a:xfrm>
                <a:off x="1536" y="2832"/>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956" name="Line 8"/>
              <p:cNvSpPr>
                <a:spLocks noChangeShapeType="1"/>
              </p:cNvSpPr>
              <p:nvPr/>
            </p:nvSpPr>
            <p:spPr bwMode="auto">
              <a:xfrm>
                <a:off x="1536" y="3072"/>
                <a:ext cx="15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957" name="Line 9"/>
              <p:cNvSpPr>
                <a:spLocks noChangeShapeType="1"/>
              </p:cNvSpPr>
              <p:nvPr/>
            </p:nvSpPr>
            <p:spPr bwMode="auto">
              <a:xfrm>
                <a:off x="3072" y="2880"/>
                <a:ext cx="0" cy="1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958" name="Text Box 10"/>
              <p:cNvSpPr txBox="1">
                <a:spLocks noChangeArrowheads="1"/>
              </p:cNvSpPr>
              <p:nvPr/>
            </p:nvSpPr>
            <p:spPr bwMode="auto">
              <a:xfrm>
                <a:off x="2016" y="3072"/>
                <a:ext cx="720"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kumimoji="0" lang="zh-CN" altLang="en-US" sz="2400">
                    <a:latin typeface="Tahoma" panose="020B0604030504040204" pitchFamily="34" charset="0"/>
                    <a:ea typeface="宋体" panose="02010600030101010101" pitchFamily="2" charset="-122"/>
                  </a:rPr>
                  <a:t>网线</a:t>
                </a:r>
              </a:p>
            </p:txBody>
          </p:sp>
          <p:sp>
            <p:nvSpPr>
              <p:cNvPr id="210959" name="Text Box 11"/>
              <p:cNvSpPr txBox="1">
                <a:spLocks noChangeArrowheads="1"/>
              </p:cNvSpPr>
              <p:nvPr/>
            </p:nvSpPr>
            <p:spPr bwMode="auto">
              <a:xfrm>
                <a:off x="2016" y="2448"/>
                <a:ext cx="720"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50000"/>
                  </a:spcBef>
                  <a:buClrTx/>
                  <a:buSzTx/>
                  <a:buFontTx/>
                  <a:buNone/>
                </a:pPr>
                <a:r>
                  <a:rPr kumimoji="0" lang="zh-CN" altLang="en-US" sz="2400">
                    <a:latin typeface="Tahoma" panose="020B0604030504040204" pitchFamily="34" charset="0"/>
                    <a:ea typeface="宋体" panose="02010600030101010101" pitchFamily="2" charset="-122"/>
                  </a:rPr>
                  <a:t>串口线</a:t>
                </a:r>
              </a:p>
            </p:txBody>
          </p:sp>
        </p:grpSp>
        <p:sp>
          <p:nvSpPr>
            <p:cNvPr id="210950" name="Rectangle 13"/>
            <p:cNvSpPr>
              <a:spLocks noChangeArrowheads="1"/>
            </p:cNvSpPr>
            <p:nvPr/>
          </p:nvSpPr>
          <p:spPr bwMode="auto">
            <a:xfrm>
              <a:off x="2165932" y="5907440"/>
              <a:ext cx="109860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r>
                <a:rPr kumimoji="0" lang="zh-CN" altLang="en-US" sz="2400">
                  <a:solidFill>
                    <a:srgbClr val="0000CC"/>
                  </a:solidFill>
                  <a:latin typeface="Tahoma" panose="020B0604030504040204" pitchFamily="34" charset="0"/>
                  <a:ea typeface="宋体" panose="02010600030101010101" pitchFamily="2" charset="-122"/>
                </a:rPr>
                <a:t>宿主机</a:t>
              </a:r>
            </a:p>
          </p:txBody>
        </p:sp>
        <p:sp>
          <p:nvSpPr>
            <p:cNvPr id="210951" name="Rectangle 14"/>
            <p:cNvSpPr>
              <a:spLocks noChangeArrowheads="1"/>
            </p:cNvSpPr>
            <p:nvPr/>
          </p:nvSpPr>
          <p:spPr bwMode="auto">
            <a:xfrm>
              <a:off x="5837998" y="5920140"/>
              <a:ext cx="109860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eaLnBrk="1" hangingPunct="1">
                <a:spcBef>
                  <a:spcPct val="0"/>
                </a:spcBef>
                <a:buClrTx/>
                <a:buSzTx/>
                <a:buFontTx/>
                <a:buNone/>
              </a:pPr>
              <a:r>
                <a:rPr kumimoji="0" lang="zh-CN" altLang="en-US" sz="2400">
                  <a:solidFill>
                    <a:srgbClr val="0000CC"/>
                  </a:solidFill>
                  <a:latin typeface="Tahoma" panose="020B0604030504040204" pitchFamily="34" charset="0"/>
                  <a:ea typeface="宋体" panose="02010600030101010101" pitchFamily="2" charset="-122"/>
                </a:rPr>
                <a:t>目标机</a:t>
              </a:r>
            </a:p>
          </p:txBody>
        </p:sp>
      </p:grpSp>
    </p:spTree>
  </p:cSld>
  <p:clrMapOvr>
    <a:masterClrMapping/>
  </p:clrMapOvr>
  <p:transition spd="med">
    <p:random/>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0" y="147638"/>
            <a:ext cx="9144000" cy="858837"/>
          </a:xfrm>
        </p:spPr>
        <p:txBody>
          <a:bodyPr/>
          <a:lstStyle/>
          <a:p>
            <a:r>
              <a:rPr kumimoji="0" lang="zh-CN" altLang="en-US" smtClean="0"/>
              <a:t>嵌入式系统的测试</a:t>
            </a:r>
          </a:p>
        </p:txBody>
      </p:sp>
      <p:sp>
        <p:nvSpPr>
          <p:cNvPr id="212995" name="Rectangle 3"/>
          <p:cNvSpPr>
            <a:spLocks noGrp="1" noChangeArrowheads="1"/>
          </p:cNvSpPr>
          <p:nvPr>
            <p:ph type="body" idx="1"/>
          </p:nvPr>
        </p:nvSpPr>
        <p:spPr>
          <a:xfrm>
            <a:off x="604838" y="1444625"/>
            <a:ext cx="7934325" cy="5000625"/>
          </a:xfrm>
        </p:spPr>
        <p:txBody>
          <a:bodyPr/>
          <a:lstStyle/>
          <a:p>
            <a:pPr>
              <a:lnSpc>
                <a:spcPct val="90000"/>
              </a:lnSpc>
            </a:pPr>
            <a:r>
              <a:rPr kumimoji="0" lang="zh-CN" altLang="en-US" sz="2800" smtClean="0"/>
              <a:t>测试目的</a:t>
            </a:r>
            <a:r>
              <a:rPr kumimoji="0" lang="en-US" altLang="zh-CN" sz="2800" smtClean="0"/>
              <a:t>:</a:t>
            </a:r>
          </a:p>
          <a:p>
            <a:pPr lvl="1">
              <a:lnSpc>
                <a:spcPct val="90000"/>
              </a:lnSpc>
            </a:pPr>
            <a:r>
              <a:rPr kumimoji="0" lang="zh-CN" altLang="en-US" sz="2400" smtClean="0"/>
              <a:t>找到软硬件设计中的错误</a:t>
            </a:r>
          </a:p>
          <a:p>
            <a:pPr lvl="1">
              <a:lnSpc>
                <a:spcPct val="90000"/>
              </a:lnSpc>
            </a:pPr>
            <a:r>
              <a:rPr kumimoji="0" lang="zh-CN" altLang="en-US" sz="2400" smtClean="0"/>
              <a:t>减少风险</a:t>
            </a:r>
          </a:p>
          <a:p>
            <a:pPr lvl="1">
              <a:lnSpc>
                <a:spcPct val="90000"/>
              </a:lnSpc>
            </a:pPr>
            <a:r>
              <a:rPr kumimoji="0" lang="zh-CN" altLang="en-US" sz="2400" smtClean="0"/>
              <a:t>节约成本</a:t>
            </a:r>
          </a:p>
          <a:p>
            <a:pPr lvl="1">
              <a:lnSpc>
                <a:spcPct val="90000"/>
              </a:lnSpc>
            </a:pPr>
            <a:r>
              <a:rPr kumimoji="0" lang="zh-CN" altLang="en-US" sz="2400" smtClean="0"/>
              <a:t>提高性能</a:t>
            </a:r>
          </a:p>
          <a:p>
            <a:pPr>
              <a:lnSpc>
                <a:spcPct val="90000"/>
              </a:lnSpc>
            </a:pPr>
            <a:r>
              <a:rPr kumimoji="0" lang="zh-CN" altLang="en-US" sz="2800" smtClean="0"/>
              <a:t>测试内容</a:t>
            </a:r>
            <a:r>
              <a:rPr kumimoji="0" lang="en-US" altLang="zh-CN" sz="2800" smtClean="0"/>
              <a:t>:</a:t>
            </a:r>
          </a:p>
          <a:p>
            <a:pPr lvl="1">
              <a:lnSpc>
                <a:spcPct val="90000"/>
              </a:lnSpc>
            </a:pPr>
            <a:r>
              <a:rPr kumimoji="0" lang="zh-CN" altLang="en-US" sz="2400" smtClean="0"/>
              <a:t>功能调试</a:t>
            </a:r>
            <a:r>
              <a:rPr kumimoji="0" lang="en-US" altLang="zh-CN" sz="2400" smtClean="0"/>
              <a:t>(</a:t>
            </a:r>
            <a:r>
              <a:rPr kumimoji="0" lang="zh-CN" altLang="en-US" sz="2400" smtClean="0"/>
              <a:t>黑盒测试</a:t>
            </a:r>
            <a:r>
              <a:rPr kumimoji="0" lang="en-US" altLang="zh-CN" sz="2400" smtClean="0"/>
              <a:t>)</a:t>
            </a:r>
          </a:p>
          <a:p>
            <a:pPr lvl="2">
              <a:lnSpc>
                <a:spcPct val="90000"/>
              </a:lnSpc>
            </a:pPr>
            <a:r>
              <a:rPr kumimoji="0" lang="zh-CN" altLang="en-US" sz="2000" smtClean="0"/>
              <a:t>压力测试</a:t>
            </a:r>
            <a:r>
              <a:rPr kumimoji="0" lang="en-US" altLang="zh-CN" sz="2000" smtClean="0"/>
              <a:t>,</a:t>
            </a:r>
            <a:r>
              <a:rPr kumimoji="0" lang="zh-CN" altLang="en-US" sz="2000" smtClean="0"/>
              <a:t>边界测试</a:t>
            </a:r>
            <a:r>
              <a:rPr kumimoji="0" lang="en-US" altLang="zh-CN" sz="2000" smtClean="0"/>
              <a:t>,</a:t>
            </a:r>
            <a:r>
              <a:rPr kumimoji="0" lang="zh-CN" altLang="en-US" sz="2000" smtClean="0"/>
              <a:t>异常测试</a:t>
            </a:r>
          </a:p>
          <a:p>
            <a:pPr lvl="2">
              <a:lnSpc>
                <a:spcPct val="90000"/>
              </a:lnSpc>
            </a:pPr>
            <a:r>
              <a:rPr kumimoji="0" lang="zh-CN" altLang="en-US" sz="2000" smtClean="0"/>
              <a:t>错误测试</a:t>
            </a:r>
            <a:r>
              <a:rPr kumimoji="0" lang="en-US" altLang="zh-CN" sz="2000" smtClean="0"/>
              <a:t>,</a:t>
            </a:r>
            <a:r>
              <a:rPr kumimoji="0" lang="zh-CN" altLang="en-US" sz="2000" smtClean="0"/>
              <a:t>随机测试</a:t>
            </a:r>
            <a:r>
              <a:rPr kumimoji="0" lang="en-US" altLang="zh-CN" sz="2000" smtClean="0"/>
              <a:t>,</a:t>
            </a:r>
            <a:r>
              <a:rPr kumimoji="0" lang="zh-CN" altLang="en-US" sz="2000" smtClean="0"/>
              <a:t>性能测试</a:t>
            </a:r>
          </a:p>
          <a:p>
            <a:pPr lvl="1">
              <a:lnSpc>
                <a:spcPct val="90000"/>
              </a:lnSpc>
            </a:pPr>
            <a:r>
              <a:rPr kumimoji="0" lang="zh-CN" altLang="en-US" sz="2400" smtClean="0"/>
              <a:t>覆盖测试</a:t>
            </a:r>
            <a:r>
              <a:rPr kumimoji="0" lang="en-US" altLang="zh-CN" sz="2400" smtClean="0"/>
              <a:t>(</a:t>
            </a:r>
            <a:r>
              <a:rPr kumimoji="0" lang="zh-CN" altLang="en-US" sz="2400" smtClean="0"/>
              <a:t>白盒测试</a:t>
            </a:r>
            <a:r>
              <a:rPr kumimoji="0" lang="en-US" altLang="zh-CN" sz="2400" smtClean="0"/>
              <a:t>)</a:t>
            </a:r>
          </a:p>
          <a:p>
            <a:pPr lvl="2">
              <a:lnSpc>
                <a:spcPct val="90000"/>
              </a:lnSpc>
            </a:pPr>
            <a:r>
              <a:rPr kumimoji="0" lang="zh-CN" altLang="en-US" sz="2000" smtClean="0"/>
              <a:t>语句测试</a:t>
            </a:r>
            <a:r>
              <a:rPr kumimoji="0" lang="en-US" altLang="zh-CN" sz="2000" smtClean="0"/>
              <a:t>,</a:t>
            </a:r>
            <a:r>
              <a:rPr kumimoji="0" lang="zh-CN" altLang="en-US" sz="2000" smtClean="0"/>
              <a:t>判定和分支测试</a:t>
            </a:r>
            <a:r>
              <a:rPr kumimoji="0" lang="en-US" altLang="zh-CN" sz="2000" smtClean="0"/>
              <a:t>,</a:t>
            </a:r>
            <a:r>
              <a:rPr kumimoji="0" lang="zh-CN" altLang="en-US" sz="2000" smtClean="0"/>
              <a:t>条件覆盖</a:t>
            </a:r>
          </a:p>
        </p:txBody>
      </p:sp>
    </p:spTree>
  </p:cSld>
  <p:clrMapOvr>
    <a:masterClrMapping/>
  </p:clrMapOvr>
  <p:transition spd="med">
    <p:random/>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标题 1"/>
          <p:cNvSpPr>
            <a:spLocks noGrp="1"/>
          </p:cNvSpPr>
          <p:nvPr>
            <p:ph type="title"/>
          </p:nvPr>
        </p:nvSpPr>
        <p:spPr>
          <a:xfrm>
            <a:off x="457200" y="274638"/>
            <a:ext cx="8229600" cy="795337"/>
          </a:xfrm>
        </p:spPr>
        <p:txBody>
          <a:bodyPr/>
          <a:lstStyle/>
          <a:p>
            <a:pPr eaLnBrk="1" hangingPunct="1"/>
            <a:r>
              <a:rPr kumimoji="0" lang="zh-CN" altLang="en-US" sz="3600" smtClean="0"/>
              <a:t>传统实验环境－</a:t>
            </a:r>
            <a:r>
              <a:rPr kumimoji="0" lang="en-US" altLang="zh-CN" sz="3600" smtClean="0"/>
              <a:t>ARM</a:t>
            </a:r>
            <a:r>
              <a:rPr kumimoji="0" lang="zh-CN" altLang="en-US" sz="3600" smtClean="0"/>
              <a:t>开发板</a:t>
            </a:r>
          </a:p>
        </p:txBody>
      </p:sp>
      <p:pic>
        <p:nvPicPr>
          <p:cNvPr id="215043" name="图片 3" descr="Image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913" y="1027113"/>
            <a:ext cx="77501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44" name="Rectangle 3"/>
          <p:cNvSpPr txBox="1">
            <a:spLocks noChangeArrowheads="1"/>
          </p:cNvSpPr>
          <p:nvPr/>
        </p:nvSpPr>
        <p:spPr bwMode="auto">
          <a:xfrm>
            <a:off x="604838" y="5865813"/>
            <a:ext cx="7934325"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50000"/>
              <a:buFont typeface="Wingdings 2" panose="05020102010507070707" pitchFamily="18" charset="2"/>
              <a:buChar char="ß"/>
              <a:defRPr kumimoji="1" sz="3200">
                <a:solidFill>
                  <a:schemeClr val="tx1"/>
                </a:solidFill>
                <a:latin typeface="Franklin Gothic Book"/>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kumimoji="1" sz="2800">
                <a:solidFill>
                  <a:schemeClr val="tx1"/>
                </a:solidFill>
                <a:latin typeface="Franklin Gothic Book"/>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kumimoji="1" sz="2400">
                <a:solidFill>
                  <a:schemeClr val="tx1"/>
                </a:solidFill>
                <a:latin typeface="Franklin Gothic Book"/>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kumimoji="1" sz="2000">
                <a:solidFill>
                  <a:schemeClr val="tx1"/>
                </a:solidFill>
                <a:latin typeface="Franklin Gothic Book"/>
                <a:ea typeface="黑体" panose="02010609060101010101" pitchFamily="49" charset="-122"/>
              </a:defRPr>
            </a:lvl9pPr>
          </a:lstStyle>
          <a:p>
            <a:pPr>
              <a:lnSpc>
                <a:spcPct val="90000"/>
              </a:lnSpc>
              <a:buFont typeface="Wingdings 2" panose="05020102010507070707" pitchFamily="18" charset="2"/>
              <a:buNone/>
            </a:pPr>
            <a:r>
              <a:rPr kumimoji="0" lang="zh-CN" altLang="en-US" sz="2800" b="0"/>
              <a:t>软件：</a:t>
            </a:r>
            <a:r>
              <a:rPr kumimoji="0" lang="en-US" altLang="zh-CN" sz="2800" b="0"/>
              <a:t>windowsCE</a:t>
            </a:r>
            <a:r>
              <a:rPr kumimoji="0" lang="zh-CN" altLang="en-US" sz="2800" b="0"/>
              <a:t>、</a:t>
            </a:r>
            <a:r>
              <a:rPr kumimoji="0" lang="en-US" altLang="zh-CN" sz="2800" b="0"/>
              <a:t>Linux</a:t>
            </a:r>
          </a:p>
        </p:txBody>
      </p:sp>
    </p:spTree>
  </p:cSld>
  <p:clrMapOvr>
    <a:masterClrMapping/>
  </p:clrMapOvr>
  <p:transition spd="med">
    <p:random/>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96900"/>
          </a:xfrm>
        </p:spPr>
        <p:txBody>
          <a:bodyPr>
            <a:normAutofit fontScale="90000"/>
          </a:bodyPr>
          <a:lstStyle/>
          <a:p>
            <a:pPr eaLnBrk="1" hangingPunct="1">
              <a:defRPr/>
            </a:pPr>
            <a:r>
              <a:rPr kumimoji="0" lang="zh-CN" altLang="en-US" sz="3600" dirty="0" smtClean="0"/>
              <a:t>实验环境－软件仿真实验环境</a:t>
            </a:r>
          </a:p>
        </p:txBody>
      </p:sp>
      <p:pic>
        <p:nvPicPr>
          <p:cNvPr id="217091"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9088" y="1374775"/>
            <a:ext cx="3346450"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092"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56025" y="3656013"/>
            <a:ext cx="4732338" cy="295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093" name="Picture 5" descr="https://gd1.alicdn.com/imgextra/i3/143813255/O1CN019QVIP01Zupmlh3nSo_!!143813255.jpg_400x400.jpg"/>
          <p:cNvPicPr>
            <a:picLocks noChangeAspect="1" noChangeArrowheads="1"/>
          </p:cNvPicPr>
          <p:nvPr/>
        </p:nvPicPr>
        <p:blipFill>
          <a:blip r:embed="rId5">
            <a:extLst>
              <a:ext uri="{28A0092B-C50C-407E-A947-70E740481C1C}">
                <a14:useLocalDpi xmlns:a14="http://schemas.microsoft.com/office/drawing/2010/main" val="0"/>
              </a:ext>
            </a:extLst>
          </a:blip>
          <a:srcRect l="22874" t="12000" r="23238" b="8076"/>
          <a:stretch>
            <a:fillRect/>
          </a:stretch>
        </p:blipFill>
        <p:spPr bwMode="auto">
          <a:xfrm>
            <a:off x="898525" y="3398838"/>
            <a:ext cx="2054225"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094" name="图片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19563" y="871538"/>
            <a:ext cx="4368800" cy="263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标题 1"/>
          <p:cNvSpPr>
            <a:spLocks noGrp="1"/>
          </p:cNvSpPr>
          <p:nvPr>
            <p:ph type="title"/>
          </p:nvPr>
        </p:nvSpPr>
        <p:spPr>
          <a:xfrm>
            <a:off x="412750" y="3094038"/>
            <a:ext cx="8229600" cy="1143000"/>
          </a:xfrm>
        </p:spPr>
        <p:txBody>
          <a:bodyPr/>
          <a:lstStyle/>
          <a:p>
            <a:r>
              <a:rPr kumimoji="0" lang="zh-CN" altLang="en-US" smtClean="0"/>
              <a:t>完</a:t>
            </a:r>
          </a:p>
        </p:txBody>
      </p:sp>
    </p:spTree>
  </p:cSld>
  <p:clrMapOvr>
    <a:masterClrMapping/>
  </p:clrMapOvr>
  <p:transition spd="med">
    <p:random/>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暗香扑面">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theme>
</file>

<file path=ppt/theme/theme2.xml><?xml version="1.0" encoding="utf-8"?>
<a:theme xmlns:a="http://schemas.openxmlformats.org/drawingml/2006/main" name="1_暗香扑面">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Blends</Template>
  <TotalTime>16885</TotalTime>
  <Words>7232</Words>
  <Application>Microsoft Office PowerPoint</Application>
  <PresentationFormat>全屏显示(4:3)</PresentationFormat>
  <Paragraphs>677</Paragraphs>
  <Slides>98</Slides>
  <Notes>93</Notes>
  <HiddenSlides>1</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1</vt:i4>
      </vt:variant>
      <vt:variant>
        <vt:lpstr>幻灯片标题</vt:lpstr>
      </vt:variant>
      <vt:variant>
        <vt:i4>98</vt:i4>
      </vt:variant>
    </vt:vector>
  </HeadingPairs>
  <TitlesOfParts>
    <vt:vector size="117" baseType="lpstr">
      <vt:lpstr>Tahoma</vt:lpstr>
      <vt:lpstr>宋体</vt:lpstr>
      <vt:lpstr>Arial</vt:lpstr>
      <vt:lpstr>Franklin Gothic Medium</vt:lpstr>
      <vt:lpstr>微软雅黑</vt:lpstr>
      <vt:lpstr>Franklin Gothic Book</vt:lpstr>
      <vt:lpstr>黑体</vt:lpstr>
      <vt:lpstr>Wingdings 2</vt:lpstr>
      <vt:lpstr>Times New Roman</vt:lpstr>
      <vt:lpstr>Symbol</vt:lpstr>
      <vt:lpstr>Wingdings</vt:lpstr>
      <vt:lpstr>华文楷体</vt:lpstr>
      <vt:lpstr>楷体_GB2312</vt:lpstr>
      <vt:lpstr>隶书</vt:lpstr>
      <vt:lpstr>华文新魏</vt:lpstr>
      <vt:lpstr>Georgia</vt:lpstr>
      <vt:lpstr>暗香扑面</vt:lpstr>
      <vt:lpstr>1_暗香扑面</vt:lpstr>
      <vt:lpstr>位图图像</vt:lpstr>
      <vt:lpstr>PowerPoint 演示文稿</vt:lpstr>
      <vt:lpstr>联络信息</vt:lpstr>
      <vt:lpstr>课程目的</vt:lpstr>
      <vt:lpstr>需要的基础知识</vt:lpstr>
      <vt:lpstr>学时分配</vt:lpstr>
      <vt:lpstr>课程内容（约32学时）</vt:lpstr>
      <vt:lpstr>PowerPoint 演示文稿</vt:lpstr>
      <vt:lpstr>PowerPoint 演示文稿</vt:lpstr>
      <vt:lpstr>嵌入式系统的应用领域</vt:lpstr>
      <vt:lpstr>嵌入式系统的产品</vt:lpstr>
      <vt:lpstr>世界正步入一个崭新的“数字世界”</vt:lpstr>
      <vt:lpstr>手机和PAD</vt:lpstr>
      <vt:lpstr>物联网定义</vt:lpstr>
      <vt:lpstr>巨大的市场</vt:lpstr>
      <vt:lpstr>PowerPoint 演示文稿</vt:lpstr>
      <vt:lpstr>计算机系统分类</vt:lpstr>
      <vt:lpstr>计算机系统分类</vt:lpstr>
      <vt:lpstr>嵌入式系统定义</vt:lpstr>
      <vt:lpstr>PowerPoint 演示文稿</vt:lpstr>
      <vt:lpstr>嵌入式系统定义</vt:lpstr>
      <vt:lpstr>一般嵌入式系统的构架</vt:lpstr>
      <vt:lpstr>嵌入式系统的组成</vt:lpstr>
      <vt:lpstr>一般嵌入式系统的硬件基本结构</vt:lpstr>
      <vt:lpstr>嵌入式系统特点</vt:lpstr>
      <vt:lpstr>嵌入式系统特点</vt:lpstr>
      <vt:lpstr>嵌入式系统狭义广义差别</vt:lpstr>
      <vt:lpstr>嵌入式系统硬件源起</vt:lpstr>
      <vt:lpstr>嵌入式系统软件源起</vt:lpstr>
      <vt:lpstr>嵌入式系统的实时性</vt:lpstr>
      <vt:lpstr>实时系统</vt:lpstr>
      <vt:lpstr>嵌入式系统的实时性</vt:lpstr>
      <vt:lpstr>示例：手机系统</vt:lpstr>
      <vt:lpstr>手机硬件情况</vt:lpstr>
      <vt:lpstr>手机软件架构</vt:lpstr>
      <vt:lpstr>中规模嵌入式系统与单片机、PC相比的优势</vt:lpstr>
      <vt:lpstr>PowerPoint 演示文稿</vt:lpstr>
      <vt:lpstr>嵌入式处理器分类</vt:lpstr>
      <vt:lpstr>嵌入式微控制器</vt:lpstr>
      <vt:lpstr>嵌入式微控制器</vt:lpstr>
      <vt:lpstr>嵌入式微处理器</vt:lpstr>
      <vt:lpstr>嵌入式DSP处理器</vt:lpstr>
      <vt:lpstr>典型的单片机芯片</vt:lpstr>
      <vt:lpstr>典型的16位和32位处理器</vt:lpstr>
      <vt:lpstr>典型的DSP芯片</vt:lpstr>
      <vt:lpstr>嵌入式片上系统(SOC)</vt:lpstr>
      <vt:lpstr>嵌入式外围接口电路和设备接口 </vt:lpstr>
      <vt:lpstr> 存储器</vt:lpstr>
      <vt:lpstr>通信接口</vt:lpstr>
      <vt:lpstr>输入输出设备 </vt:lpstr>
      <vt:lpstr>设备扩展接口 </vt:lpstr>
      <vt:lpstr>电源及辅助设备</vt:lpstr>
      <vt:lpstr>PowerPoint 演示文稿</vt:lpstr>
      <vt:lpstr>嵌入式操作系统</vt:lpstr>
      <vt:lpstr>嵌入式操作系统结构分类</vt:lpstr>
      <vt:lpstr>嵌入式操作系统分类</vt:lpstr>
      <vt:lpstr>实时嵌入式操作系统特点</vt:lpstr>
      <vt:lpstr>实时嵌入式操作系统分级</vt:lpstr>
      <vt:lpstr>嵌入式操作系统基本概念</vt:lpstr>
      <vt:lpstr>PowerPoint 演示文稿</vt:lpstr>
      <vt:lpstr>嵌入式操作系统基本概念</vt:lpstr>
      <vt:lpstr>嵌入式操作系统基本概念</vt:lpstr>
      <vt:lpstr>嵌入式操作系统基本概念</vt:lpstr>
      <vt:lpstr>嵌入式操作系统基本概念</vt:lpstr>
      <vt:lpstr>嵌入式操作系统基本概念</vt:lpstr>
      <vt:lpstr>嵌入式操作系统基本概念</vt:lpstr>
      <vt:lpstr>嵌入式操作系统基本概念</vt:lpstr>
      <vt:lpstr>嵌入式操作系统基本概念</vt:lpstr>
      <vt:lpstr>嵌入式操作系统基本概念</vt:lpstr>
      <vt:lpstr>嵌入式操作系统基本概念</vt:lpstr>
      <vt:lpstr>嵌入式操作系统基本概念</vt:lpstr>
      <vt:lpstr>嵌入式操作系统基本概念</vt:lpstr>
      <vt:lpstr>嵌入式操作系统基本概念</vt:lpstr>
      <vt:lpstr>使用嵌入式操作系统的优缺点</vt:lpstr>
      <vt:lpstr>VxWorks</vt:lpstr>
      <vt:lpstr> </vt:lpstr>
      <vt:lpstr>嵌入式Linux界面实例</vt:lpstr>
      <vt:lpstr>Windows CE/Windows Mobile/Windows Phone</vt:lpstr>
      <vt:lpstr>Windows Mobile（Windows Phone）界面实例</vt:lpstr>
      <vt:lpstr>Symbian OS</vt:lpstr>
      <vt:lpstr>Symbian界面实例</vt:lpstr>
      <vt:lpstr>Palm OS</vt:lpstr>
      <vt:lpstr>PalmOS界面实例</vt:lpstr>
      <vt:lpstr>IOS</vt:lpstr>
      <vt:lpstr>IOS界面实例</vt:lpstr>
      <vt:lpstr>Android</vt:lpstr>
      <vt:lpstr>Android系统界面</vt:lpstr>
      <vt:lpstr>PowerPoint 演示文稿</vt:lpstr>
      <vt:lpstr>嵌入式系统的开发方法</vt:lpstr>
      <vt:lpstr>嵌入式系统的设计准则</vt:lpstr>
      <vt:lpstr>嵌入式系统的设计流程</vt:lpstr>
      <vt:lpstr>嵌入式系统的设计生命周期</vt:lpstr>
      <vt:lpstr>嵌入式系统开发方法</vt:lpstr>
      <vt:lpstr>嵌入式系统的软硬件并行设计</vt:lpstr>
      <vt:lpstr>嵌入式系统的开发模式</vt:lpstr>
      <vt:lpstr>嵌入式系统的测试</vt:lpstr>
      <vt:lpstr>传统实验环境－ARM开发板</vt:lpstr>
      <vt:lpstr>实验环境－软件仿真实验环境</vt:lpstr>
      <vt:lpstr>完</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manyi</dc:creator>
  <cp:lastModifiedBy>Microsoft 帐户</cp:lastModifiedBy>
  <cp:revision>647</cp:revision>
  <dcterms:created xsi:type="dcterms:W3CDTF">2001-06-18T05:13:16Z</dcterms:created>
  <dcterms:modified xsi:type="dcterms:W3CDTF">2021-03-01T02:38:23Z</dcterms:modified>
</cp:coreProperties>
</file>